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2.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handoutMasterIdLst>
    <p:handoutMasterId r:id="rId30"/>
  </p:handoutMasterIdLst>
  <p:sldIdLst>
    <p:sldId id="256" r:id="rId2"/>
    <p:sldId id="257" r:id="rId3"/>
    <p:sldId id="258" r:id="rId4"/>
    <p:sldId id="260" r:id="rId5"/>
    <p:sldId id="261" r:id="rId6"/>
    <p:sldId id="262" r:id="rId7"/>
    <p:sldId id="283" r:id="rId8"/>
    <p:sldId id="263" r:id="rId9"/>
    <p:sldId id="285" r:id="rId10"/>
    <p:sldId id="264" r:id="rId11"/>
    <p:sldId id="265" r:id="rId12"/>
    <p:sldId id="286" r:id="rId13"/>
    <p:sldId id="278" r:id="rId14"/>
    <p:sldId id="282" r:id="rId15"/>
    <p:sldId id="279" r:id="rId16"/>
    <p:sldId id="266" r:id="rId17"/>
    <p:sldId id="291" r:id="rId18"/>
    <p:sldId id="268" r:id="rId19"/>
    <p:sldId id="267" r:id="rId20"/>
    <p:sldId id="270" r:id="rId21"/>
    <p:sldId id="269" r:id="rId22"/>
    <p:sldId id="271" r:id="rId23"/>
    <p:sldId id="272" r:id="rId24"/>
    <p:sldId id="273" r:id="rId25"/>
    <p:sldId id="276" r:id="rId26"/>
    <p:sldId id="281" r:id="rId27"/>
    <p:sldId id="292" r:id="rId28"/>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31" userDrawn="1">
          <p15:clr>
            <a:srgbClr val="A4A3A4"/>
          </p15:clr>
        </p15:guide>
        <p15:guide id="2" pos="2142"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CC66"/>
    <a:srgbClr val="CCFF66"/>
    <a:srgbClr val="99FFCC"/>
    <a:srgbClr val="D0D8E8"/>
    <a:srgbClr val="E9EDF4"/>
    <a:srgbClr val="FF6699"/>
    <a:srgbClr val="CCFFFF"/>
    <a:srgbClr val="FFCC00"/>
    <a:srgbClr val="66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765" autoAdjust="0"/>
    <p:restoredTop sz="91123" autoAdjust="0"/>
  </p:normalViewPr>
  <p:slideViewPr>
    <p:cSldViewPr>
      <p:cViewPr varScale="1">
        <p:scale>
          <a:sx n="68" d="100"/>
          <a:sy n="68" d="100"/>
        </p:scale>
        <p:origin x="1398" y="60"/>
      </p:cViewPr>
      <p:guideLst>
        <p:guide orient="horz" pos="2160"/>
        <p:guide pos="2880"/>
      </p:guideLst>
    </p:cSldViewPr>
  </p:slideViewPr>
  <p:notesTextViewPr>
    <p:cViewPr>
      <p:scale>
        <a:sx n="100" d="100"/>
        <a:sy n="100" d="100"/>
      </p:scale>
      <p:origin x="0" y="0"/>
    </p:cViewPr>
  </p:notesTextViewPr>
  <p:notesViewPr>
    <p:cSldViewPr>
      <p:cViewPr varScale="1">
        <p:scale>
          <a:sx n="50" d="100"/>
          <a:sy n="50" d="100"/>
        </p:scale>
        <p:origin x="-2778" y="-114"/>
      </p:cViewPr>
      <p:guideLst>
        <p:guide orient="horz" pos="3131"/>
        <p:guide pos="214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___1.xlsx"/><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7.0710161669127455E-2"/>
          <c:y val="5.9805528894358896E-2"/>
          <c:w val="0.89112114856882441"/>
          <c:h val="0.75970097618249421"/>
        </c:manualLayout>
      </c:layout>
      <c:lineChart>
        <c:grouping val="stacked"/>
        <c:varyColors val="0"/>
        <c:ser>
          <c:idx val="0"/>
          <c:order val="0"/>
          <c:tx>
            <c:strRef>
              <c:f>Sheet1!$B$1</c:f>
              <c:strCache>
                <c:ptCount val="1"/>
                <c:pt idx="0">
                  <c:v>系列 1</c:v>
                </c:pt>
              </c:strCache>
            </c:strRef>
          </c:tx>
          <c:spPr>
            <a:ln w="28575" cap="rnd">
              <a:solidFill>
                <a:schemeClr val="accent1"/>
              </a:solidFill>
              <a:round/>
            </a:ln>
            <a:effectLst/>
          </c:spPr>
          <c:marker>
            <c:symbol val="none"/>
          </c:marker>
          <c:dLbls>
            <c:dLbl>
              <c:idx val="1"/>
              <c:layout>
                <c:manualLayout>
                  <c:x val="-1.3879523549835687E-2"/>
                  <c:y val="-0.10206518394694906"/>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C-53EE-43DB-BDC3-8B544FE495DB}"/>
                </c:ext>
                <c:ext xmlns:c15="http://schemas.microsoft.com/office/drawing/2012/chart" uri="{CE6537A1-D6FC-4f65-9D91-7224C49458BB}">
                  <c15:layout/>
                </c:ext>
              </c:extLst>
            </c:dLbl>
            <c:dLbl>
              <c:idx val="5"/>
              <c:layout>
                <c:manualLayout>
                  <c:x val="-1.3879523549835687E-2"/>
                  <c:y val="-9.7204937092332439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D-53EE-43DB-BDC3-8B544FE495DB}"/>
                </c:ext>
                <c:ext xmlns:c15="http://schemas.microsoft.com/office/drawing/2012/chart" uri="{CE6537A1-D6FC-4f65-9D91-7224C49458BB}">
                  <c15:layout/>
                </c:ext>
              </c:extLst>
            </c:dLbl>
            <c:dLbl>
              <c:idx val="10"/>
              <c:layout>
                <c:manualLayout>
                  <c:x val="-3.4698808874589218E-2"/>
                  <c:y val="-0.1117856776561823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E-53EE-43DB-BDC3-8B544FE495DB}"/>
                </c:ext>
                <c:ext xmlns:c15="http://schemas.microsoft.com/office/drawing/2012/chart" uri="{CE6537A1-D6FC-4f65-9D91-7224C49458BB}">
                  <c15:layout/>
                </c:ext>
              </c:extLst>
            </c:dLbl>
            <c:dLbl>
              <c:idx val="15"/>
              <c:layout>
                <c:manualLayout>
                  <c:x val="-3.8168689762048166E-2"/>
                  <c:y val="-0.1117856776561823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F-53EE-43DB-BDC3-8B544FE495DB}"/>
                </c:ext>
                <c:ext xmlns:c15="http://schemas.microsoft.com/office/drawing/2012/chart" uri="{CE6537A1-D6FC-4f65-9D91-7224C49458BB}">
                  <c15:layout/>
                </c:ext>
              </c:extLst>
            </c:dLbl>
            <c:dLbl>
              <c:idx val="20"/>
              <c:layout>
                <c:manualLayout>
                  <c:x val="-2.7759047099671374E-2"/>
                  <c:y val="-0.10206518394694906"/>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7-53EE-43DB-BDC3-8B544FE495DB}"/>
                </c:ext>
                <c:ext xmlns:c15="http://schemas.microsoft.com/office/drawing/2012/chart" uri="{CE6537A1-D6FC-4f65-9D91-7224C49458BB}">
                  <c15:layout/>
                </c:ext>
              </c:extLst>
            </c:dLbl>
            <c:dLbl>
              <c:idx val="25"/>
              <c:layout>
                <c:manualLayout>
                  <c:x val="-2.4289166212212578E-2"/>
                  <c:y val="-0.11178567765618236"/>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0-53EE-43DB-BDC3-8B544FE495DB}"/>
                </c:ext>
                <c:ext xmlns:c15="http://schemas.microsoft.com/office/drawing/2012/chart" uri="{CE6537A1-D6FC-4f65-9D91-7224C49458BB}">
                  <c15:layout/>
                </c:ext>
              </c:extLst>
            </c:dLbl>
            <c:dLbl>
              <c:idx val="29"/>
              <c:layout>
                <c:manualLayout>
                  <c:x val="-1.0409642662376829E-2"/>
                  <c:y val="-9.7204937092332494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4-53EE-43DB-BDC3-8B544FE495DB}"/>
                </c:ext>
                <c:ext xmlns:c15="http://schemas.microsoft.com/office/drawing/2012/chart" uri="{CE6537A1-D6FC-4f65-9D91-7224C49458BB}">
                  <c15:layout/>
                </c:ext>
              </c:extLst>
            </c:dLbl>
            <c:dLbl>
              <c:idx val="35"/>
              <c:layout>
                <c:manualLayout>
                  <c:x val="-2.0819285324753529E-2"/>
                  <c:y val="-0.10692543080156569"/>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1-53EE-43DB-BDC3-8B544FE495DB}"/>
                </c:ext>
                <c:ext xmlns:c15="http://schemas.microsoft.com/office/drawing/2012/chart" uri="{CE6537A1-D6FC-4f65-9D91-7224C49458BB}">
                  <c15:layout/>
                </c:ext>
              </c:extLst>
            </c:dLbl>
            <c:dLbl>
              <c:idx val="40"/>
              <c:layout>
                <c:manualLayout>
                  <c:x val="-3.8168689762048139E-2"/>
                  <c:y val="-7.7763949673865962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2-53EE-43DB-BDC3-8B544FE495DB}"/>
                </c:ext>
                <c:ext xmlns:c15="http://schemas.microsoft.com/office/drawing/2012/chart" uri="{CE6537A1-D6FC-4f65-9D91-7224C49458BB}">
                  <c15:layout/>
                </c:ext>
              </c:extLst>
            </c:dLbl>
            <c:dLbl>
              <c:idx val="45"/>
              <c:layout>
                <c:manualLayout>
                  <c:x val="-3.4698808874589218E-2"/>
                  <c:y val="-8.74844433830992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3-53EE-43DB-BDC3-8B544FE495DB}"/>
                </c:ext>
                <c:ext xmlns:c15="http://schemas.microsoft.com/office/drawing/2012/chart" uri="{CE6537A1-D6FC-4f65-9D91-7224C49458BB}">
                  <c15:layout/>
                </c:ext>
              </c:extLst>
            </c:dLbl>
            <c:dLbl>
              <c:idx val="50"/>
              <c:layout>
                <c:manualLayout>
                  <c:x val="-3.4698808874589343E-2"/>
                  <c:y val="-8.74844433830992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4-53EE-43DB-BDC3-8B544FE495DB}"/>
                </c:ext>
                <c:ext xmlns:c15="http://schemas.microsoft.com/office/drawing/2012/chart" uri="{CE6537A1-D6FC-4f65-9D91-7224C49458BB}">
                  <c15:layout/>
                </c:ext>
              </c:extLst>
            </c:dLbl>
            <c:dLbl>
              <c:idx val="55"/>
              <c:layout>
                <c:manualLayout>
                  <c:x val="-1.3879523549835687E-2"/>
                  <c:y val="-8.2624196528482574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15-53EE-43DB-BDC3-8B544FE495DB}"/>
                </c:ext>
                <c:ext xmlns:c15="http://schemas.microsoft.com/office/drawing/2012/chart" uri="{CE6537A1-D6FC-4f65-9D91-7224C49458BB}">
                  <c15:layout/>
                </c:ext>
              </c:extLst>
            </c:dLbl>
            <c:dLbl>
              <c:idx val="59"/>
              <c:layout>
                <c:manualLayout>
                  <c:x val="-5.8987975086801668E-2"/>
                  <c:y val="6.3183209110016084E-2"/>
                </c:manualLayout>
              </c:layout>
              <c:showLegendKey val="0"/>
              <c:showVal val="1"/>
              <c:showCatName val="0"/>
              <c:showSerName val="0"/>
              <c:showPercent val="0"/>
              <c:showBubbleSize val="0"/>
              <c:extLst xmlns:c16r2="http://schemas.microsoft.com/office/drawing/2015/06/chart">
                <c:ext xmlns:c16="http://schemas.microsoft.com/office/drawing/2014/chart" uri="{C3380CC4-5D6E-409C-BE32-E72D297353CC}">
                  <c16:uniqueId val="{00000000-58C5-4880-9B6B-2FAD691DAF96}"/>
                </c:ex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ja-JP"/>
              </a:p>
            </c:txPr>
            <c:showLegendKey val="0"/>
            <c:showVal val="0"/>
            <c:showCatName val="0"/>
            <c:showSerName val="0"/>
            <c:showPercent val="0"/>
            <c:showBubbleSize val="0"/>
            <c:extLst xmlns:c16r2="http://schemas.microsoft.com/office/drawing/2015/06/char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numRef>
              <c:f>Sheet1!$A$2:$A$61</c:f>
              <c:numCache>
                <c:formatCode>General</c:formatCode>
                <c:ptCount val="60"/>
              </c:numCache>
            </c:numRef>
          </c:cat>
          <c:val>
            <c:numRef>
              <c:f>Sheet1!$B$2:$B$61</c:f>
              <c:numCache>
                <c:formatCode>0_);[Red]\(0\)</c:formatCode>
                <c:ptCount val="60"/>
                <c:pt idx="0">
                  <c:v>607.1</c:v>
                </c:pt>
                <c:pt idx="1">
                  <c:v>608.6</c:v>
                </c:pt>
                <c:pt idx="2">
                  <c:v>608.1</c:v>
                </c:pt>
                <c:pt idx="3">
                  <c:v>606</c:v>
                </c:pt>
                <c:pt idx="4">
                  <c:v>604.20000000000005</c:v>
                </c:pt>
                <c:pt idx="5">
                  <c:v>600.4</c:v>
                </c:pt>
                <c:pt idx="6">
                  <c:v>599.6</c:v>
                </c:pt>
                <c:pt idx="7">
                  <c:v>593.79999999999995</c:v>
                </c:pt>
                <c:pt idx="8">
                  <c:v>589.70000000000005</c:v>
                </c:pt>
                <c:pt idx="9">
                  <c:v>585.20000000000005</c:v>
                </c:pt>
                <c:pt idx="10">
                  <c:v>579.6</c:v>
                </c:pt>
                <c:pt idx="11">
                  <c:v>574.1</c:v>
                </c:pt>
                <c:pt idx="12">
                  <c:v>568.29999999999995</c:v>
                </c:pt>
                <c:pt idx="13">
                  <c:v>564.70000000000005</c:v>
                </c:pt>
                <c:pt idx="14">
                  <c:v>561.5</c:v>
                </c:pt>
                <c:pt idx="15">
                  <c:v>557.20000000000005</c:v>
                </c:pt>
                <c:pt idx="16">
                  <c:v>553.6</c:v>
                </c:pt>
                <c:pt idx="17">
                  <c:v>551.5</c:v>
                </c:pt>
                <c:pt idx="18">
                  <c:v>549.4</c:v>
                </c:pt>
                <c:pt idx="19">
                  <c:v>547.4</c:v>
                </c:pt>
                <c:pt idx="20">
                  <c:v>546.1</c:v>
                </c:pt>
                <c:pt idx="21">
                  <c:v>544.20000000000005</c:v>
                </c:pt>
                <c:pt idx="22">
                  <c:v>542.6</c:v>
                </c:pt>
                <c:pt idx="23">
                  <c:v>541.1</c:v>
                </c:pt>
                <c:pt idx="24">
                  <c:v>539.6</c:v>
                </c:pt>
                <c:pt idx="25">
                  <c:v>537.9</c:v>
                </c:pt>
                <c:pt idx="26">
                  <c:v>535.79999999999995</c:v>
                </c:pt>
                <c:pt idx="27">
                  <c:v>534</c:v>
                </c:pt>
                <c:pt idx="28">
                  <c:v>531.70000000000005</c:v>
                </c:pt>
                <c:pt idx="29">
                  <c:v>527.9</c:v>
                </c:pt>
                <c:pt idx="30">
                  <c:v>524.29999999999995</c:v>
                </c:pt>
                <c:pt idx="31">
                  <c:v>520.4</c:v>
                </c:pt>
                <c:pt idx="32">
                  <c:v>516.5</c:v>
                </c:pt>
                <c:pt idx="33">
                  <c:v>512.4</c:v>
                </c:pt>
                <c:pt idx="34">
                  <c:v>508.3</c:v>
                </c:pt>
                <c:pt idx="35">
                  <c:v>503.8</c:v>
                </c:pt>
                <c:pt idx="36">
                  <c:v>499.4</c:v>
                </c:pt>
                <c:pt idx="37">
                  <c:v>494.9</c:v>
                </c:pt>
                <c:pt idx="38">
                  <c:v>490.5</c:v>
                </c:pt>
                <c:pt idx="39">
                  <c:v>486.6</c:v>
                </c:pt>
                <c:pt idx="40">
                  <c:v>483</c:v>
                </c:pt>
                <c:pt idx="41">
                  <c:v>479.4</c:v>
                </c:pt>
                <c:pt idx="42">
                  <c:v>476.2</c:v>
                </c:pt>
                <c:pt idx="43">
                  <c:v>473.6</c:v>
                </c:pt>
                <c:pt idx="44">
                  <c:v>471.4</c:v>
                </c:pt>
                <c:pt idx="45">
                  <c:v>469.2</c:v>
                </c:pt>
                <c:pt idx="46">
                  <c:v>467.1</c:v>
                </c:pt>
                <c:pt idx="47">
                  <c:v>465</c:v>
                </c:pt>
                <c:pt idx="48">
                  <c:v>462.8</c:v>
                </c:pt>
                <c:pt idx="49">
                  <c:v>460.9</c:v>
                </c:pt>
                <c:pt idx="50">
                  <c:v>459.3</c:v>
                </c:pt>
                <c:pt idx="51">
                  <c:v>456.1</c:v>
                </c:pt>
                <c:pt idx="52">
                  <c:v>454.9</c:v>
                </c:pt>
                <c:pt idx="53">
                  <c:v>453.7</c:v>
                </c:pt>
                <c:pt idx="54">
                  <c:v>451.8</c:v>
                </c:pt>
                <c:pt idx="55">
                  <c:v>449.6</c:v>
                </c:pt>
                <c:pt idx="56">
                  <c:v>447.1</c:v>
                </c:pt>
                <c:pt idx="57">
                  <c:v>444.4</c:v>
                </c:pt>
                <c:pt idx="58">
                  <c:v>442</c:v>
                </c:pt>
                <c:pt idx="59">
                  <c:v>439.7</c:v>
                </c:pt>
              </c:numCache>
            </c:numRef>
          </c:val>
          <c:smooth val="0"/>
          <c:extLst xmlns:c16r2="http://schemas.microsoft.com/office/drawing/2015/06/chart">
            <c:ext xmlns:c16="http://schemas.microsoft.com/office/drawing/2014/chart" uri="{C3380CC4-5D6E-409C-BE32-E72D297353CC}">
              <c16:uniqueId val="{00000000-53EE-43DB-BDC3-8B544FE495DB}"/>
            </c:ext>
          </c:extLst>
        </c:ser>
        <c:dLbls>
          <c:showLegendKey val="0"/>
          <c:showVal val="0"/>
          <c:showCatName val="0"/>
          <c:showSerName val="0"/>
          <c:showPercent val="0"/>
          <c:showBubbleSize val="0"/>
        </c:dLbls>
        <c:smooth val="0"/>
        <c:axId val="371669856"/>
        <c:axId val="371670640"/>
      </c:lineChart>
      <c:catAx>
        <c:axId val="371669856"/>
        <c:scaling>
          <c:orientation val="minMax"/>
        </c:scaling>
        <c:delete val="0"/>
        <c:axPos val="b"/>
        <c:numFmt formatCode="General" sourceLinked="1"/>
        <c:majorTickMark val="cross"/>
        <c:minorTickMark val="none"/>
        <c:tickLblPos val="nextTo"/>
        <c:spPr>
          <a:solidFill>
            <a:schemeClr val="bg1"/>
          </a:solidFill>
          <a:ln w="9525" cap="flat" cmpd="sng" algn="ctr">
            <a:solidFill>
              <a:schemeClr val="tx1">
                <a:lumMod val="15000"/>
                <a:lumOff val="85000"/>
              </a:schemeClr>
            </a:solidFill>
            <a:round/>
          </a:ln>
          <a:effectLst/>
        </c:spPr>
        <c:txPr>
          <a:bodyPr rot="-5400000" spcFirstLastPara="1" vertOverflow="ellipsis"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ja-JP"/>
          </a:p>
        </c:txPr>
        <c:crossAx val="371670640"/>
        <c:crosses val="autoZero"/>
        <c:auto val="1"/>
        <c:lblAlgn val="ctr"/>
        <c:lblOffset val="100"/>
        <c:tickLblSkip val="5"/>
        <c:tickMarkSkip val="5"/>
        <c:noMultiLvlLbl val="0"/>
      </c:catAx>
      <c:valAx>
        <c:axId val="371670640"/>
        <c:scaling>
          <c:orientation val="minMax"/>
          <c:min val="400"/>
        </c:scaling>
        <c:delete val="1"/>
        <c:axPos val="l"/>
        <c:majorGridlines>
          <c:spPr>
            <a:ln w="9525" cap="flat" cmpd="sng" algn="ctr">
              <a:solidFill>
                <a:schemeClr val="tx1">
                  <a:lumMod val="15000"/>
                  <a:lumOff val="85000"/>
                </a:schemeClr>
              </a:solidFill>
              <a:round/>
            </a:ln>
            <a:effectLst/>
          </c:spPr>
        </c:majorGridlines>
        <c:numFmt formatCode="0_);[Red]\(0\)" sourceLinked="1"/>
        <c:majorTickMark val="none"/>
        <c:minorTickMark val="none"/>
        <c:tickLblPos val="nextTo"/>
        <c:crossAx val="371669856"/>
        <c:crossesAt val="5"/>
        <c:crossBetween val="midCat"/>
      </c:valAx>
      <c:spPr>
        <a:noFill/>
        <a:ln>
          <a:noFill/>
        </a:ln>
        <a:effectLst/>
      </c:spPr>
    </c:plotArea>
    <c:plotVisOnly val="1"/>
    <c:dispBlanksAs val="zero"/>
    <c:showDLblsOverMax val="0"/>
  </c:chart>
  <c:spPr>
    <a:noFill/>
    <a:ln>
      <a:noFill/>
    </a:ln>
    <a:effectLst/>
  </c:spPr>
  <c:txPr>
    <a:bodyPr/>
    <a:lstStyle/>
    <a:p>
      <a:pPr>
        <a:defRPr/>
      </a:pPr>
      <a:endParaRPr lang="ja-JP"/>
    </a:p>
  </c:txPr>
  <c:externalData r:id="rId3">
    <c:autoUpdate val="0"/>
  </c:externalData>
  <c:userShapes r:id="rId4"/>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0.72585</cdr:x>
      <cdr:y>0.84436</cdr:y>
    </cdr:from>
    <cdr:to>
      <cdr:x>0.8131</cdr:x>
      <cdr:y>0.92681</cdr:y>
    </cdr:to>
    <cdr:sp macro="" textlink="">
      <cdr:nvSpPr>
        <cdr:cNvPr id="2" name="テキスト ボックス 19"/>
        <cdr:cNvSpPr txBox="1"/>
      </cdr:nvSpPr>
      <cdr:spPr>
        <a:xfrm xmlns:a="http://schemas.openxmlformats.org/drawingml/2006/main">
          <a:off x="2656666" y="2206353"/>
          <a:ext cx="319325"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17</a:t>
          </a:r>
          <a:endParaRPr kumimoji="1" lang="ja-JP" altLang="en-US" sz="800" dirty="0"/>
        </a:p>
      </cdr:txBody>
    </cdr:sp>
  </cdr:relSizeAnchor>
  <cdr:relSizeAnchor xmlns:cdr="http://schemas.openxmlformats.org/drawingml/2006/chartDrawing">
    <cdr:from>
      <cdr:x>0.64824</cdr:x>
      <cdr:y>0.84477</cdr:y>
    </cdr:from>
    <cdr:to>
      <cdr:x>0.73548</cdr:x>
      <cdr:y>0.92722</cdr:y>
    </cdr:to>
    <cdr:sp macro="" textlink="">
      <cdr:nvSpPr>
        <cdr:cNvPr id="3" name="テキスト ボックス 19"/>
        <cdr:cNvSpPr txBox="1"/>
      </cdr:nvSpPr>
      <cdr:spPr>
        <a:xfrm xmlns:a="http://schemas.openxmlformats.org/drawingml/2006/main">
          <a:off x="2372588" y="2207405"/>
          <a:ext cx="319325"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12</a:t>
          </a:r>
          <a:endParaRPr kumimoji="1" lang="ja-JP" altLang="en-US" sz="800" dirty="0"/>
        </a:p>
      </cdr:txBody>
    </cdr:sp>
  </cdr:relSizeAnchor>
  <cdr:relSizeAnchor xmlns:cdr="http://schemas.openxmlformats.org/drawingml/2006/chartDrawing">
    <cdr:from>
      <cdr:x>0.57883</cdr:x>
      <cdr:y>0.84744</cdr:y>
    </cdr:from>
    <cdr:to>
      <cdr:x>0.66608</cdr:x>
      <cdr:y>0.92989</cdr:y>
    </cdr:to>
    <cdr:sp macro="" textlink="">
      <cdr:nvSpPr>
        <cdr:cNvPr id="4" name="テキスト ボックス 19"/>
        <cdr:cNvSpPr txBox="1"/>
      </cdr:nvSpPr>
      <cdr:spPr>
        <a:xfrm xmlns:a="http://schemas.openxmlformats.org/drawingml/2006/main">
          <a:off x="2118573" y="2214387"/>
          <a:ext cx="319325"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7</a:t>
          </a:r>
          <a:endParaRPr kumimoji="1" lang="ja-JP" altLang="en-US" sz="800" dirty="0"/>
        </a:p>
      </cdr:txBody>
    </cdr:sp>
  </cdr:relSizeAnchor>
  <cdr:relSizeAnchor xmlns:cdr="http://schemas.openxmlformats.org/drawingml/2006/chartDrawing">
    <cdr:from>
      <cdr:x>0.48725</cdr:x>
      <cdr:y>0.84744</cdr:y>
    </cdr:from>
    <cdr:to>
      <cdr:x>0.59726</cdr:x>
      <cdr:y>0.977</cdr:y>
    </cdr:to>
    <cdr:sp macro="" textlink="">
      <cdr:nvSpPr>
        <cdr:cNvPr id="5" name="テキスト ボックス 19"/>
        <cdr:cNvSpPr txBox="1"/>
      </cdr:nvSpPr>
      <cdr:spPr>
        <a:xfrm xmlns:a="http://schemas.openxmlformats.org/drawingml/2006/main">
          <a:off x="1783371" y="2214387"/>
          <a:ext cx="402638" cy="33855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ja-JP" altLang="en-US" sz="800" dirty="0" smtClean="0"/>
            <a:t>平成</a:t>
          </a:r>
          <a:endParaRPr kumimoji="1" lang="en-US" altLang="ja-JP" sz="800" dirty="0" smtClean="0"/>
        </a:p>
        <a:p xmlns:a="http://schemas.openxmlformats.org/drawingml/2006/main">
          <a:r>
            <a:rPr kumimoji="1" lang="en-US" altLang="ja-JP" sz="800" dirty="0" smtClean="0"/>
            <a:t>2</a:t>
          </a:r>
          <a:r>
            <a:rPr kumimoji="1" lang="ja-JP" altLang="en-US" sz="800" dirty="0" smtClean="0"/>
            <a:t>年</a:t>
          </a:r>
          <a:endParaRPr kumimoji="1" lang="ja-JP" altLang="en-US" sz="800" dirty="0"/>
        </a:p>
      </cdr:txBody>
    </cdr:sp>
  </cdr:relSizeAnchor>
  <cdr:relSizeAnchor xmlns:cdr="http://schemas.openxmlformats.org/drawingml/2006/chartDrawing">
    <cdr:from>
      <cdr:x>0.41921</cdr:x>
      <cdr:y>0.84436</cdr:y>
    </cdr:from>
    <cdr:to>
      <cdr:x>0.50645</cdr:x>
      <cdr:y>0.92681</cdr:y>
    </cdr:to>
    <cdr:sp macro="" textlink="">
      <cdr:nvSpPr>
        <cdr:cNvPr id="6" name="テキスト ボックス 19"/>
        <cdr:cNvSpPr txBox="1"/>
      </cdr:nvSpPr>
      <cdr:spPr>
        <a:xfrm xmlns:a="http://schemas.openxmlformats.org/drawingml/2006/main">
          <a:off x="1534334" y="2206353"/>
          <a:ext cx="319325"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60</a:t>
          </a:r>
          <a:endParaRPr kumimoji="1" lang="ja-JP" altLang="en-US" sz="800" dirty="0"/>
        </a:p>
      </cdr:txBody>
    </cdr:sp>
  </cdr:relSizeAnchor>
  <cdr:relSizeAnchor xmlns:cdr="http://schemas.openxmlformats.org/drawingml/2006/chartDrawing">
    <cdr:from>
      <cdr:x>0</cdr:x>
      <cdr:y>0.64784</cdr:y>
    </cdr:from>
    <cdr:to>
      <cdr:x>0.095</cdr:x>
      <cdr:y>0.73029</cdr:y>
    </cdr:to>
    <cdr:sp macro="" textlink="">
      <cdr:nvSpPr>
        <cdr:cNvPr id="7" name="テキスト ボックス 19"/>
        <cdr:cNvSpPr txBox="1"/>
      </cdr:nvSpPr>
      <cdr:spPr>
        <a:xfrm xmlns:a="http://schemas.openxmlformats.org/drawingml/2006/main">
          <a:off x="0" y="1692829"/>
          <a:ext cx="347700"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450</a:t>
          </a:r>
          <a:endParaRPr kumimoji="1" lang="ja-JP" altLang="en-US" sz="800" dirty="0"/>
        </a:p>
      </cdr:txBody>
    </cdr:sp>
  </cdr:relSizeAnchor>
  <cdr:relSizeAnchor xmlns:cdr="http://schemas.openxmlformats.org/drawingml/2006/chartDrawing">
    <cdr:from>
      <cdr:x>0</cdr:x>
      <cdr:y>0.47978</cdr:y>
    </cdr:from>
    <cdr:to>
      <cdr:x>0.095</cdr:x>
      <cdr:y>0.56223</cdr:y>
    </cdr:to>
    <cdr:sp macro="" textlink="">
      <cdr:nvSpPr>
        <cdr:cNvPr id="8" name="テキスト ボックス 19"/>
        <cdr:cNvSpPr txBox="1"/>
      </cdr:nvSpPr>
      <cdr:spPr>
        <a:xfrm xmlns:a="http://schemas.openxmlformats.org/drawingml/2006/main">
          <a:off x="-479884" y="1253693"/>
          <a:ext cx="347700"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500</a:t>
          </a:r>
          <a:endParaRPr kumimoji="1" lang="ja-JP" altLang="en-US" sz="800" dirty="0"/>
        </a:p>
      </cdr:txBody>
    </cdr:sp>
  </cdr:relSizeAnchor>
  <cdr:relSizeAnchor xmlns:cdr="http://schemas.openxmlformats.org/drawingml/2006/chartDrawing">
    <cdr:from>
      <cdr:x>0</cdr:x>
      <cdr:y>0.31498</cdr:y>
    </cdr:from>
    <cdr:to>
      <cdr:x>0.095</cdr:x>
      <cdr:y>0.39743</cdr:y>
    </cdr:to>
    <cdr:sp macro="" textlink="">
      <cdr:nvSpPr>
        <cdr:cNvPr id="9" name="テキスト ボックス 19"/>
        <cdr:cNvSpPr txBox="1"/>
      </cdr:nvSpPr>
      <cdr:spPr>
        <a:xfrm xmlns:a="http://schemas.openxmlformats.org/drawingml/2006/main">
          <a:off x="0" y="823048"/>
          <a:ext cx="347700"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550</a:t>
          </a:r>
          <a:endParaRPr kumimoji="1" lang="ja-JP" altLang="en-US" sz="800" dirty="0"/>
        </a:p>
      </cdr:txBody>
    </cdr:sp>
  </cdr:relSizeAnchor>
  <cdr:relSizeAnchor xmlns:cdr="http://schemas.openxmlformats.org/drawingml/2006/chartDrawing">
    <cdr:from>
      <cdr:x>0</cdr:x>
      <cdr:y>0.17311</cdr:y>
    </cdr:from>
    <cdr:to>
      <cdr:x>0.095</cdr:x>
      <cdr:y>0.25556</cdr:y>
    </cdr:to>
    <cdr:sp macro="" textlink="">
      <cdr:nvSpPr>
        <cdr:cNvPr id="10" name="テキスト ボックス 19"/>
        <cdr:cNvSpPr txBox="1"/>
      </cdr:nvSpPr>
      <cdr:spPr>
        <a:xfrm xmlns:a="http://schemas.openxmlformats.org/drawingml/2006/main">
          <a:off x="-479884" y="452335"/>
          <a:ext cx="347700"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600</a:t>
          </a:r>
          <a:endParaRPr kumimoji="1" lang="ja-JP" altLang="en-US" sz="800" dirty="0"/>
        </a:p>
      </cdr:txBody>
    </cdr:sp>
  </cdr:relSizeAnchor>
  <cdr:relSizeAnchor xmlns:cdr="http://schemas.openxmlformats.org/drawingml/2006/chartDrawing">
    <cdr:from>
      <cdr:x>0</cdr:x>
      <cdr:y>0.02093</cdr:y>
    </cdr:from>
    <cdr:to>
      <cdr:x>0.09538</cdr:x>
      <cdr:y>0.10338</cdr:y>
    </cdr:to>
    <cdr:sp macro="" textlink="">
      <cdr:nvSpPr>
        <cdr:cNvPr id="11" name="テキスト ボックス 19"/>
        <cdr:cNvSpPr txBox="1"/>
      </cdr:nvSpPr>
      <cdr:spPr>
        <a:xfrm xmlns:a="http://schemas.openxmlformats.org/drawingml/2006/main">
          <a:off x="-479884" y="54695"/>
          <a:ext cx="349105" cy="215444"/>
        </a:xfrm>
        <a:prstGeom xmlns:a="http://schemas.openxmlformats.org/drawingml/2006/main" prst="rect">
          <a:avLst/>
        </a:prstGeom>
        <a:noFill xmlns:a="http://schemas.openxmlformats.org/drawingml/2006/main"/>
      </cdr:spPr>
      <cdr:txBody>
        <a:bodyPr xmlns:a="http://schemas.openxmlformats.org/drawingml/2006/main" wrap="square" rtlCol="0">
          <a:spAutoFit/>
        </a:bodyPr>
        <a:lstStyle xmlns:a="http://schemas.openxmlformats.org/drawingml/2006/main">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xmlns:a="http://schemas.openxmlformats.org/drawingml/2006/main">
          <a:r>
            <a:rPr kumimoji="1" lang="en-US" altLang="ja-JP" sz="800" dirty="0" smtClean="0"/>
            <a:t>650</a:t>
          </a:r>
          <a:endParaRPr kumimoji="1" lang="ja-JP" altLang="en-US" sz="8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5"/>
            <a:ext cx="2949520" cy="497125"/>
          </a:xfrm>
          <a:prstGeom prst="rect">
            <a:avLst/>
          </a:prstGeom>
        </p:spPr>
        <p:txBody>
          <a:bodyPr vert="horz" lIns="91748" tIns="45872" rIns="91748" bIns="45872" rtlCol="0"/>
          <a:lstStyle>
            <a:lvl1pPr algn="l">
              <a:defRPr sz="1200"/>
            </a:lvl1pPr>
          </a:lstStyle>
          <a:p>
            <a:endParaRPr kumimoji="1" lang="ja-JP" altLang="en-US"/>
          </a:p>
        </p:txBody>
      </p:sp>
      <p:sp>
        <p:nvSpPr>
          <p:cNvPr id="3" name="日付プレースホルダ 2"/>
          <p:cNvSpPr>
            <a:spLocks noGrp="1"/>
          </p:cNvSpPr>
          <p:nvPr>
            <p:ph type="dt" sz="quarter" idx="1"/>
          </p:nvPr>
        </p:nvSpPr>
        <p:spPr>
          <a:xfrm>
            <a:off x="3856084" y="5"/>
            <a:ext cx="2949520" cy="497125"/>
          </a:xfrm>
          <a:prstGeom prst="rect">
            <a:avLst/>
          </a:prstGeom>
        </p:spPr>
        <p:txBody>
          <a:bodyPr vert="horz" lIns="91748" tIns="45872" rIns="91748" bIns="45872" rtlCol="0"/>
          <a:lstStyle>
            <a:lvl1pPr algn="r">
              <a:defRPr sz="1200"/>
            </a:lvl1pPr>
          </a:lstStyle>
          <a:p>
            <a:fld id="{3A7CC629-FDFC-4707-BFA1-C2F95224D2D5}" type="datetime1">
              <a:rPr kumimoji="1" lang="ja-JP" altLang="en-US" smtClean="0"/>
              <a:pPr/>
              <a:t>2020/4/22</a:t>
            </a:fld>
            <a:endParaRPr kumimoji="1" lang="ja-JP" altLang="en-US"/>
          </a:p>
        </p:txBody>
      </p:sp>
      <p:sp>
        <p:nvSpPr>
          <p:cNvPr id="4" name="フッター プレースホルダ 3"/>
          <p:cNvSpPr>
            <a:spLocks noGrp="1"/>
          </p:cNvSpPr>
          <p:nvPr>
            <p:ph type="ftr" sz="quarter" idx="2"/>
          </p:nvPr>
        </p:nvSpPr>
        <p:spPr>
          <a:xfrm>
            <a:off x="0" y="9440624"/>
            <a:ext cx="2949520" cy="497125"/>
          </a:xfrm>
          <a:prstGeom prst="rect">
            <a:avLst/>
          </a:prstGeom>
        </p:spPr>
        <p:txBody>
          <a:bodyPr vert="horz" lIns="91748" tIns="45872" rIns="91748" bIns="45872" rtlCol="0" anchor="b"/>
          <a:lstStyle>
            <a:lvl1pPr algn="l">
              <a:defRPr sz="1200"/>
            </a:lvl1pPr>
          </a:lstStyle>
          <a:p>
            <a:endParaRPr kumimoji="1" lang="ja-JP" altLang="en-US"/>
          </a:p>
        </p:txBody>
      </p:sp>
      <p:sp>
        <p:nvSpPr>
          <p:cNvPr id="5" name="スライド番号プレースホルダ 4"/>
          <p:cNvSpPr>
            <a:spLocks noGrp="1"/>
          </p:cNvSpPr>
          <p:nvPr>
            <p:ph type="sldNum" sz="quarter" idx="3"/>
          </p:nvPr>
        </p:nvSpPr>
        <p:spPr>
          <a:xfrm>
            <a:off x="3856084" y="9440624"/>
            <a:ext cx="2949520" cy="497125"/>
          </a:xfrm>
          <a:prstGeom prst="rect">
            <a:avLst/>
          </a:prstGeom>
        </p:spPr>
        <p:txBody>
          <a:bodyPr vert="horz" lIns="91748" tIns="45872" rIns="91748" bIns="45872" rtlCol="0" anchor="b"/>
          <a:lstStyle>
            <a:lvl1pPr algn="r">
              <a:defRPr sz="1200"/>
            </a:lvl1pPr>
          </a:lstStyle>
          <a:p>
            <a:fld id="{F0C73C04-E1B6-44AA-9CDC-EBB533F48FFF}" type="slidenum">
              <a:rPr kumimoji="1" lang="ja-JP" altLang="en-US" smtClean="0"/>
              <a:pPr/>
              <a:t>‹#›</a:t>
            </a:fld>
            <a:endParaRPr kumimoji="1" lang="ja-JP" altLang="en-US"/>
          </a:p>
        </p:txBody>
      </p:sp>
    </p:spTree>
    <p:extLst>
      <p:ext uri="{BB962C8B-B14F-4D97-AF65-F5344CB8AC3E}">
        <p14:creationId xmlns:p14="http://schemas.microsoft.com/office/powerpoint/2010/main" val="70829451"/>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3" y="3"/>
            <a:ext cx="2949991" cy="496429"/>
          </a:xfrm>
          <a:prstGeom prst="rect">
            <a:avLst/>
          </a:prstGeom>
        </p:spPr>
        <p:txBody>
          <a:bodyPr vert="horz" lIns="88243" tIns="44122" rIns="88243" bIns="44122" rtlCol="0"/>
          <a:lstStyle>
            <a:lvl1pPr algn="l">
              <a:defRPr sz="1200"/>
            </a:lvl1pPr>
          </a:lstStyle>
          <a:p>
            <a:endParaRPr kumimoji="1" lang="ja-JP" altLang="en-US"/>
          </a:p>
        </p:txBody>
      </p:sp>
      <p:sp>
        <p:nvSpPr>
          <p:cNvPr id="3" name="日付プレースホルダ 2"/>
          <p:cNvSpPr>
            <a:spLocks noGrp="1"/>
          </p:cNvSpPr>
          <p:nvPr>
            <p:ph type="dt" idx="1"/>
          </p:nvPr>
        </p:nvSpPr>
        <p:spPr>
          <a:xfrm>
            <a:off x="3855694" y="3"/>
            <a:ext cx="2949991" cy="496429"/>
          </a:xfrm>
          <a:prstGeom prst="rect">
            <a:avLst/>
          </a:prstGeom>
        </p:spPr>
        <p:txBody>
          <a:bodyPr vert="horz" lIns="88243" tIns="44122" rIns="88243" bIns="44122" rtlCol="0"/>
          <a:lstStyle>
            <a:lvl1pPr algn="r">
              <a:defRPr sz="1200"/>
            </a:lvl1pPr>
          </a:lstStyle>
          <a:p>
            <a:fld id="{A20319EB-E256-4F2B-8262-A69D191E82F3}" type="datetime1">
              <a:rPr kumimoji="1" lang="ja-JP" altLang="en-US" smtClean="0"/>
              <a:pPr/>
              <a:t>2020/4/22</a:t>
            </a:fld>
            <a:endParaRPr kumimoji="1" lang="ja-JP" altLang="en-US"/>
          </a:p>
        </p:txBody>
      </p:sp>
      <p:sp>
        <p:nvSpPr>
          <p:cNvPr id="4" name="スライド イメージ プレースホルダ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88243" tIns="44122" rIns="88243" bIns="44122" rtlCol="0" anchor="ctr"/>
          <a:lstStyle/>
          <a:p>
            <a:endParaRPr lang="ja-JP" altLang="en-US"/>
          </a:p>
        </p:txBody>
      </p:sp>
      <p:sp>
        <p:nvSpPr>
          <p:cNvPr id="5" name="ノート プレースホルダ 4"/>
          <p:cNvSpPr>
            <a:spLocks noGrp="1"/>
          </p:cNvSpPr>
          <p:nvPr>
            <p:ph type="body" sz="quarter" idx="3"/>
          </p:nvPr>
        </p:nvSpPr>
        <p:spPr>
          <a:xfrm>
            <a:off x="680421" y="4720688"/>
            <a:ext cx="5446369" cy="4472471"/>
          </a:xfrm>
          <a:prstGeom prst="rect">
            <a:avLst/>
          </a:prstGeom>
        </p:spPr>
        <p:txBody>
          <a:bodyPr vert="horz" lIns="88243" tIns="44122" rIns="88243" bIns="44122"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 5"/>
          <p:cNvSpPr>
            <a:spLocks noGrp="1"/>
          </p:cNvSpPr>
          <p:nvPr>
            <p:ph type="ftr" sz="quarter" idx="4"/>
          </p:nvPr>
        </p:nvSpPr>
        <p:spPr>
          <a:xfrm>
            <a:off x="3" y="9441372"/>
            <a:ext cx="2949991" cy="496429"/>
          </a:xfrm>
          <a:prstGeom prst="rect">
            <a:avLst/>
          </a:prstGeom>
        </p:spPr>
        <p:txBody>
          <a:bodyPr vert="horz" lIns="88243" tIns="44122" rIns="88243" bIns="44122" rtlCol="0" anchor="b"/>
          <a:lstStyle>
            <a:lvl1pPr algn="l">
              <a:defRPr sz="1200"/>
            </a:lvl1pPr>
          </a:lstStyle>
          <a:p>
            <a:endParaRPr kumimoji="1" lang="ja-JP" altLang="en-US"/>
          </a:p>
        </p:txBody>
      </p:sp>
      <p:sp>
        <p:nvSpPr>
          <p:cNvPr id="7" name="スライド番号プレースホルダ 6"/>
          <p:cNvSpPr>
            <a:spLocks noGrp="1"/>
          </p:cNvSpPr>
          <p:nvPr>
            <p:ph type="sldNum" sz="quarter" idx="5"/>
          </p:nvPr>
        </p:nvSpPr>
        <p:spPr>
          <a:xfrm>
            <a:off x="3855694" y="9441372"/>
            <a:ext cx="2949991" cy="496429"/>
          </a:xfrm>
          <a:prstGeom prst="rect">
            <a:avLst/>
          </a:prstGeom>
        </p:spPr>
        <p:txBody>
          <a:bodyPr vert="horz" lIns="88243" tIns="44122" rIns="88243" bIns="44122" rtlCol="0" anchor="b"/>
          <a:lstStyle>
            <a:lvl1pPr algn="r">
              <a:defRPr sz="1200"/>
            </a:lvl1pPr>
          </a:lstStyle>
          <a:p>
            <a:fld id="{5692C0FA-C7F7-450C-8E37-CD4E541CDFD2}" type="slidenum">
              <a:rPr kumimoji="1" lang="ja-JP" altLang="en-US" smtClean="0"/>
              <a:pPr/>
              <a:t>‹#›</a:t>
            </a:fld>
            <a:endParaRPr kumimoji="1" lang="ja-JP" altLang="en-US"/>
          </a:p>
        </p:txBody>
      </p:sp>
    </p:spTree>
    <p:extLst>
      <p:ext uri="{BB962C8B-B14F-4D97-AF65-F5344CB8AC3E}">
        <p14:creationId xmlns:p14="http://schemas.microsoft.com/office/powerpoint/2010/main" val="2912697673"/>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extLst>
      <p:ext uri="{BB962C8B-B14F-4D97-AF65-F5344CB8AC3E}">
        <p14:creationId xmlns:p14="http://schemas.microsoft.com/office/powerpoint/2010/main" val="12514792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新規就農者が目指す指標は、法改正により新設。</a:t>
            </a:r>
            <a:endParaRPr kumimoji="1" lang="ja-JP" altLang="en-US" dirty="0"/>
          </a:p>
        </p:txBody>
      </p:sp>
    </p:spTree>
    <p:extLst>
      <p:ext uri="{BB962C8B-B14F-4D97-AF65-F5344CB8AC3E}">
        <p14:creationId xmlns:p14="http://schemas.microsoft.com/office/powerpoint/2010/main" val="550230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15770545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20838044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lang="ja-JP" altLang="en-US" sz="1100" dirty="0"/>
              <a:t>・事業の実施区域は市街化区域外（生産緑地は除く）であること。</a:t>
            </a:r>
            <a:endParaRPr lang="en-US" altLang="ja-JP" sz="1100" dirty="0"/>
          </a:p>
          <a:p>
            <a:r>
              <a:rPr lang="ja-JP" altLang="en-US" sz="1100" dirty="0"/>
              <a:t>・賃借権等利用権は期間満了後、自動的に終了するが、引き続き借受人が耕作を続けている場合、期間の定めのない賃貸借と見なされる場合がある。</a:t>
            </a:r>
            <a:endParaRPr lang="en-US" altLang="ja-JP" sz="1100" dirty="0"/>
          </a:p>
          <a:p>
            <a:r>
              <a:rPr lang="ja-JP" altLang="en-US" sz="1100" dirty="0"/>
              <a:t>・譲渡所得税は</a:t>
            </a:r>
            <a:r>
              <a:rPr lang="en-US" altLang="ja-JP" sz="1100" dirty="0"/>
              <a:t>800</a:t>
            </a:r>
            <a:r>
              <a:rPr lang="ja-JP" altLang="en-US" sz="1100" dirty="0"/>
              <a:t>万円の控除</a:t>
            </a:r>
            <a:endParaRPr lang="en-US" altLang="ja-JP" sz="1100" dirty="0"/>
          </a:p>
          <a:p>
            <a:r>
              <a:rPr lang="ja-JP" altLang="en-US" sz="1100" dirty="0"/>
              <a:t>・</a:t>
            </a:r>
          </a:p>
        </p:txBody>
      </p:sp>
    </p:spTree>
    <p:extLst>
      <p:ext uri="{BB962C8B-B14F-4D97-AF65-F5344CB8AC3E}">
        <p14:creationId xmlns:p14="http://schemas.microsoft.com/office/powerpoint/2010/main" val="18538883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農用地利用改善団体数　北海道</a:t>
            </a:r>
            <a:r>
              <a:rPr kumimoji="1" lang="en-US" altLang="ja-JP" dirty="0" smtClean="0"/>
              <a:t>239</a:t>
            </a:r>
            <a:r>
              <a:rPr kumimoji="1" lang="ja-JP" altLang="en-US" dirty="0" err="1" smtClean="0"/>
              <a:t>、</a:t>
            </a:r>
            <a:r>
              <a:rPr kumimoji="1" lang="ja-JP" altLang="en-US" dirty="0" smtClean="0"/>
              <a:t>東北</a:t>
            </a:r>
            <a:r>
              <a:rPr kumimoji="1" lang="en-US" altLang="ja-JP" dirty="0" smtClean="0"/>
              <a:t>1,317</a:t>
            </a:r>
            <a:r>
              <a:rPr kumimoji="1" lang="ja-JP" altLang="en-US" dirty="0" err="1" smtClean="0"/>
              <a:t>、</a:t>
            </a:r>
            <a:r>
              <a:rPr kumimoji="1" lang="ja-JP" altLang="en-US" dirty="0" smtClean="0"/>
              <a:t>関東</a:t>
            </a:r>
            <a:r>
              <a:rPr kumimoji="1" lang="en-US" altLang="ja-JP" dirty="0" smtClean="0"/>
              <a:t>164</a:t>
            </a:r>
            <a:r>
              <a:rPr kumimoji="1" lang="ja-JP" altLang="en-US" dirty="0" err="1" smtClean="0"/>
              <a:t>、</a:t>
            </a:r>
            <a:r>
              <a:rPr kumimoji="1" lang="ja-JP" altLang="en-US" dirty="0" smtClean="0"/>
              <a:t>北陸</a:t>
            </a:r>
            <a:r>
              <a:rPr kumimoji="1" lang="en-US" altLang="ja-JP" dirty="0" smtClean="0"/>
              <a:t>589</a:t>
            </a:r>
            <a:r>
              <a:rPr kumimoji="1" lang="ja-JP" altLang="en-US" dirty="0" err="1" smtClean="0"/>
              <a:t>、</a:t>
            </a:r>
            <a:r>
              <a:rPr kumimoji="1" lang="ja-JP" altLang="en-US" dirty="0" smtClean="0"/>
              <a:t>東海</a:t>
            </a:r>
            <a:r>
              <a:rPr kumimoji="1" lang="en-US" altLang="ja-JP" dirty="0" smtClean="0"/>
              <a:t>79</a:t>
            </a:r>
            <a:r>
              <a:rPr kumimoji="1" lang="ja-JP" altLang="en-US" dirty="0" err="1" smtClean="0"/>
              <a:t>、</a:t>
            </a:r>
            <a:r>
              <a:rPr kumimoji="1" lang="ja-JP" altLang="en-US" dirty="0" smtClean="0"/>
              <a:t>近畿</a:t>
            </a:r>
            <a:r>
              <a:rPr kumimoji="1" lang="en-US" altLang="ja-JP" dirty="0" smtClean="0"/>
              <a:t>611</a:t>
            </a:r>
            <a:r>
              <a:rPr kumimoji="1" lang="ja-JP" altLang="en-US" dirty="0" err="1" smtClean="0"/>
              <a:t>、</a:t>
            </a:r>
            <a:r>
              <a:rPr kumimoji="1" lang="ja-JP" altLang="en-US" dirty="0" smtClean="0"/>
              <a:t>中国四国</a:t>
            </a:r>
            <a:r>
              <a:rPr kumimoji="1" lang="en-US" altLang="ja-JP" dirty="0" smtClean="0"/>
              <a:t>749</a:t>
            </a:r>
            <a:r>
              <a:rPr kumimoji="1" lang="ja-JP" altLang="en-US" dirty="0" err="1" smtClean="0"/>
              <a:t>、</a:t>
            </a:r>
            <a:r>
              <a:rPr kumimoji="1" lang="ja-JP" altLang="en-US" dirty="0" smtClean="0"/>
              <a:t>九州</a:t>
            </a:r>
            <a:r>
              <a:rPr kumimoji="1" lang="en-US" altLang="ja-JP" dirty="0" smtClean="0"/>
              <a:t>489</a:t>
            </a:r>
            <a:r>
              <a:rPr kumimoji="1" lang="ja-JP" altLang="en-US" dirty="0" err="1" smtClean="0"/>
              <a:t>、</a:t>
            </a:r>
            <a:r>
              <a:rPr kumimoji="1" lang="ja-JP" altLang="en-US" dirty="0" smtClean="0"/>
              <a:t>沖縄</a:t>
            </a:r>
            <a:r>
              <a:rPr kumimoji="1" lang="en-US" altLang="ja-JP" dirty="0" smtClean="0"/>
              <a:t>0</a:t>
            </a:r>
            <a:r>
              <a:rPr kumimoji="1" lang="ja-JP" altLang="en-US" dirty="0" smtClean="0"/>
              <a:t>　</a:t>
            </a:r>
            <a:endParaRPr kumimoji="1" lang="en-US" altLang="ja-JP" dirty="0" smtClean="0"/>
          </a:p>
          <a:p>
            <a:r>
              <a:rPr kumimoji="1" lang="ja-JP" altLang="en-US" dirty="0" smtClean="0"/>
              <a:t>改善団体は東海３県では他地域と比較して少ない。</a:t>
            </a:r>
            <a:endParaRPr kumimoji="1" lang="en-US" altLang="ja-JP" dirty="0" smtClean="0"/>
          </a:p>
          <a:p>
            <a:endParaRPr kumimoji="1" lang="en-US" altLang="ja-JP" dirty="0" smtClean="0"/>
          </a:p>
        </p:txBody>
      </p:sp>
    </p:spTree>
    <p:extLst>
      <p:ext uri="{BB962C8B-B14F-4D97-AF65-F5344CB8AC3E}">
        <p14:creationId xmlns:p14="http://schemas.microsoft.com/office/powerpoint/2010/main" val="182860343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農用地の利用の集積目標が実施区域内の相当部分を占めない場合や構成員が利用権の設定を申出た場合、利用権の設定や農作業の委託を受けることが確実であると認められることが必要。</a:t>
            </a:r>
            <a:endParaRPr kumimoji="1" lang="ja-JP" altLang="en-US" dirty="0"/>
          </a:p>
        </p:txBody>
      </p:sp>
    </p:spTree>
    <p:extLst>
      <p:ext uri="{BB962C8B-B14F-4D97-AF65-F5344CB8AC3E}">
        <p14:creationId xmlns:p14="http://schemas.microsoft.com/office/powerpoint/2010/main" val="311222406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一の市町村に複数の円滑化団体を設置することも可。</a:t>
            </a:r>
            <a:endParaRPr kumimoji="1" lang="en-US" altLang="ja-JP" dirty="0" smtClean="0"/>
          </a:p>
          <a:p>
            <a:r>
              <a:rPr kumimoji="1" lang="ja-JP" altLang="en-US" dirty="0" smtClean="0"/>
              <a:t>一の円滑化団体が、複数の市町村を事業実施区域とするのも可。</a:t>
            </a:r>
            <a:endParaRPr kumimoji="1" lang="ja-JP" altLang="en-US" dirty="0"/>
          </a:p>
        </p:txBody>
      </p:sp>
    </p:spTree>
    <p:extLst>
      <p:ext uri="{BB962C8B-B14F-4D97-AF65-F5344CB8AC3E}">
        <p14:creationId xmlns:p14="http://schemas.microsoft.com/office/powerpoint/2010/main" val="391268273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3532573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extLst>
      <p:ext uri="{BB962C8B-B14F-4D97-AF65-F5344CB8AC3E}">
        <p14:creationId xmlns:p14="http://schemas.microsoft.com/office/powerpoint/2010/main" val="8754042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217100116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15876097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a:p>
        </p:txBody>
      </p:sp>
    </p:spTree>
    <p:extLst>
      <p:ext uri="{BB962C8B-B14F-4D97-AF65-F5344CB8AC3E}">
        <p14:creationId xmlns:p14="http://schemas.microsoft.com/office/powerpoint/2010/main" val="264093840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・計画達成割合＝各年齢計画達成数</a:t>
            </a:r>
            <a:r>
              <a:rPr kumimoji="1" lang="en-US" altLang="ja-JP" dirty="0" smtClean="0"/>
              <a:t>/</a:t>
            </a:r>
            <a:r>
              <a:rPr kumimoji="1" lang="ja-JP" altLang="en-US" dirty="0" smtClean="0"/>
              <a:t>計画達成数</a:t>
            </a:r>
            <a:endParaRPr kumimoji="1" lang="ja-JP" altLang="en-US" dirty="0"/>
          </a:p>
        </p:txBody>
      </p:sp>
    </p:spTree>
    <p:extLst>
      <p:ext uri="{BB962C8B-B14F-4D97-AF65-F5344CB8AC3E}">
        <p14:creationId xmlns:p14="http://schemas.microsoft.com/office/powerpoint/2010/main" val="9915275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Tree>
    <p:extLst>
      <p:ext uri="{BB962C8B-B14F-4D97-AF65-F5344CB8AC3E}">
        <p14:creationId xmlns:p14="http://schemas.microsoft.com/office/powerpoint/2010/main" val="38953819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r>
              <a:rPr kumimoji="1" lang="ja-JP" altLang="en-US" dirty="0" smtClean="0"/>
              <a:t>・</a:t>
            </a:r>
            <a:endParaRPr kumimoji="1" lang="ja-JP" altLang="en-US" dirty="0"/>
          </a:p>
        </p:txBody>
      </p:sp>
    </p:spTree>
    <p:extLst>
      <p:ext uri="{BB962C8B-B14F-4D97-AF65-F5344CB8AC3E}">
        <p14:creationId xmlns:p14="http://schemas.microsoft.com/office/powerpoint/2010/main" val="4717770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kumimoji="1" lang="ja-JP" altLang="en-US" dirty="0"/>
          </a:p>
        </p:txBody>
      </p:sp>
    </p:spTree>
    <p:extLst>
      <p:ext uri="{BB962C8B-B14F-4D97-AF65-F5344CB8AC3E}">
        <p14:creationId xmlns:p14="http://schemas.microsoft.com/office/powerpoint/2010/main" val="34264273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fld id="{BE6A8527-D0CF-4AB7-99BD-0EFE43885466}" type="datetime1">
              <a:rPr kumimoji="1" lang="ja-JP" altLang="en-US" smtClean="0"/>
              <a:pPr/>
              <a:t>2020/4/22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28FDA151-F7DB-442C-B80D-022150CB3D1E}" type="datetime1">
              <a:rPr kumimoji="1" lang="ja-JP" altLang="en-US" smtClean="0"/>
              <a:pPr/>
              <a:t>2020/4/22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457200" y="274638"/>
            <a:ext cx="6019800" cy="5851525"/>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A75072E5-61C9-40C7-BB56-C09A4ECFA69E}" type="datetime1">
              <a:rPr kumimoji="1" lang="ja-JP" altLang="en-US" smtClean="0"/>
              <a:pPr/>
              <a:t>2020/4/22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fld id="{813236CE-E331-4B30-9267-41CBBBC88489}" type="datetime1">
              <a:rPr kumimoji="1" lang="ja-JP" altLang="en-US" smtClean="0"/>
              <a:pPr/>
              <a:t>2020/4/22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fld id="{F74C3190-1483-4ACA-96B5-2B7C279EC0C3}" type="datetime1">
              <a:rPr kumimoji="1" lang="ja-JP" altLang="en-US" smtClean="0"/>
              <a:pPr/>
              <a:t>2020/4/22</a:t>
            </a:fld>
            <a:endParaRPr kumimoji="1" lang="ja-JP" altLang="en-US"/>
          </a:p>
        </p:txBody>
      </p:sp>
      <p:sp>
        <p:nvSpPr>
          <p:cNvPr id="5" name="フッター プレースホルダ 4"/>
          <p:cNvSpPr>
            <a:spLocks noGrp="1"/>
          </p:cNvSpPr>
          <p:nvPr>
            <p:ph type="ftr" sz="quarter" idx="11"/>
          </p:nvPr>
        </p:nvSpPr>
        <p:spPr/>
        <p:txBody>
          <a:bodyPr/>
          <a:lstStyle/>
          <a:p>
            <a:endParaRPr kumimoji="1" lang="ja-JP" altLang="en-US"/>
          </a:p>
        </p:txBody>
      </p:sp>
      <p:sp>
        <p:nvSpPr>
          <p:cNvPr id="6" name="スライド番号プレースホルダ 5"/>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fld id="{25B0E984-F57C-4672-B6B3-8DE8A3945E4F}" type="datetime1">
              <a:rPr kumimoji="1" lang="ja-JP" altLang="en-US" smtClean="0"/>
              <a:pPr/>
              <a:t>2020/4/22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fld id="{36AA7B59-6EFB-4DAF-9765-3C4194101849}" type="datetime1">
              <a:rPr kumimoji="1" lang="ja-JP" altLang="en-US" smtClean="0"/>
              <a:pPr/>
              <a:t>2020/4/22</a:t>
            </a:fld>
            <a:endParaRPr kumimoji="1" lang="ja-JP" altLang="en-US"/>
          </a:p>
        </p:txBody>
      </p:sp>
      <p:sp>
        <p:nvSpPr>
          <p:cNvPr id="8" name="フッター プレースホルダ 7"/>
          <p:cNvSpPr>
            <a:spLocks noGrp="1"/>
          </p:cNvSpPr>
          <p:nvPr>
            <p:ph type="ftr" sz="quarter" idx="11"/>
          </p:nvPr>
        </p:nvSpPr>
        <p:spPr/>
        <p:txBody>
          <a:bodyPr/>
          <a:lstStyle/>
          <a:p>
            <a:endParaRPr kumimoji="1" lang="ja-JP" altLang="en-US"/>
          </a:p>
        </p:txBody>
      </p:sp>
      <p:sp>
        <p:nvSpPr>
          <p:cNvPr id="9" name="スライド番号プレースホルダ 8"/>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fld id="{1542578F-02A4-45B1-849B-11C1D1D9D4BA}" type="datetime1">
              <a:rPr kumimoji="1" lang="ja-JP" altLang="en-US" smtClean="0"/>
              <a:pPr/>
              <a:t>2020/4/22</a:t>
            </a:fld>
            <a:endParaRPr kumimoji="1" lang="ja-JP" altLang="en-US"/>
          </a:p>
        </p:txBody>
      </p:sp>
      <p:sp>
        <p:nvSpPr>
          <p:cNvPr id="4" name="フッター プレースホルダ 3"/>
          <p:cNvSpPr>
            <a:spLocks noGrp="1"/>
          </p:cNvSpPr>
          <p:nvPr>
            <p:ph type="ftr" sz="quarter" idx="11"/>
          </p:nvPr>
        </p:nvSpPr>
        <p:spPr/>
        <p:txBody>
          <a:bodyPr/>
          <a:lstStyle/>
          <a:p>
            <a:endParaRPr kumimoji="1" lang="ja-JP" altLang="en-US"/>
          </a:p>
        </p:txBody>
      </p:sp>
      <p:sp>
        <p:nvSpPr>
          <p:cNvPr id="5" name="スライド番号プレースホルダ 4"/>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43CF5158-6558-4EFE-836D-80B65153CB67}" type="datetime1">
              <a:rPr kumimoji="1" lang="ja-JP" altLang="en-US" smtClean="0"/>
              <a:pPr/>
              <a:t>2020/4/22</a:t>
            </a:fld>
            <a:endParaRPr kumimoji="1" lang="ja-JP" altLang="en-US"/>
          </a:p>
        </p:txBody>
      </p:sp>
      <p:sp>
        <p:nvSpPr>
          <p:cNvPr id="3" name="フッター プレースホルダ 2"/>
          <p:cNvSpPr>
            <a:spLocks noGrp="1"/>
          </p:cNvSpPr>
          <p:nvPr>
            <p:ph type="ftr" sz="quarter" idx="11"/>
          </p:nvPr>
        </p:nvSpPr>
        <p:spPr/>
        <p:txBody>
          <a:bodyPr/>
          <a:lstStyle/>
          <a:p>
            <a:endParaRPr kumimoji="1" lang="ja-JP" altLang="en-US"/>
          </a:p>
        </p:txBody>
      </p:sp>
      <p:sp>
        <p:nvSpPr>
          <p:cNvPr id="4" name="スライド番号プレースホルダ 3"/>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A9272C61-E647-4BE0-B00C-95EE4DA2D711}" type="datetime1">
              <a:rPr kumimoji="1" lang="ja-JP" altLang="en-US" smtClean="0"/>
              <a:pPr/>
              <a:t>2020/4/22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fld id="{B6A41AAD-1495-4DE0-BDCB-88EB2FD66869}" type="datetime1">
              <a:rPr kumimoji="1" lang="ja-JP" altLang="en-US" smtClean="0"/>
              <a:pPr/>
              <a:t>2020/4/22</a:t>
            </a:fld>
            <a:endParaRPr kumimoji="1" lang="ja-JP" altLang="en-US"/>
          </a:p>
        </p:txBody>
      </p:sp>
      <p:sp>
        <p:nvSpPr>
          <p:cNvPr id="6" name="フッター プレースホルダ 5"/>
          <p:cNvSpPr>
            <a:spLocks noGrp="1"/>
          </p:cNvSpPr>
          <p:nvPr>
            <p:ph type="ftr" sz="quarter" idx="11"/>
          </p:nvPr>
        </p:nvSpPr>
        <p:spPr/>
        <p:txBody>
          <a:bodyPr/>
          <a:lstStyle/>
          <a:p>
            <a:endParaRPr kumimoji="1" lang="ja-JP" altLang="en-US"/>
          </a:p>
        </p:txBody>
      </p:sp>
      <p:sp>
        <p:nvSpPr>
          <p:cNvPr id="7" name="スライド番号プレースホルダ 6"/>
          <p:cNvSpPr>
            <a:spLocks noGrp="1"/>
          </p:cNvSpPr>
          <p:nvPr>
            <p:ph type="sldNum" sz="quarter" idx="12"/>
          </p:nvPr>
        </p:nvSpPr>
        <p:spPr/>
        <p:txBody>
          <a:bodyPr/>
          <a:lstStyle/>
          <a:p>
            <a:fld id="{66F827F2-EFF4-44B9-9BF4-06A2D924DB6C}" type="slidenum">
              <a:rPr kumimoji="1" lang="ja-JP" altLang="en-US" smtClean="0"/>
              <a:pPr/>
              <a:t>‹#›</a:t>
            </a:fld>
            <a:endParaRPr kumimoji="1"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DC49C0-5D8E-4495-B749-1DB196BF1BDA}" type="datetime1">
              <a:rPr kumimoji="1" lang="ja-JP" altLang="en-US" smtClean="0"/>
              <a:pPr/>
              <a:t>2020/4/22</a:t>
            </a:fld>
            <a:endParaRPr kumimoji="1" lang="ja-JP" altLang="en-US"/>
          </a:p>
        </p:txBody>
      </p:sp>
      <p:sp>
        <p:nvSpPr>
          <p:cNvPr id="5" name="フッター プレースホル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F827F2-EFF4-44B9-9BF4-06A2D924DB6C}" type="slidenum">
              <a:rPr kumimoji="1" lang="ja-JP" altLang="en-US" smtClean="0"/>
              <a:pPr/>
              <a:t>‹#›</a:t>
            </a:fld>
            <a:endParaRPr kumimoji="1"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359532" y="1052735"/>
            <a:ext cx="8424936" cy="756000"/>
          </a:xfrm>
          <a:prstGeom prst="rect">
            <a:avLst/>
          </a:prstGeom>
          <a:solidFill>
            <a:schemeClr val="accent5">
              <a:lumMod val="40000"/>
              <a:lumOff val="60000"/>
            </a:schemeClr>
          </a:solidFill>
          <a:ln>
            <a:noFill/>
          </a:ln>
          <a:effectLst>
            <a:glow rad="139700">
              <a:schemeClr val="accent1">
                <a:satMod val="175000"/>
                <a:alpha val="40000"/>
              </a:schemeClr>
            </a:glow>
          </a:effectLst>
          <a:scene3d>
            <a:camera prst="orthographicFront"/>
            <a:lightRig rig="threePt" dir="t"/>
          </a:scene3d>
          <a:sp3d>
            <a:bevelT prst="angle"/>
          </a:sp3d>
        </p:spPr>
        <p:txBody>
          <a:bodyPr wrap="square" rtlCol="0">
            <a:spAutoFit/>
          </a:bodyPr>
          <a:lstStyle/>
          <a:p>
            <a:pPr algn="ctr"/>
            <a:r>
              <a:rPr kumimoji="1" lang="ja-JP" altLang="en-US" sz="3600" dirty="0" smtClean="0">
                <a:latin typeface="+mj-ea"/>
                <a:ea typeface="+mj-ea"/>
              </a:rPr>
              <a:t>農業経営基盤強化促進法の概要について</a:t>
            </a:r>
            <a:endParaRPr kumimoji="1" lang="ja-JP" altLang="en-US" sz="3600" dirty="0">
              <a:latin typeface="+mj-ea"/>
              <a:ea typeface="+mj-ea"/>
            </a:endParaRPr>
          </a:p>
        </p:txBody>
      </p:sp>
      <p:sp>
        <p:nvSpPr>
          <p:cNvPr id="8" name="テキスト ボックス 7"/>
          <p:cNvSpPr txBox="1"/>
          <p:nvPr/>
        </p:nvSpPr>
        <p:spPr>
          <a:xfrm>
            <a:off x="539552" y="6228000"/>
            <a:ext cx="8064896" cy="461665"/>
          </a:xfrm>
          <a:prstGeom prst="rect">
            <a:avLst/>
          </a:prstGeom>
          <a:noFill/>
        </p:spPr>
        <p:txBody>
          <a:bodyPr wrap="square" rtlCol="0">
            <a:spAutoFit/>
          </a:bodyPr>
          <a:lstStyle/>
          <a:p>
            <a:pPr algn="ctr"/>
            <a:r>
              <a:rPr kumimoji="1" lang="ja-JP" altLang="en-US" sz="2400" dirty="0" smtClean="0">
                <a:latin typeface="ＭＳ ゴシック" pitchFamily="49" charset="-128"/>
                <a:ea typeface="ＭＳ ゴシック" pitchFamily="49" charset="-128"/>
              </a:rPr>
              <a:t>愛知県　農業水産局　農政部　農業振興課　利用集積</a:t>
            </a:r>
            <a:r>
              <a:rPr lang="ja-JP" altLang="en-US" sz="2400" dirty="0" smtClean="0">
                <a:latin typeface="ＭＳ ゴシック" pitchFamily="49" charset="-128"/>
                <a:ea typeface="ＭＳ ゴシック" pitchFamily="49" charset="-128"/>
              </a:rPr>
              <a:t>Ｇ</a:t>
            </a:r>
            <a:endParaRPr kumimoji="1" lang="ja-JP" altLang="en-US" sz="2400" dirty="0">
              <a:latin typeface="ＭＳ ゴシック" pitchFamily="49" charset="-128"/>
              <a:ea typeface="ＭＳ ゴシック" pitchFamily="49" charset="-128"/>
            </a:endParaRPr>
          </a:p>
        </p:txBody>
      </p:sp>
      <p:pic>
        <p:nvPicPr>
          <p:cNvPr id="1027" name="Picture 3"/>
          <p:cNvPicPr>
            <a:picLocks noChangeAspect="1" noChangeArrowheads="1"/>
          </p:cNvPicPr>
          <p:nvPr/>
        </p:nvPicPr>
        <p:blipFill>
          <a:blip r:embed="rId3" cstate="print"/>
          <a:srcRect/>
          <a:stretch>
            <a:fillRect/>
          </a:stretch>
        </p:blipFill>
        <p:spPr bwMode="auto">
          <a:xfrm>
            <a:off x="5364088" y="2204864"/>
            <a:ext cx="2975049" cy="2664297"/>
          </a:xfrm>
          <a:prstGeom prst="rect">
            <a:avLst/>
          </a:prstGeom>
          <a:noFill/>
          <a:ln w="9525">
            <a:noFill/>
            <a:miter lim="800000"/>
            <a:headEnd/>
            <a:tailEnd/>
          </a:ln>
        </p:spPr>
      </p:pic>
      <p:pic>
        <p:nvPicPr>
          <p:cNvPr id="1029" name="Picture 5"/>
          <p:cNvPicPr>
            <a:picLocks noChangeAspect="1" noChangeArrowheads="1"/>
          </p:cNvPicPr>
          <p:nvPr/>
        </p:nvPicPr>
        <p:blipFill>
          <a:blip r:embed="rId4" cstate="print"/>
          <a:srcRect/>
          <a:stretch>
            <a:fillRect/>
          </a:stretch>
        </p:blipFill>
        <p:spPr bwMode="auto">
          <a:xfrm>
            <a:off x="4499992" y="4941168"/>
            <a:ext cx="4446587" cy="895350"/>
          </a:xfrm>
          <a:prstGeom prst="rect">
            <a:avLst/>
          </a:prstGeom>
          <a:noFill/>
          <a:ln w="9525">
            <a:noFill/>
            <a:miter lim="800000"/>
            <a:headEnd/>
            <a:tailEnd/>
          </a:ln>
        </p:spPr>
      </p:pic>
      <p:sp>
        <p:nvSpPr>
          <p:cNvPr id="1030" name="AutoShape 6"/>
          <p:cNvSpPr>
            <a:spLocks noChangeArrowheads="1"/>
          </p:cNvSpPr>
          <p:nvPr/>
        </p:nvSpPr>
        <p:spPr bwMode="auto">
          <a:xfrm>
            <a:off x="1331640" y="2780928"/>
            <a:ext cx="3799632" cy="1440160"/>
          </a:xfrm>
          <a:prstGeom prst="wedgeEllipseCallout">
            <a:avLst>
              <a:gd name="adj1" fmla="val 65653"/>
              <a:gd name="adj2" fmla="val 8861"/>
            </a:avLst>
          </a:prstGeom>
          <a:solidFill>
            <a:srgbClr val="FFFFFF"/>
          </a:solidFill>
          <a:ln w="9525">
            <a:solidFill>
              <a:srgbClr val="000000"/>
            </a:solidFill>
            <a:miter lim="800000"/>
            <a:headEnd/>
            <a:tailEnd/>
          </a:ln>
          <a:effectLst>
            <a:prstShdw prst="shdw13" dist="53882" dir="13500000">
              <a:srgbClr val="808080">
                <a:alpha val="50000"/>
              </a:srgbClr>
            </a:prstShdw>
          </a:effectLst>
        </p:spPr>
        <p:txBody>
          <a:bodyPr vert="horz" wrap="square" lIns="74295" tIns="8890" rIns="74295" bIns="8890" numCol="1" anchor="t" anchorCtr="0" compatLnSpc="1">
            <a:prstTxWarp prst="textNoShape">
              <a:avLst/>
            </a:prstTxWarp>
          </a:bodyPr>
          <a:lstStyle/>
          <a:p>
            <a:pPr marL="0" marR="0" lvl="0" indent="0" algn="dist" defTabSz="914400" rtl="0" eaLnBrk="1" fontAlgn="base" latinLnBrk="0" hangingPunct="1">
              <a:lnSpc>
                <a:spcPct val="100000"/>
              </a:lnSpc>
              <a:spcBef>
                <a:spcPct val="0"/>
              </a:spcBef>
              <a:spcAft>
                <a:spcPct val="0"/>
              </a:spcAft>
              <a:buClrTx/>
              <a:buSzTx/>
              <a:buFontTx/>
              <a:buNone/>
              <a:tabLst/>
            </a:pPr>
            <a:endParaRPr kumimoji="1" lang="en-US" altLang="ja-JP" sz="1600" b="0" i="0" u="none" strike="noStrike" cap="none" normalizeH="0" baseline="0" dirty="0" smtClean="0">
              <a:ln>
                <a:noFill/>
              </a:ln>
              <a:solidFill>
                <a:schemeClr val="tx1"/>
              </a:solidFill>
              <a:effectLst/>
              <a:latin typeface="Century"/>
              <a:ea typeface="HG創英角ﾎﾟｯﾌﾟ体" pitchFamily="49" charset="-128"/>
              <a:cs typeface="ＭＳ Ｐゴシック" pitchFamily="50" charset="-128"/>
            </a:endParaRPr>
          </a:p>
          <a:p>
            <a:pPr marL="0" marR="0" lvl="0" indent="0" algn="dist" defTabSz="914400" rtl="0" eaLnBrk="1" fontAlgn="base" latinLnBrk="0" hangingPunct="1">
              <a:lnSpc>
                <a:spcPct val="100000"/>
              </a:lnSpc>
              <a:spcBef>
                <a:spcPct val="0"/>
              </a:spcBef>
              <a:spcAft>
                <a:spcPct val="0"/>
              </a:spcAft>
              <a:buClrTx/>
              <a:buSzTx/>
              <a:buFontTx/>
              <a:buNone/>
              <a:tabLst/>
            </a:pPr>
            <a:r>
              <a:rPr kumimoji="1" lang="en-US" altLang="ja-JP" sz="1600" b="0" i="0" u="none" strike="noStrike" cap="none" normalizeH="0" baseline="0" dirty="0" smtClean="0">
                <a:ln>
                  <a:noFill/>
                </a:ln>
                <a:solidFill>
                  <a:schemeClr val="tx1"/>
                </a:solidFill>
                <a:effectLst/>
                <a:latin typeface="Century"/>
                <a:ea typeface="HG創英角ﾎﾟｯﾌﾟ体" pitchFamily="49" charset="-128"/>
                <a:cs typeface="ＭＳ Ｐゴシック" pitchFamily="50" charset="-128"/>
              </a:rPr>
              <a:t>“</a:t>
            </a:r>
            <a:r>
              <a:rPr kumimoji="1" lang="ja-JP" altLang="en-US" sz="1600" b="0" i="0" u="none" strike="noStrike" cap="none" normalizeH="0" baseline="0" dirty="0" smtClean="0">
                <a:ln>
                  <a:noFill/>
                </a:ln>
                <a:solidFill>
                  <a:schemeClr val="tx1"/>
                </a:solidFill>
                <a:effectLst/>
                <a:latin typeface="HG創英角ﾎﾟｯﾌﾟ体" pitchFamily="49" charset="-128"/>
                <a:ea typeface="HG創英角ﾎﾟｯﾌﾟ体" pitchFamily="49" charset="-128"/>
                <a:cs typeface="ＭＳ Ｐゴシック" pitchFamily="50" charset="-128"/>
              </a:rPr>
              <a:t>いきいきファーマー</a:t>
            </a:r>
            <a:r>
              <a:rPr kumimoji="1" lang="ja-JP" altLang="en-US" sz="1600" b="0" i="0" u="none" strike="noStrike" cap="none" normalizeH="0" baseline="0" dirty="0" smtClean="0">
                <a:ln>
                  <a:noFill/>
                </a:ln>
                <a:solidFill>
                  <a:schemeClr val="tx1"/>
                </a:solidFill>
                <a:effectLst/>
                <a:latin typeface="Century"/>
                <a:ea typeface="HG創英角ﾎﾟｯﾌﾟ体" pitchFamily="49" charset="-128"/>
                <a:cs typeface="ＭＳ Ｐゴシック" pitchFamily="50" charset="-128"/>
              </a:rPr>
              <a:t>”</a:t>
            </a:r>
            <a:r>
              <a:rPr kumimoji="1" lang="ja-JP" altLang="en-US" sz="1600" b="0" i="0" u="none" strike="noStrike" cap="none" normalizeH="0" baseline="0" dirty="0" smtClean="0">
                <a:ln>
                  <a:noFill/>
                </a:ln>
                <a:solidFill>
                  <a:schemeClr val="tx1"/>
                </a:solidFill>
                <a:effectLst/>
                <a:latin typeface="HG創英角ﾎﾟｯﾌﾟ体" pitchFamily="49" charset="-128"/>
                <a:ea typeface="HG創英角ﾎﾟｯﾌﾟ体" pitchFamily="49" charset="-128"/>
                <a:cs typeface="ＭＳ Ｐゴシック" pitchFamily="50" charset="-128"/>
              </a:rPr>
              <a:t>は</a:t>
            </a:r>
            <a:endParaRPr kumimoji="1" lang="en-US" altLang="ja-JP" sz="1600" b="0" i="0" u="none" strike="noStrike" cap="none" normalizeH="0" baseline="0" dirty="0" smtClean="0">
              <a:ln>
                <a:noFill/>
              </a:ln>
              <a:solidFill>
                <a:schemeClr val="tx1"/>
              </a:solidFill>
              <a:effectLst/>
              <a:latin typeface="HG創英角ﾎﾟｯﾌﾟ体" pitchFamily="49" charset="-128"/>
              <a:ea typeface="HG創英角ﾎﾟｯﾌﾟ体" pitchFamily="49" charset="-128"/>
              <a:cs typeface="ＭＳ Ｐゴシック" pitchFamily="50" charset="-128"/>
            </a:endParaRPr>
          </a:p>
          <a:p>
            <a:pPr marL="0" marR="0" lvl="0" indent="0" algn="dist" defTabSz="914400" rtl="0" eaLnBrk="1" fontAlgn="base" latinLnBrk="0" hangingPunct="1">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chemeClr val="tx1"/>
                </a:solidFill>
                <a:effectLst/>
                <a:latin typeface="HG創英角ﾎﾟｯﾌﾟ体" pitchFamily="49" charset="-128"/>
                <a:ea typeface="HG創英角ﾎﾟｯﾌﾟ体" pitchFamily="49" charset="-128"/>
                <a:cs typeface="ＭＳ Ｐゴシック" pitchFamily="50" charset="-128"/>
              </a:rPr>
              <a:t>認定農業者の愛称です！</a:t>
            </a:r>
            <a:endParaRPr kumimoji="1" lang="ja-JP" sz="16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
        <p:nvSpPr>
          <p:cNvPr id="10" name="テキスト ボックス 9"/>
          <p:cNvSpPr txBox="1"/>
          <p:nvPr/>
        </p:nvSpPr>
        <p:spPr>
          <a:xfrm>
            <a:off x="4262425" y="555066"/>
            <a:ext cx="4536504" cy="307777"/>
          </a:xfrm>
          <a:prstGeom prst="rect">
            <a:avLst/>
          </a:prstGeom>
          <a:noFill/>
        </p:spPr>
        <p:txBody>
          <a:bodyPr wrap="square" rtlCol="0">
            <a:spAutoFit/>
          </a:bodyPr>
          <a:lstStyle/>
          <a:p>
            <a:r>
              <a:rPr lang="ja-JP" altLang="en-US" sz="1400" dirty="0" smtClean="0">
                <a:latin typeface="ＭＳ ゴシック" pitchFamily="49" charset="-128"/>
                <a:ea typeface="ＭＳ ゴシック" pitchFamily="49" charset="-128"/>
              </a:rPr>
              <a:t>令和２年度農業委員会職員等新任者研修会　研修</a:t>
            </a:r>
            <a:r>
              <a:rPr kumimoji="1" lang="ja-JP" altLang="en-US" sz="1400" dirty="0" smtClean="0">
                <a:latin typeface="ＭＳ ゴシック" pitchFamily="49" charset="-128"/>
                <a:ea typeface="ＭＳ ゴシック" pitchFamily="49" charset="-128"/>
              </a:rPr>
              <a:t>資料</a:t>
            </a:r>
            <a:endParaRPr kumimoji="1" lang="ja-JP" altLang="en-US" sz="1400" dirty="0">
              <a:latin typeface="ＭＳ ゴシック" pitchFamily="49" charset="-128"/>
              <a:ea typeface="ＭＳ ゴシック" pitchFamily="49" charset="-128"/>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正方形/長方形 17"/>
          <p:cNvSpPr/>
          <p:nvPr/>
        </p:nvSpPr>
        <p:spPr>
          <a:xfrm>
            <a:off x="3059832" y="5229200"/>
            <a:ext cx="3024336" cy="144016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100" dirty="0" smtClean="0">
              <a:solidFill>
                <a:schemeClr val="tx1"/>
              </a:solidFill>
            </a:endParaRPr>
          </a:p>
          <a:p>
            <a:endParaRPr lang="en-US" altLang="ja-JP" sz="1100" dirty="0" smtClean="0">
              <a:solidFill>
                <a:schemeClr val="tx1"/>
              </a:solidFill>
            </a:endParaRPr>
          </a:p>
          <a:p>
            <a:endParaRPr kumimoji="1" lang="en-US" altLang="ja-JP" sz="1100" dirty="0" smtClean="0">
              <a:solidFill>
                <a:schemeClr val="tx1"/>
              </a:solidFill>
            </a:endParaRPr>
          </a:p>
          <a:p>
            <a:r>
              <a:rPr kumimoji="1" lang="ja-JP" altLang="en-US" sz="1100" dirty="0" smtClean="0">
                <a:solidFill>
                  <a:schemeClr val="tx1"/>
                </a:solidFill>
              </a:rPr>
              <a:t>・効率的かつ安定的な農業経営を営む者に対す</a:t>
            </a:r>
            <a:endParaRPr kumimoji="1" lang="en-US" altLang="ja-JP" sz="1100" dirty="0" smtClean="0">
              <a:solidFill>
                <a:schemeClr val="tx1"/>
              </a:solidFill>
            </a:endParaRPr>
          </a:p>
          <a:p>
            <a:r>
              <a:rPr lang="en-US" altLang="ja-JP" sz="1100" dirty="0" smtClean="0">
                <a:solidFill>
                  <a:schemeClr val="tx1"/>
                </a:solidFill>
              </a:rPr>
              <a:t> </a:t>
            </a:r>
            <a:r>
              <a:rPr kumimoji="1" lang="ja-JP" altLang="en-US" sz="1100" dirty="0" err="1" smtClean="0">
                <a:solidFill>
                  <a:schemeClr val="tx1"/>
                </a:solidFill>
              </a:rPr>
              <a:t>る農</a:t>
            </a:r>
            <a:r>
              <a:rPr kumimoji="1" lang="ja-JP" altLang="en-US" sz="1100" dirty="0" smtClean="0">
                <a:solidFill>
                  <a:schemeClr val="tx1"/>
                </a:solidFill>
              </a:rPr>
              <a:t>用地の利用集積の目標</a:t>
            </a:r>
            <a:endParaRPr kumimoji="1" lang="ja-JP" altLang="en-US" sz="1100" dirty="0">
              <a:solidFill>
                <a:schemeClr val="tx1"/>
              </a:solidFill>
            </a:endParaRPr>
          </a:p>
        </p:txBody>
      </p:sp>
      <p:sp>
        <p:nvSpPr>
          <p:cNvPr id="17" name="正方形/長方形 16"/>
          <p:cNvSpPr/>
          <p:nvPr/>
        </p:nvSpPr>
        <p:spPr>
          <a:xfrm>
            <a:off x="107504" y="5229200"/>
            <a:ext cx="2880320" cy="144016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1100" dirty="0" smtClean="0">
                <a:solidFill>
                  <a:schemeClr val="tx1"/>
                </a:solidFill>
              </a:rPr>
              <a:t>・</a:t>
            </a:r>
            <a:endParaRPr kumimoji="1" lang="en-US" altLang="ja-JP" sz="1100" dirty="0" smtClean="0">
              <a:solidFill>
                <a:schemeClr val="tx1"/>
              </a:solidFill>
            </a:endParaRPr>
          </a:p>
          <a:p>
            <a:endParaRPr lang="en-US" altLang="ja-JP" sz="1100" dirty="0" smtClean="0">
              <a:solidFill>
                <a:schemeClr val="tx1"/>
              </a:solidFill>
            </a:endParaRPr>
          </a:p>
          <a:p>
            <a:endParaRPr kumimoji="1" lang="en-US" altLang="ja-JP" sz="1100" dirty="0" smtClean="0">
              <a:solidFill>
                <a:schemeClr val="tx1"/>
              </a:solidFill>
            </a:endParaRPr>
          </a:p>
          <a:p>
            <a:r>
              <a:rPr lang="ja-JP" altLang="en-US" sz="1100" dirty="0" smtClean="0">
                <a:solidFill>
                  <a:schemeClr val="tx1"/>
                </a:solidFill>
              </a:rPr>
              <a:t>・農業経営改善計画・青年等就農計画</a:t>
            </a:r>
            <a:endParaRPr lang="en-US" altLang="ja-JP" sz="1100" dirty="0" smtClean="0">
              <a:solidFill>
                <a:schemeClr val="tx1"/>
              </a:solidFill>
            </a:endParaRPr>
          </a:p>
          <a:p>
            <a:r>
              <a:rPr lang="ja-JP" altLang="en-US" sz="1100" smtClean="0">
                <a:solidFill>
                  <a:schemeClr val="tx1"/>
                </a:solidFill>
              </a:rPr>
              <a:t>  認定</a:t>
            </a:r>
            <a:r>
              <a:rPr lang="ja-JP" altLang="en-US" sz="1100" dirty="0" smtClean="0">
                <a:solidFill>
                  <a:schemeClr val="tx1"/>
                </a:solidFill>
              </a:rPr>
              <a:t>制度の普及</a:t>
            </a:r>
            <a:endParaRPr kumimoji="1" lang="en-US" altLang="ja-JP" sz="1100" dirty="0" smtClean="0">
              <a:solidFill>
                <a:schemeClr val="tx1"/>
              </a:solidFill>
            </a:endParaRPr>
          </a:p>
          <a:p>
            <a:r>
              <a:rPr kumimoji="1" lang="ja-JP" altLang="en-US" sz="1100" dirty="0" smtClean="0">
                <a:solidFill>
                  <a:schemeClr val="tx1"/>
                </a:solidFill>
              </a:rPr>
              <a:t>・利用権設定等促進事業の推進</a:t>
            </a:r>
            <a:endParaRPr kumimoji="1" lang="en-US" altLang="ja-JP" sz="1100" dirty="0" smtClean="0">
              <a:solidFill>
                <a:schemeClr val="tx1"/>
              </a:solidFill>
            </a:endParaRPr>
          </a:p>
          <a:p>
            <a:r>
              <a:rPr lang="ja-JP" altLang="en-US" sz="1100" dirty="0" smtClean="0">
                <a:solidFill>
                  <a:schemeClr val="tx1"/>
                </a:solidFill>
              </a:rPr>
              <a:t>・農用地利用改善事業の推進</a:t>
            </a:r>
            <a:endParaRPr lang="en-US" altLang="ja-JP" sz="1100" dirty="0" smtClean="0">
              <a:solidFill>
                <a:schemeClr val="tx1"/>
              </a:solidFill>
            </a:endParaRPr>
          </a:p>
          <a:p>
            <a:r>
              <a:rPr kumimoji="1" lang="ja-JP" altLang="en-US" sz="1100" dirty="0" smtClean="0">
                <a:solidFill>
                  <a:schemeClr val="tx1"/>
                </a:solidFill>
              </a:rPr>
              <a:t>・農地利用集積円滑化事業の促進　　　　等</a:t>
            </a:r>
            <a:endParaRPr kumimoji="1" lang="en-US" altLang="ja-JP" sz="1100" dirty="0" smtClean="0">
              <a:solidFill>
                <a:schemeClr val="tx1"/>
              </a:solidFill>
            </a:endParaRPr>
          </a:p>
        </p:txBody>
      </p:sp>
      <p:sp>
        <p:nvSpPr>
          <p:cNvPr id="16" name="正方形/長方形 15"/>
          <p:cNvSpPr/>
          <p:nvPr/>
        </p:nvSpPr>
        <p:spPr>
          <a:xfrm>
            <a:off x="2987824" y="3501008"/>
            <a:ext cx="5904656" cy="126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100" dirty="0" smtClean="0">
              <a:latin typeface="+mn-ea"/>
            </a:endParaRPr>
          </a:p>
          <a:p>
            <a:endParaRPr lang="en-US" altLang="ja-JP" sz="1100" dirty="0" smtClean="0">
              <a:solidFill>
                <a:schemeClr val="tx1"/>
              </a:solidFill>
              <a:latin typeface="+mn-ea"/>
            </a:endParaRPr>
          </a:p>
          <a:p>
            <a:endParaRPr lang="en-US" altLang="ja-JP" sz="1100" dirty="0" smtClean="0">
              <a:solidFill>
                <a:schemeClr val="tx1"/>
              </a:solidFill>
              <a:latin typeface="+mn-ea"/>
            </a:endParaRPr>
          </a:p>
          <a:p>
            <a:r>
              <a:rPr lang="ja-JP" altLang="en-US" sz="1100" dirty="0" smtClean="0">
                <a:solidFill>
                  <a:schemeClr val="tx1"/>
                </a:solidFill>
              </a:rPr>
              <a:t>・営農類型</a:t>
            </a:r>
            <a:endParaRPr lang="en-US" altLang="ja-JP" sz="1100" dirty="0" smtClean="0">
              <a:solidFill>
                <a:schemeClr val="tx1"/>
              </a:solidFill>
            </a:endParaRPr>
          </a:p>
          <a:p>
            <a:r>
              <a:rPr lang="ja-JP" altLang="en-US" sz="1100" dirty="0" smtClean="0">
                <a:solidFill>
                  <a:schemeClr val="tx1"/>
                </a:solidFill>
              </a:rPr>
              <a:t>・経営体別</a:t>
            </a:r>
            <a:r>
              <a:rPr lang="en-US" altLang="ja-JP" sz="1100" dirty="0" smtClean="0">
                <a:solidFill>
                  <a:schemeClr val="tx1"/>
                </a:solidFill>
              </a:rPr>
              <a:t>(</a:t>
            </a:r>
            <a:r>
              <a:rPr lang="ja-JP" altLang="en-US" sz="1100" dirty="0" smtClean="0">
                <a:solidFill>
                  <a:schemeClr val="tx1"/>
                </a:solidFill>
              </a:rPr>
              <a:t>個人・法人</a:t>
            </a:r>
            <a:r>
              <a:rPr lang="en-US" altLang="ja-JP" sz="1100" dirty="0" smtClean="0">
                <a:solidFill>
                  <a:schemeClr val="tx1"/>
                </a:solidFill>
              </a:rPr>
              <a:t>)</a:t>
            </a:r>
            <a:r>
              <a:rPr lang="ja-JP" altLang="en-US" sz="1100" dirty="0" smtClean="0">
                <a:solidFill>
                  <a:schemeClr val="tx1"/>
                </a:solidFill>
              </a:rPr>
              <a:t>の経営規模</a:t>
            </a:r>
            <a:endParaRPr lang="en-US" altLang="ja-JP" sz="1100" dirty="0" smtClean="0">
              <a:solidFill>
                <a:schemeClr val="tx1"/>
              </a:solidFill>
            </a:endParaRPr>
          </a:p>
          <a:p>
            <a:r>
              <a:rPr lang="ja-JP" altLang="en-US" sz="1100" dirty="0" smtClean="0">
                <a:solidFill>
                  <a:schemeClr val="tx1"/>
                </a:solidFill>
              </a:rPr>
              <a:t>・生産方式</a:t>
            </a:r>
            <a:endParaRPr lang="en-US" altLang="ja-JP" sz="1100" dirty="0" smtClean="0">
              <a:solidFill>
                <a:schemeClr val="tx1"/>
              </a:solidFill>
            </a:endParaRPr>
          </a:p>
          <a:p>
            <a:r>
              <a:rPr lang="ja-JP" altLang="en-US" sz="1100" dirty="0" smtClean="0">
                <a:solidFill>
                  <a:schemeClr val="tx1"/>
                </a:solidFill>
              </a:rPr>
              <a:t>・経営管理の方法　　　　　　　　　　　　　　　　等</a:t>
            </a:r>
            <a:endParaRPr kumimoji="1" lang="en-US" altLang="ja-JP" sz="1100" dirty="0" smtClean="0">
              <a:solidFill>
                <a:schemeClr val="tx1"/>
              </a:solidFill>
            </a:endParaRPr>
          </a:p>
        </p:txBody>
      </p:sp>
      <p:sp>
        <p:nvSpPr>
          <p:cNvPr id="15" name="正方形/長方形 14"/>
          <p:cNvSpPr/>
          <p:nvPr/>
        </p:nvSpPr>
        <p:spPr>
          <a:xfrm>
            <a:off x="107504" y="3501008"/>
            <a:ext cx="2808312" cy="1260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100" dirty="0" smtClean="0">
              <a:solidFill>
                <a:schemeClr val="tx1"/>
              </a:solidFill>
            </a:endParaRPr>
          </a:p>
          <a:p>
            <a:endParaRPr lang="en-US" altLang="ja-JP" sz="1100" dirty="0" smtClean="0">
              <a:solidFill>
                <a:schemeClr val="tx1"/>
              </a:solidFill>
            </a:endParaRPr>
          </a:p>
          <a:p>
            <a:endParaRPr kumimoji="1" lang="en-US" altLang="ja-JP" sz="1100" dirty="0" smtClean="0">
              <a:solidFill>
                <a:schemeClr val="tx1"/>
              </a:solidFill>
            </a:endParaRPr>
          </a:p>
          <a:p>
            <a:r>
              <a:rPr kumimoji="1" lang="ja-JP" altLang="en-US" sz="1100" dirty="0" smtClean="0">
                <a:solidFill>
                  <a:schemeClr val="tx1"/>
                </a:solidFill>
              </a:rPr>
              <a:t>・愛知県の農業の概況や現状と課題</a:t>
            </a:r>
            <a:endParaRPr kumimoji="1" lang="en-US" altLang="ja-JP" sz="1100" dirty="0" smtClean="0">
              <a:solidFill>
                <a:schemeClr val="tx1"/>
              </a:solidFill>
            </a:endParaRPr>
          </a:p>
          <a:p>
            <a:r>
              <a:rPr lang="ja-JP" altLang="en-US" sz="1100" dirty="0" smtClean="0">
                <a:solidFill>
                  <a:schemeClr val="tx1"/>
                </a:solidFill>
              </a:rPr>
              <a:t>・農業経営基盤の強化の推進方針</a:t>
            </a:r>
            <a:endParaRPr lang="en-US" altLang="ja-JP" sz="1100" dirty="0" smtClean="0">
              <a:solidFill>
                <a:schemeClr val="tx1"/>
              </a:solidFill>
            </a:endParaRPr>
          </a:p>
          <a:p>
            <a:r>
              <a:rPr kumimoji="1" lang="ja-JP" altLang="en-US" sz="1100" dirty="0" smtClean="0">
                <a:solidFill>
                  <a:schemeClr val="tx1"/>
                </a:solidFill>
              </a:rPr>
              <a:t>・年間農業所得、年間労働時間目標</a:t>
            </a:r>
            <a:endParaRPr lang="en-US" altLang="ja-JP" sz="1100" dirty="0" smtClean="0">
              <a:solidFill>
                <a:schemeClr val="tx1"/>
              </a:solidFill>
            </a:endParaRPr>
          </a:p>
          <a:p>
            <a:pPr algn="r"/>
            <a:r>
              <a:rPr kumimoji="1" lang="ja-JP" altLang="en-US" sz="1100" dirty="0" smtClean="0">
                <a:solidFill>
                  <a:schemeClr val="tx1"/>
                </a:solidFill>
              </a:rPr>
              <a:t>　等</a:t>
            </a:r>
            <a:endParaRPr kumimoji="1" lang="en-US" altLang="ja-JP" sz="1100" dirty="0" smtClean="0">
              <a:solidFill>
                <a:schemeClr val="tx1"/>
              </a:solidFill>
            </a:endParaRPr>
          </a:p>
        </p:txBody>
      </p:sp>
      <p:sp>
        <p:nvSpPr>
          <p:cNvPr id="7" name="正方形/長方形 6"/>
          <p:cNvSpPr/>
          <p:nvPr/>
        </p:nvSpPr>
        <p:spPr>
          <a:xfrm>
            <a:off x="0" y="3068960"/>
            <a:ext cx="8964488" cy="378904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 name="直線コネクタ 19"/>
          <p:cNvCxnSpPr>
            <a:cxnSpLocks noChangeShapeType="1"/>
          </p:cNvCxnSpPr>
          <p:nvPr/>
        </p:nvCxnSpPr>
        <p:spPr bwMode="auto">
          <a:xfrm>
            <a:off x="25200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2339752" y="324000"/>
            <a:ext cx="4464496" cy="461665"/>
          </a:xfrm>
          <a:prstGeom prst="rect">
            <a:avLst/>
          </a:prstGeom>
          <a:noFill/>
        </p:spPr>
        <p:txBody>
          <a:bodyPr wrap="square" rtlCol="0">
            <a:spAutoFit/>
          </a:bodyPr>
          <a:lstStyle/>
          <a:p>
            <a:pPr algn="ctr"/>
            <a:r>
              <a:rPr kumimoji="1" lang="ja-JP" altLang="en-US" sz="2400" spc="600" dirty="0" smtClean="0">
                <a:latin typeface="HGS創英角ｺﾞｼｯｸUB" pitchFamily="50" charset="-128"/>
                <a:ea typeface="HGS創英角ｺﾞｼｯｸUB" pitchFamily="50" charset="-128"/>
              </a:rPr>
              <a:t>基本方針</a:t>
            </a:r>
            <a:endParaRPr kumimoji="1" lang="ja-JP" altLang="en-US" sz="2400" spc="600" dirty="0">
              <a:latin typeface="HGS創英角ｺﾞｼｯｸUB" pitchFamily="50" charset="-128"/>
              <a:ea typeface="HGS創英角ｺﾞｼｯｸUB" pitchFamily="50" charset="-128"/>
            </a:endParaRPr>
          </a:p>
        </p:txBody>
      </p:sp>
      <p:sp>
        <p:nvSpPr>
          <p:cNvPr id="4" name="テキスト ボックス 3"/>
          <p:cNvSpPr txBox="1"/>
          <p:nvPr/>
        </p:nvSpPr>
        <p:spPr>
          <a:xfrm>
            <a:off x="755576" y="908720"/>
            <a:ext cx="7632000" cy="1015663"/>
          </a:xfrm>
          <a:prstGeom prst="rect">
            <a:avLst/>
          </a:prstGeom>
          <a:solidFill>
            <a:schemeClr val="accent6">
              <a:lumMod val="40000"/>
              <a:lumOff val="60000"/>
            </a:schemeClr>
          </a:solidFill>
          <a:ln>
            <a:solidFill>
              <a:schemeClr val="tx1"/>
            </a:solidFill>
          </a:ln>
        </p:spPr>
        <p:txBody>
          <a:bodyPr wrap="square" rtlCol="0">
            <a:spAutoFit/>
          </a:bodyPr>
          <a:lstStyle/>
          <a:p>
            <a:r>
              <a:rPr kumimoji="1" lang="en-US" altLang="ja-JP" sz="1200" b="1" dirty="0" smtClean="0"/>
              <a:t>【</a:t>
            </a:r>
            <a:r>
              <a:rPr kumimoji="1" lang="ja-JP" altLang="en-US" sz="1200" b="1" dirty="0" smtClean="0"/>
              <a:t>基本方針</a:t>
            </a:r>
            <a:r>
              <a:rPr kumimoji="1" lang="en-US" altLang="ja-JP" sz="1200" b="1" dirty="0" smtClean="0"/>
              <a:t>】</a:t>
            </a:r>
          </a:p>
          <a:p>
            <a:r>
              <a:rPr lang="ja-JP" altLang="en-US" sz="1200" b="1" dirty="0" smtClean="0"/>
              <a:t>１．</a:t>
            </a:r>
            <a:r>
              <a:rPr kumimoji="1" lang="ja-JP" altLang="en-US" sz="1200" b="1" dirty="0" smtClean="0"/>
              <a:t>県基本方針とは</a:t>
            </a:r>
            <a:endParaRPr kumimoji="1" lang="en-US" altLang="ja-JP" sz="1200" b="1" dirty="0" smtClean="0"/>
          </a:p>
          <a:p>
            <a:r>
              <a:rPr lang="ja-JP" altLang="en-US" sz="1200" dirty="0" smtClean="0"/>
              <a:t>　地域の将来の農業のあるべき姿についてそのビジョンを描き、今後の農政を推進する目標とし、５年ごとに１０年間を見通して策定するものです。</a:t>
            </a:r>
            <a:endParaRPr lang="en-US" altLang="ja-JP" sz="1200" dirty="0" smtClean="0"/>
          </a:p>
          <a:p>
            <a:r>
              <a:rPr kumimoji="1" lang="ja-JP" altLang="en-US" sz="1200" dirty="0" smtClean="0"/>
              <a:t>　愛知県基本方針を令和</a:t>
            </a:r>
            <a:r>
              <a:rPr lang="ja-JP" altLang="en-US" sz="1200" dirty="0" smtClean="0"/>
              <a:t>７</a:t>
            </a:r>
            <a:r>
              <a:rPr kumimoji="1" lang="ja-JP" altLang="en-US" sz="1200" dirty="0" smtClean="0"/>
              <a:t>年度を目標として、平成</a:t>
            </a:r>
            <a:r>
              <a:rPr lang="ja-JP" altLang="en-US" sz="1200" dirty="0" smtClean="0"/>
              <a:t>２８</a:t>
            </a:r>
            <a:r>
              <a:rPr kumimoji="1" lang="ja-JP" altLang="en-US" sz="1200" dirty="0" smtClean="0"/>
              <a:t>年</a:t>
            </a:r>
            <a:r>
              <a:rPr lang="ja-JP" altLang="en-US" sz="1200" dirty="0"/>
              <a:t>４</a:t>
            </a:r>
            <a:r>
              <a:rPr lang="ja-JP" altLang="en-US" sz="1200" dirty="0" smtClean="0"/>
              <a:t>月１</a:t>
            </a:r>
            <a:r>
              <a:rPr kumimoji="1" lang="ja-JP" altLang="en-US" sz="1200" dirty="0" smtClean="0"/>
              <a:t>日</a:t>
            </a:r>
            <a:r>
              <a:rPr lang="ja-JP" altLang="en-US" sz="1200" dirty="0" smtClean="0"/>
              <a:t>に策定・公表しました。</a:t>
            </a:r>
            <a:endParaRPr lang="en-US" altLang="ja-JP" sz="1200" dirty="0" smtClean="0"/>
          </a:p>
        </p:txBody>
      </p:sp>
      <p:sp>
        <p:nvSpPr>
          <p:cNvPr id="6" name="フレーム 5"/>
          <p:cNvSpPr/>
          <p:nvPr/>
        </p:nvSpPr>
        <p:spPr>
          <a:xfrm>
            <a:off x="2843808" y="2276872"/>
            <a:ext cx="3456384" cy="648072"/>
          </a:xfrm>
          <a:prstGeom prst="frame">
            <a:avLst/>
          </a:prstGeom>
          <a:solidFill>
            <a:schemeClr val="accent6">
              <a:lumMod val="40000"/>
              <a:lumOff val="60000"/>
            </a:schemeClr>
          </a:solidFill>
          <a:ln w="9525">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spc="600" dirty="0" smtClean="0">
                <a:solidFill>
                  <a:schemeClr val="tx1"/>
                </a:solidFill>
                <a:effectLst/>
                <a:latin typeface="+mn-ea"/>
              </a:rPr>
              <a:t>基本方針の内容</a:t>
            </a:r>
            <a:endParaRPr kumimoji="1" lang="ja-JP" altLang="en-US" b="1" spc="600" dirty="0">
              <a:solidFill>
                <a:schemeClr val="tx1"/>
              </a:solidFill>
              <a:effectLst/>
              <a:latin typeface="+mn-ea"/>
            </a:endParaRPr>
          </a:p>
        </p:txBody>
      </p:sp>
      <p:sp>
        <p:nvSpPr>
          <p:cNvPr id="9" name="円/楕円 8"/>
          <p:cNvSpPr/>
          <p:nvPr/>
        </p:nvSpPr>
        <p:spPr>
          <a:xfrm>
            <a:off x="3059832" y="4860000"/>
            <a:ext cx="2664296" cy="792000"/>
          </a:xfrm>
          <a:prstGeom prst="ellipse">
            <a:avLst/>
          </a:prstGeom>
          <a:solidFill>
            <a:schemeClr val="accent5">
              <a:lumMod val="20000"/>
              <a:lumOff val="80000"/>
            </a:schemeClr>
          </a:solidFill>
          <a:ln>
            <a:solidFill>
              <a:schemeClr val="accent5">
                <a:lumMod val="40000"/>
                <a:lumOff val="6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rPr>
              <a:t>農用地の利用集積の目標</a:t>
            </a:r>
            <a:endParaRPr kumimoji="1" lang="ja-JP" altLang="en-US" sz="1200" b="1" dirty="0">
              <a:solidFill>
                <a:schemeClr val="tx1"/>
              </a:solidFill>
            </a:endParaRPr>
          </a:p>
        </p:txBody>
      </p:sp>
      <p:sp>
        <p:nvSpPr>
          <p:cNvPr id="10" name="円/楕円 9"/>
          <p:cNvSpPr/>
          <p:nvPr/>
        </p:nvSpPr>
        <p:spPr>
          <a:xfrm>
            <a:off x="107504" y="4860000"/>
            <a:ext cx="2808312" cy="792088"/>
          </a:xfrm>
          <a:prstGeom prst="ellipse">
            <a:avLst/>
          </a:prstGeom>
          <a:solidFill>
            <a:schemeClr val="accent5">
              <a:lumMod val="20000"/>
              <a:lumOff val="80000"/>
            </a:schemeClr>
          </a:solidFill>
          <a:ln>
            <a:solidFill>
              <a:schemeClr val="accent5">
                <a:lumMod val="40000"/>
                <a:lumOff val="6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rPr>
              <a:t>効率的かつ安定的な</a:t>
            </a:r>
            <a:endParaRPr kumimoji="1" lang="en-US" altLang="ja-JP" sz="1200" b="1" dirty="0" smtClean="0">
              <a:solidFill>
                <a:schemeClr val="tx1"/>
              </a:solidFill>
            </a:endParaRPr>
          </a:p>
          <a:p>
            <a:pPr algn="ctr"/>
            <a:r>
              <a:rPr kumimoji="1" lang="ja-JP" altLang="en-US" sz="1200" b="1" dirty="0" smtClean="0">
                <a:solidFill>
                  <a:schemeClr val="tx1"/>
                </a:solidFill>
              </a:rPr>
              <a:t>農業経営を育成するために</a:t>
            </a:r>
            <a:endParaRPr kumimoji="1" lang="en-US" altLang="ja-JP" sz="1200" b="1" dirty="0" smtClean="0">
              <a:solidFill>
                <a:schemeClr val="tx1"/>
              </a:solidFill>
            </a:endParaRPr>
          </a:p>
          <a:p>
            <a:pPr algn="ctr"/>
            <a:r>
              <a:rPr kumimoji="1" lang="ja-JP" altLang="en-US" sz="1200" b="1" dirty="0" smtClean="0">
                <a:solidFill>
                  <a:schemeClr val="tx1"/>
                </a:solidFill>
              </a:rPr>
              <a:t>必要な事項</a:t>
            </a:r>
            <a:endParaRPr kumimoji="1" lang="ja-JP" altLang="en-US" sz="1200" b="1" dirty="0">
              <a:solidFill>
                <a:schemeClr val="tx1"/>
              </a:solidFill>
            </a:endParaRPr>
          </a:p>
        </p:txBody>
      </p:sp>
      <p:sp>
        <p:nvSpPr>
          <p:cNvPr id="12" name="円/楕円 11"/>
          <p:cNvSpPr/>
          <p:nvPr/>
        </p:nvSpPr>
        <p:spPr>
          <a:xfrm>
            <a:off x="2987824" y="3132000"/>
            <a:ext cx="5616624" cy="792000"/>
          </a:xfrm>
          <a:prstGeom prst="ellipse">
            <a:avLst/>
          </a:prstGeom>
          <a:solidFill>
            <a:schemeClr val="accent5">
              <a:lumMod val="20000"/>
              <a:lumOff val="80000"/>
            </a:schemeClr>
          </a:solidFill>
          <a:ln>
            <a:solidFill>
              <a:schemeClr val="accent5">
                <a:lumMod val="40000"/>
                <a:lumOff val="6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rPr>
              <a:t>効率的かつ安定的な農業経営の基本的指標・</a:t>
            </a:r>
            <a:endParaRPr kumimoji="1" lang="en-US" altLang="ja-JP" sz="1200" b="1" dirty="0" smtClean="0">
              <a:solidFill>
                <a:schemeClr val="tx1"/>
              </a:solidFill>
            </a:endParaRPr>
          </a:p>
          <a:p>
            <a:pPr algn="ctr"/>
            <a:r>
              <a:rPr kumimoji="1" lang="ja-JP" altLang="en-US" sz="1200" b="1" dirty="0" smtClean="0">
                <a:solidFill>
                  <a:schemeClr val="tx1"/>
                </a:solidFill>
              </a:rPr>
              <a:t>新たに農業経営を営もうとする青年等が目標とすべき</a:t>
            </a:r>
            <a:endParaRPr lang="en-US" altLang="ja-JP" sz="1200" b="1" dirty="0" smtClean="0">
              <a:solidFill>
                <a:schemeClr val="tx1"/>
              </a:solidFill>
            </a:endParaRPr>
          </a:p>
          <a:p>
            <a:pPr algn="ctr"/>
            <a:r>
              <a:rPr kumimoji="1" lang="ja-JP" altLang="en-US" sz="1200" b="1" dirty="0" smtClean="0">
                <a:solidFill>
                  <a:schemeClr val="tx1"/>
                </a:solidFill>
              </a:rPr>
              <a:t>農業経営の基本的指標</a:t>
            </a:r>
            <a:endParaRPr kumimoji="1" lang="ja-JP" altLang="en-US" sz="1200" b="1" dirty="0">
              <a:solidFill>
                <a:schemeClr val="tx1"/>
              </a:solidFill>
            </a:endParaRPr>
          </a:p>
        </p:txBody>
      </p:sp>
      <p:sp>
        <p:nvSpPr>
          <p:cNvPr id="14" name="円/楕円 13"/>
          <p:cNvSpPr/>
          <p:nvPr/>
        </p:nvSpPr>
        <p:spPr>
          <a:xfrm>
            <a:off x="107504" y="3132000"/>
            <a:ext cx="2664296" cy="792088"/>
          </a:xfrm>
          <a:prstGeom prst="ellipse">
            <a:avLst/>
          </a:prstGeom>
          <a:solidFill>
            <a:schemeClr val="accent5">
              <a:lumMod val="20000"/>
              <a:lumOff val="80000"/>
            </a:schemeClr>
          </a:solidFill>
          <a:ln>
            <a:solidFill>
              <a:schemeClr val="accent5">
                <a:lumMod val="40000"/>
                <a:lumOff val="6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rPr>
              <a:t>農業経営基盤の強化の促進に関する基本的な方向</a:t>
            </a:r>
            <a:endParaRPr kumimoji="1" lang="ja-JP" altLang="en-US" sz="1200" b="1" dirty="0">
              <a:solidFill>
                <a:schemeClr val="tx1"/>
              </a:solidFill>
            </a:endParaRPr>
          </a:p>
        </p:txBody>
      </p:sp>
      <p:sp>
        <p:nvSpPr>
          <p:cNvPr id="21" name="正方形/長方形 20"/>
          <p:cNvSpPr/>
          <p:nvPr/>
        </p:nvSpPr>
        <p:spPr>
          <a:xfrm>
            <a:off x="6119664" y="5229200"/>
            <a:ext cx="2772816" cy="144016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100" dirty="0" smtClean="0">
              <a:solidFill>
                <a:schemeClr val="tx1"/>
              </a:solidFill>
            </a:endParaRPr>
          </a:p>
          <a:p>
            <a:endParaRPr lang="en-US" altLang="ja-JP" sz="1100" dirty="0" smtClean="0">
              <a:solidFill>
                <a:schemeClr val="tx1"/>
              </a:solidFill>
            </a:endParaRPr>
          </a:p>
          <a:p>
            <a:endParaRPr kumimoji="1" lang="en-US" altLang="ja-JP" sz="1100" dirty="0" smtClean="0">
              <a:solidFill>
                <a:schemeClr val="tx1"/>
              </a:solidFill>
            </a:endParaRPr>
          </a:p>
          <a:p>
            <a:r>
              <a:rPr kumimoji="1" lang="ja-JP" altLang="en-US" sz="1100" dirty="0" smtClean="0">
                <a:solidFill>
                  <a:schemeClr val="tx1"/>
                </a:solidFill>
              </a:rPr>
              <a:t>・</a:t>
            </a:r>
            <a:r>
              <a:rPr lang="ja-JP" altLang="en-US" sz="1100" dirty="0" smtClean="0">
                <a:solidFill>
                  <a:schemeClr val="tx1"/>
                </a:solidFill>
              </a:rPr>
              <a:t>農地中間管理機構の名称</a:t>
            </a:r>
            <a:endParaRPr lang="en-US" altLang="ja-JP" sz="1100" dirty="0" smtClean="0">
              <a:solidFill>
                <a:schemeClr val="tx1"/>
              </a:solidFill>
            </a:endParaRPr>
          </a:p>
          <a:p>
            <a:r>
              <a:rPr lang="ja-JP" altLang="en-US" sz="1100" dirty="0" smtClean="0">
                <a:solidFill>
                  <a:schemeClr val="tx1"/>
                </a:solidFill>
              </a:rPr>
              <a:t>・農地中間管理機構が実施する特例事業</a:t>
            </a:r>
            <a:endParaRPr kumimoji="1" lang="ja-JP" altLang="en-US" sz="1100" dirty="0">
              <a:solidFill>
                <a:schemeClr val="tx1"/>
              </a:solidFill>
            </a:endParaRPr>
          </a:p>
        </p:txBody>
      </p:sp>
      <p:sp>
        <p:nvSpPr>
          <p:cNvPr id="20" name="円/楕円 19"/>
          <p:cNvSpPr/>
          <p:nvPr/>
        </p:nvSpPr>
        <p:spPr>
          <a:xfrm>
            <a:off x="6156176" y="4860000"/>
            <a:ext cx="2664296" cy="792000"/>
          </a:xfrm>
          <a:prstGeom prst="ellipse">
            <a:avLst/>
          </a:prstGeom>
          <a:solidFill>
            <a:schemeClr val="accent5">
              <a:lumMod val="20000"/>
              <a:lumOff val="80000"/>
            </a:schemeClr>
          </a:solidFill>
          <a:ln>
            <a:solidFill>
              <a:schemeClr val="accent5">
                <a:lumMod val="40000"/>
                <a:lumOff val="60000"/>
              </a:schemeClr>
            </a:solid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dirty="0" smtClean="0">
                <a:solidFill>
                  <a:schemeClr val="tx1"/>
                </a:solidFill>
              </a:rPr>
              <a:t>農地中間管理機構が行う特例事業の実施に</a:t>
            </a:r>
            <a:endParaRPr lang="en-US" altLang="ja-JP" sz="1200" b="1" dirty="0" smtClean="0">
              <a:solidFill>
                <a:schemeClr val="tx1"/>
              </a:solidFill>
            </a:endParaRPr>
          </a:p>
          <a:p>
            <a:pPr algn="ctr"/>
            <a:r>
              <a:rPr lang="ja-JP" altLang="en-US" sz="1200" b="1" dirty="0" smtClean="0">
                <a:solidFill>
                  <a:schemeClr val="tx1"/>
                </a:solidFill>
              </a:rPr>
              <a:t>関する事項</a:t>
            </a:r>
            <a:endParaRPr kumimoji="1" lang="ja-JP" altLang="en-US" sz="1200" b="1"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755576" y="108000"/>
            <a:ext cx="7632000" cy="3600986"/>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２．基本方針の内容</a:t>
            </a:r>
            <a:endParaRPr lang="en-US" altLang="ja-JP" sz="1200" b="1" dirty="0" smtClean="0"/>
          </a:p>
          <a:p>
            <a:r>
              <a:rPr lang="ja-JP" altLang="en-US" sz="1200" b="1" dirty="0" smtClean="0"/>
              <a:t>（１）農業経営基盤の強化の促進に関する基本的な方向</a:t>
            </a:r>
            <a:endParaRPr lang="en-US" altLang="ja-JP" sz="1200" b="1" dirty="0" smtClean="0"/>
          </a:p>
          <a:p>
            <a:r>
              <a:rPr kumimoji="1" lang="ja-JP" altLang="en-US" sz="1200" dirty="0" smtClean="0"/>
              <a:t>　令和７年度に向けて、各地域の特性を活かし、効率的かつ安定的な農業経営を実践する</a:t>
            </a:r>
            <a:r>
              <a:rPr lang="en-US" altLang="ja-JP" sz="1200" b="1" baseline="32000" dirty="0" smtClean="0"/>
              <a:t>※</a:t>
            </a:r>
            <a:r>
              <a:rPr kumimoji="1" lang="ja-JP" altLang="en-US" sz="1200" dirty="0" smtClean="0"/>
              <a:t>基幹経営体を目指す農業者及び更なる経営の改善を目指す基幹経営体への農用地の利用集積、これらの農業者の経営管理の合理化、その他の農業経営基盤の強化を促進するための施策を総合的に実施。</a:t>
            </a:r>
            <a:endParaRPr kumimoji="1" lang="en-US" altLang="ja-JP" sz="1200" dirty="0" smtClean="0"/>
          </a:p>
          <a:p>
            <a:r>
              <a:rPr lang="ja-JP" altLang="en-US" sz="1200" dirty="0" smtClean="0"/>
              <a:t>　なお効率的かつ安定的な農業経営の確保・育成が困難な地域にあっては、農業協同組合、農業協同組合の出資法人、市町村公社による農業経営、農作業受託機能の活用や集落営農組織、農作業受託組織を担い手として位置付け、さ</a:t>
            </a:r>
            <a:r>
              <a:rPr lang="ja-JP" altLang="ja-JP" sz="1200" dirty="0" smtClean="0"/>
              <a:t>らに地域と調和した適正な農地利用を前提として、県の</a:t>
            </a:r>
            <a:r>
              <a:rPr lang="ja-JP" altLang="en-US" sz="1200" dirty="0" smtClean="0"/>
              <a:t>農起業支援センター</a:t>
            </a:r>
            <a:r>
              <a:rPr lang="ja-JP" altLang="ja-JP" sz="1200" dirty="0" smtClean="0"/>
              <a:t>も活用しながら、意欲ある多様な担い手の農業への新規参入により、地域農業の維持発展を推進。</a:t>
            </a:r>
            <a:endParaRPr lang="en-US" altLang="ja-JP" sz="1200" dirty="0" smtClean="0"/>
          </a:p>
          <a:p>
            <a:endParaRPr lang="en-US" altLang="ja-JP" sz="1200" dirty="0" smtClean="0"/>
          </a:p>
          <a:p>
            <a:pPr algn="dist"/>
            <a:r>
              <a:rPr lang="en-US" altLang="ja-JP" sz="1100" b="1" dirty="0" smtClean="0"/>
              <a:t>※</a:t>
            </a:r>
            <a:r>
              <a:rPr lang="ja-JP" altLang="en-US" sz="1100" b="1" dirty="0" smtClean="0"/>
              <a:t>基幹経営体：</a:t>
            </a:r>
            <a:r>
              <a:rPr lang="ja-JP" altLang="en-US" sz="1100" dirty="0"/>
              <a:t>経営規模等から、他産業と比べて遜色ない所得（年間農業所得概ね</a:t>
            </a:r>
            <a:r>
              <a:rPr lang="en-US" altLang="ja-JP" sz="1100" dirty="0"/>
              <a:t>800 </a:t>
            </a:r>
            <a:r>
              <a:rPr lang="ja-JP" altLang="en-US" sz="1100" dirty="0"/>
              <a:t>万円）を確保しうる農業</a:t>
            </a:r>
            <a:r>
              <a:rPr lang="ja-JP" altLang="en-US" sz="1100" dirty="0" smtClean="0"/>
              <a:t>経</a:t>
            </a:r>
            <a:r>
              <a:rPr lang="ja-JP" altLang="en-US" sz="1100" dirty="0"/>
              <a:t>営</a:t>
            </a:r>
            <a:r>
              <a:rPr lang="ja-JP" altLang="en-US" sz="1100" dirty="0" smtClean="0"/>
              <a:t>体。</a:t>
            </a:r>
            <a:endParaRPr lang="en-US" altLang="ja-JP" sz="1100" dirty="0" smtClean="0"/>
          </a:p>
          <a:p>
            <a:endParaRPr kumimoji="1" lang="en-US" altLang="ja-JP" sz="1200" b="1" dirty="0" smtClean="0"/>
          </a:p>
          <a:p>
            <a:r>
              <a:rPr lang="ja-JP" altLang="en-US" sz="1200" b="1" dirty="0" smtClean="0"/>
              <a:t>　</a:t>
            </a:r>
            <a:r>
              <a:rPr lang="ja-JP" altLang="en-US" sz="1200" dirty="0" smtClean="0"/>
              <a:t>新たに農業経営を営もうとする青年等に対しては、就農を希望するまでの経緯や動機が多様であり、農業経営への理解や持っている情報の程度も様々であるため、県内８か所の各農林水産事務所農業改良普及課内に新規就農希望者に対する相談窓口として設置する農起業支援センターの機能を十分に発揮し、新規就農希望者に関する情報を十分に把握するように努め、相談への対応や情報提供を行う。</a:t>
            </a:r>
            <a:endParaRPr lang="en-US" altLang="ja-JP" sz="1200" dirty="0" smtClean="0"/>
          </a:p>
          <a:p>
            <a:r>
              <a:rPr lang="ja-JP" altLang="en-US" sz="1200" b="1" dirty="0" smtClean="0"/>
              <a:t>　</a:t>
            </a:r>
            <a:r>
              <a:rPr lang="ja-JP" altLang="en-US" sz="1200" dirty="0" smtClean="0"/>
              <a:t>また、県内外での就農情報の収集及び発信、就農相談会を行うほか、栽培技術や農業経営に関する知識の習得のため、愛知県立農業大学校（以下「農業大学校」という。）の教育内容の高度化を図るとともに、認定農業者や農業経営士等の技術・経営力に優れた農家のネットワーク化を図り、効率的かつ計画的な研修が可能な体制を整備する。</a:t>
            </a:r>
            <a:endParaRPr lang="en-US" altLang="ja-JP" sz="1200" b="1" dirty="0" smtClean="0"/>
          </a:p>
        </p:txBody>
      </p:sp>
      <p:graphicFrame>
        <p:nvGraphicFramePr>
          <p:cNvPr id="5" name="表 4"/>
          <p:cNvGraphicFramePr>
            <a:graphicFrameLocks noGrp="1"/>
          </p:cNvGraphicFramePr>
          <p:nvPr>
            <p:extLst>
              <p:ext uri="{D42A27DB-BD31-4B8C-83A1-F6EECF244321}">
                <p14:modId xmlns:p14="http://schemas.microsoft.com/office/powerpoint/2010/main" val="1724084804"/>
              </p:ext>
            </p:extLst>
          </p:nvPr>
        </p:nvGraphicFramePr>
        <p:xfrm>
          <a:off x="179512" y="4797152"/>
          <a:ext cx="8784000" cy="822960"/>
        </p:xfrm>
        <a:graphic>
          <a:graphicData uri="http://schemas.openxmlformats.org/drawingml/2006/table">
            <a:tbl>
              <a:tblPr firstRow="1" bandRow="1">
                <a:tableStyleId>{5C22544A-7EE6-4342-B048-85BDC9FD1C3A}</a:tableStyleId>
              </a:tblPr>
              <a:tblGrid>
                <a:gridCol w="2977624">
                  <a:extLst>
                    <a:ext uri="{9D8B030D-6E8A-4147-A177-3AD203B41FA5}">
                      <a16:colId xmlns:a16="http://schemas.microsoft.com/office/drawing/2014/main" xmlns="" val="20000"/>
                    </a:ext>
                  </a:extLst>
                </a:gridCol>
                <a:gridCol w="5806376">
                  <a:extLst>
                    <a:ext uri="{9D8B030D-6E8A-4147-A177-3AD203B41FA5}">
                      <a16:colId xmlns:a16="http://schemas.microsoft.com/office/drawing/2014/main" xmlns="" val="20001"/>
                    </a:ext>
                  </a:extLst>
                </a:gridCol>
              </a:tblGrid>
              <a:tr h="648072">
                <a:tc>
                  <a:txBody>
                    <a:bodyPr/>
                    <a:lstStyle/>
                    <a:p>
                      <a:pPr algn="ctr"/>
                      <a:r>
                        <a:rPr kumimoji="1" lang="ja-JP" altLang="en-US" sz="1600" b="0" dirty="0" smtClean="0">
                          <a:solidFill>
                            <a:sysClr val="windowText" lastClr="000000"/>
                          </a:solidFill>
                        </a:rPr>
                        <a:t>年間　２１０人</a:t>
                      </a:r>
                      <a:endParaRPr kumimoji="1" lang="ja-JP" altLang="en-US" sz="1600" b="0" dirty="0">
                        <a:solidFill>
                          <a:sysClr val="windowText" lastClr="000000"/>
                        </a:solidFill>
                      </a:endParaRPr>
                    </a:p>
                  </a:txBody>
                  <a:tcPr anchor="ctr">
                    <a:solidFill>
                      <a:srgbClr val="D0D8E8"/>
                    </a:solidFill>
                  </a:tcPr>
                </a:tc>
                <a:tc>
                  <a:txBody>
                    <a:bodyPr/>
                    <a:lstStyle/>
                    <a:p>
                      <a:r>
                        <a:rPr lang="ja-JP" altLang="en-US" sz="1100" b="0" dirty="0" smtClean="0">
                          <a:solidFill>
                            <a:sysClr val="windowText" lastClr="000000"/>
                          </a:solidFill>
                          <a:latin typeface="ＭＳ Ｐゴシック" pitchFamily="50" charset="-128"/>
                          <a:ea typeface="ＭＳ Ｐゴシック" pitchFamily="50" charset="-128"/>
                        </a:rPr>
                        <a:t>　</a:t>
                      </a:r>
                      <a:r>
                        <a:rPr lang="ja-JP" altLang="en-US" sz="1200" b="0" dirty="0" smtClean="0">
                          <a:solidFill>
                            <a:sysClr val="windowText" lastClr="000000"/>
                          </a:solidFill>
                          <a:latin typeface="ＭＳ Ｐゴシック" pitchFamily="50" charset="-128"/>
                          <a:ea typeface="+mn-ea"/>
                        </a:rPr>
                        <a:t>本県農業の持続的な発展に向けて、食と緑に関する施策の基本的な方針として策定する「食と緑の基本計画２０２０」における新規就農者の確保目標数である年間２１０人を確保することを目標とし、尾張地域で６８人、西三河地域で５９人、東三河地域で８３人と設定する。</a:t>
                      </a:r>
                      <a:endParaRPr kumimoji="1" lang="ja-JP" altLang="en-US" sz="1200" b="0" dirty="0">
                        <a:solidFill>
                          <a:schemeClr val="tx1"/>
                        </a:solidFill>
                        <a:latin typeface="ＭＳ Ｐゴシック" pitchFamily="50" charset="-128"/>
                        <a:ea typeface="ＭＳ Ｐゴシック" pitchFamily="50" charset="-128"/>
                      </a:endParaRPr>
                    </a:p>
                  </a:txBody>
                  <a:tcPr>
                    <a:solidFill>
                      <a:srgbClr val="E9EDF4"/>
                    </a:solidFill>
                  </a:tcPr>
                </a:tc>
                <a:extLst>
                  <a:ext uri="{0D108BD9-81ED-4DB2-BD59-A6C34878D82A}">
                    <a16:rowId xmlns:a16="http://schemas.microsoft.com/office/drawing/2014/main" xmlns="" val="10000"/>
                  </a:ext>
                </a:extLst>
              </a:tr>
            </a:tbl>
          </a:graphicData>
        </a:graphic>
      </p:graphicFrame>
      <p:sp>
        <p:nvSpPr>
          <p:cNvPr id="3" name="正方形/長方形 2"/>
          <p:cNvSpPr/>
          <p:nvPr/>
        </p:nvSpPr>
        <p:spPr>
          <a:xfrm>
            <a:off x="179512" y="4293096"/>
            <a:ext cx="3240360" cy="288032"/>
          </a:xfrm>
          <a:prstGeom prst="rect">
            <a:avLst/>
          </a:prstGeom>
          <a:solidFill>
            <a:srgbClr val="FFFF00"/>
          </a:solidFill>
          <a:ln>
            <a:solidFill>
              <a:srgbClr val="FFFF00"/>
            </a:solidFill>
          </a:ln>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spc="300" dirty="0" smtClean="0">
                <a:solidFill>
                  <a:schemeClr val="tx1"/>
                </a:solidFill>
              </a:rPr>
              <a:t>新規就農者の確保目標数</a:t>
            </a:r>
            <a:endParaRPr kumimoji="1" lang="ja-JP" altLang="en-US" sz="1200" b="1" spc="300"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365739819"/>
              </p:ext>
            </p:extLst>
          </p:nvPr>
        </p:nvGraphicFramePr>
        <p:xfrm>
          <a:off x="179512" y="404664"/>
          <a:ext cx="8784976" cy="6264697"/>
        </p:xfrm>
        <a:graphic>
          <a:graphicData uri="http://schemas.openxmlformats.org/drawingml/2006/table">
            <a:tbl>
              <a:tblPr firstRow="1" bandRow="1">
                <a:tableStyleId>{5C22544A-7EE6-4342-B048-85BDC9FD1C3A}</a:tableStyleId>
              </a:tblPr>
              <a:tblGrid>
                <a:gridCol w="720080">
                  <a:extLst>
                    <a:ext uri="{9D8B030D-6E8A-4147-A177-3AD203B41FA5}">
                      <a16:colId xmlns:a16="http://schemas.microsoft.com/office/drawing/2014/main" xmlns="" val="20000"/>
                    </a:ext>
                  </a:extLst>
                </a:gridCol>
                <a:gridCol w="5136570">
                  <a:extLst>
                    <a:ext uri="{9D8B030D-6E8A-4147-A177-3AD203B41FA5}">
                      <a16:colId xmlns:a16="http://schemas.microsoft.com/office/drawing/2014/main" xmlns="" val="20001"/>
                    </a:ext>
                  </a:extLst>
                </a:gridCol>
                <a:gridCol w="2928326">
                  <a:extLst>
                    <a:ext uri="{9D8B030D-6E8A-4147-A177-3AD203B41FA5}">
                      <a16:colId xmlns:a16="http://schemas.microsoft.com/office/drawing/2014/main" xmlns="" val="20002"/>
                    </a:ext>
                  </a:extLst>
                </a:gridCol>
              </a:tblGrid>
              <a:tr h="490683">
                <a:tc>
                  <a:txBody>
                    <a:bodyPr/>
                    <a:lstStyle/>
                    <a:p>
                      <a:pPr algn="ctr"/>
                      <a:endParaRPr kumimoji="1" lang="ja-JP" altLang="en-US" sz="1600" baseline="0" dirty="0"/>
                    </a:p>
                  </a:txBody>
                  <a:tcPr vert="eaVert"/>
                </a:tc>
                <a:tc>
                  <a:txBody>
                    <a:bodyPr/>
                    <a:lstStyle/>
                    <a:p>
                      <a:pPr algn="ctr"/>
                      <a:r>
                        <a:rPr kumimoji="1" lang="ja-JP" altLang="en-US" sz="1600" baseline="0" dirty="0" smtClean="0"/>
                        <a:t>年間農業所得</a:t>
                      </a:r>
                      <a:endParaRPr kumimoji="1" lang="ja-JP" altLang="en-US" sz="1600" baseline="0" dirty="0"/>
                    </a:p>
                  </a:txBody>
                  <a:tcPr anchor="ctr"/>
                </a:tc>
                <a:tc>
                  <a:txBody>
                    <a:bodyPr/>
                    <a:lstStyle/>
                    <a:p>
                      <a:pPr algn="ctr"/>
                      <a:r>
                        <a:rPr kumimoji="1" lang="en-US" altLang="ja-JP" sz="1600" baseline="0" dirty="0" smtClean="0"/>
                        <a:t>1</a:t>
                      </a:r>
                      <a:r>
                        <a:rPr kumimoji="1" lang="ja-JP" altLang="en-US" sz="1600" baseline="0" dirty="0" smtClean="0"/>
                        <a:t>人あたりの年間労働時間</a:t>
                      </a:r>
                      <a:endParaRPr kumimoji="1" lang="ja-JP" altLang="en-US" sz="1600" baseline="0" dirty="0"/>
                    </a:p>
                  </a:txBody>
                  <a:tcPr anchor="ctr"/>
                </a:tc>
                <a:extLst>
                  <a:ext uri="{0D108BD9-81ED-4DB2-BD59-A6C34878D82A}">
                    <a16:rowId xmlns:a16="http://schemas.microsoft.com/office/drawing/2014/main" xmlns="" val="10000"/>
                  </a:ext>
                </a:extLst>
              </a:tr>
              <a:tr h="1356564">
                <a:tc rowSpan="2">
                  <a:txBody>
                    <a:bodyPr/>
                    <a:lstStyle/>
                    <a:p>
                      <a:pPr algn="ctr"/>
                      <a:r>
                        <a:rPr kumimoji="1" lang="ja-JP" altLang="en-US" sz="1200" dirty="0" smtClean="0"/>
                        <a:t>効率的かつ安定的な農業経営の目標</a:t>
                      </a:r>
                      <a:endParaRPr kumimoji="1" lang="ja-JP" altLang="en-US" sz="1200" dirty="0"/>
                    </a:p>
                  </a:txBody>
                  <a:tcPr vert="eaVert" anchor="ctr"/>
                </a:tc>
                <a:tc>
                  <a:txBody>
                    <a:bodyPr/>
                    <a:lstStyle/>
                    <a:p>
                      <a:pPr algn="ctr"/>
                      <a:r>
                        <a:rPr kumimoji="1" lang="ja-JP" altLang="en-US" sz="1600" dirty="0" smtClean="0"/>
                        <a:t>基幹経営体</a:t>
                      </a:r>
                      <a:endParaRPr kumimoji="1" lang="en-US" altLang="ja-JP" sz="1600" dirty="0" smtClean="0"/>
                    </a:p>
                    <a:p>
                      <a:pPr algn="ctr"/>
                      <a:r>
                        <a:rPr kumimoji="1" lang="ja-JP" altLang="en-US" sz="1600" dirty="0" smtClean="0"/>
                        <a:t>概ね８００万円</a:t>
                      </a:r>
                      <a:endParaRPr kumimoji="1" lang="ja-JP" altLang="en-US" sz="1600" dirty="0"/>
                    </a:p>
                  </a:txBody>
                  <a:tcPr anchor="ctr"/>
                </a:tc>
                <a:tc rowSpan="2">
                  <a:txBody>
                    <a:bodyPr/>
                    <a:lstStyle/>
                    <a:p>
                      <a:pPr algn="ctr"/>
                      <a:r>
                        <a:rPr kumimoji="1" lang="ja-JP" altLang="en-US" sz="1600" dirty="0" smtClean="0"/>
                        <a:t>概ね１，８００時間</a:t>
                      </a:r>
                      <a:endParaRPr kumimoji="1" lang="ja-JP" altLang="en-US" sz="1600" dirty="0"/>
                    </a:p>
                  </a:txBody>
                  <a:tcPr anchor="ctr"/>
                </a:tc>
                <a:extLst>
                  <a:ext uri="{0D108BD9-81ED-4DB2-BD59-A6C34878D82A}">
                    <a16:rowId xmlns:a16="http://schemas.microsoft.com/office/drawing/2014/main" xmlns="" val="10001"/>
                  </a:ext>
                </a:extLst>
              </a:tr>
              <a:tr h="1356564">
                <a:tc vMerge="1">
                  <a:txBody>
                    <a:bodyPr/>
                    <a:lstStyle/>
                    <a:p>
                      <a:endParaRPr kumimoji="1" lang="ja-JP" altLang="en-US" sz="1200" dirty="0"/>
                    </a:p>
                  </a:txBody>
                  <a:tcPr/>
                </a:tc>
                <a:tc>
                  <a:txBody>
                    <a:bodyPr/>
                    <a:lstStyle/>
                    <a:p>
                      <a:pPr algn="l"/>
                      <a:r>
                        <a:rPr lang="ja-JP" altLang="en-US" sz="1200" b="0" i="0" u="none" strike="noStrike" baseline="0" dirty="0" smtClean="0">
                          <a:latin typeface="MS-Mincho"/>
                        </a:rPr>
                        <a:t>　</a:t>
                      </a:r>
                      <a:r>
                        <a:rPr lang="ja-JP" altLang="en-US" sz="1600" b="0" i="0" u="none" strike="noStrike" baseline="0" dirty="0" smtClean="0">
                          <a:latin typeface="MS-Mincho"/>
                        </a:rPr>
                        <a:t>年間農業所得は、主たる従事者２ 人</a:t>
                      </a:r>
                      <a:r>
                        <a:rPr lang="en-US" altLang="ja-JP" sz="1600" b="0" i="0" u="none" strike="noStrike" baseline="0" dirty="0" smtClean="0">
                          <a:latin typeface="MS-Mincho"/>
                        </a:rPr>
                        <a:t>(</a:t>
                      </a:r>
                      <a:r>
                        <a:rPr lang="ja-JP" altLang="en-US" sz="1600" b="0" i="0" u="none" strike="noStrike" baseline="0" dirty="0" smtClean="0">
                          <a:latin typeface="MS-Mincho"/>
                        </a:rPr>
                        <a:t>主たる従事者１ 人当たり４ ０ ０ 万円</a:t>
                      </a:r>
                      <a:r>
                        <a:rPr lang="en-US" altLang="ja-JP" sz="1600" b="0" i="0" u="none" strike="noStrike" baseline="0" dirty="0" smtClean="0">
                          <a:latin typeface="MS-Mincho"/>
                        </a:rPr>
                        <a:t>)</a:t>
                      </a:r>
                      <a:r>
                        <a:rPr lang="ja-JP" altLang="en-US" sz="1600" b="0" i="0" u="none" strike="noStrike" baseline="0" dirty="0" smtClean="0">
                          <a:latin typeface="MS-Mincho"/>
                        </a:rPr>
                        <a:t>を想定して示している。</a:t>
                      </a:r>
                      <a:endParaRPr kumimoji="1" lang="ja-JP" altLang="en-US" sz="1600" dirty="0"/>
                    </a:p>
                  </a:txBody>
                  <a:tcPr anchor="ctr"/>
                </a:tc>
                <a:tc vMerge="1">
                  <a:txBody>
                    <a:bodyPr/>
                    <a:lstStyle/>
                    <a:p>
                      <a:endParaRPr kumimoji="1" lang="ja-JP" altLang="en-US" dirty="0"/>
                    </a:p>
                  </a:txBody>
                  <a:tcPr/>
                </a:tc>
                <a:extLst>
                  <a:ext uri="{0D108BD9-81ED-4DB2-BD59-A6C34878D82A}">
                    <a16:rowId xmlns:a16="http://schemas.microsoft.com/office/drawing/2014/main" xmlns="" val="10002"/>
                  </a:ext>
                </a:extLst>
              </a:tr>
              <a:tr h="1530443">
                <a:tc rowSpan="2">
                  <a:txBody>
                    <a:bodyPr/>
                    <a:lstStyle/>
                    <a:p>
                      <a:pPr algn="ctr"/>
                      <a:r>
                        <a:rPr kumimoji="1" lang="ja-JP" altLang="en-US" sz="1200" kern="1200" baseline="0" dirty="0" smtClean="0">
                          <a:solidFill>
                            <a:schemeClr val="dk1"/>
                          </a:solidFill>
                          <a:latin typeface="+mn-lt"/>
                          <a:ea typeface="+mn-ea"/>
                          <a:cs typeface="+mn-cs"/>
                        </a:rPr>
                        <a:t>新たに農業経営を営もうとする青年等の</a:t>
                      </a:r>
                      <a:endParaRPr kumimoji="1" lang="en-US" altLang="ja-JP" sz="1200" kern="1200" baseline="0" dirty="0" smtClean="0">
                        <a:solidFill>
                          <a:schemeClr val="dk1"/>
                        </a:solidFill>
                        <a:latin typeface="+mn-lt"/>
                        <a:ea typeface="+mn-ea"/>
                        <a:cs typeface="+mn-cs"/>
                      </a:endParaRPr>
                    </a:p>
                    <a:p>
                      <a:pPr algn="ctr"/>
                      <a:r>
                        <a:rPr kumimoji="1" lang="ja-JP" altLang="en-US" sz="1200" kern="1200" baseline="0" dirty="0" smtClean="0">
                          <a:solidFill>
                            <a:schemeClr val="dk1"/>
                          </a:solidFill>
                          <a:latin typeface="+mn-lt"/>
                          <a:ea typeface="+mn-ea"/>
                          <a:cs typeface="+mn-cs"/>
                        </a:rPr>
                        <a:t>農業経営の目標　　　　　　　　　　　　　　</a:t>
                      </a:r>
                      <a:r>
                        <a:rPr kumimoji="1" lang="ja-JP" altLang="en-US" sz="1200" kern="1200" baseline="0" dirty="0" smtClean="0">
                          <a:solidFill>
                            <a:srgbClr val="99FFCC"/>
                          </a:solidFill>
                          <a:latin typeface="+mn-lt"/>
                          <a:ea typeface="+mn-ea"/>
                          <a:cs typeface="+mn-cs"/>
                        </a:rPr>
                        <a:t>　あ</a:t>
                      </a:r>
                      <a:r>
                        <a:rPr kumimoji="1" lang="ja-JP" altLang="en-US" sz="1200" kern="1200" baseline="0" dirty="0" smtClean="0">
                          <a:solidFill>
                            <a:schemeClr val="dk1"/>
                          </a:solidFill>
                          <a:latin typeface="+mn-lt"/>
                          <a:ea typeface="+mn-ea"/>
                          <a:cs typeface="+mn-cs"/>
                        </a:rPr>
                        <a:t>　　　　　　　　　　　　　　　　　　　　　　　　　　　　　 　　</a:t>
                      </a:r>
                      <a:endParaRPr kumimoji="1" lang="en-US" altLang="ja-JP" sz="1200" kern="1200" baseline="0" dirty="0" smtClean="0">
                        <a:noFill/>
                        <a:latin typeface="+mn-lt"/>
                        <a:ea typeface="+mn-ea"/>
                        <a:cs typeface="+mn-cs"/>
                      </a:endParaRPr>
                    </a:p>
                  </a:txBody>
                  <a:tcPr vert="eaVert"/>
                </a:tc>
                <a:tc>
                  <a:txBody>
                    <a:bodyPr/>
                    <a:lstStyle/>
                    <a:p>
                      <a:pPr algn="ctr"/>
                      <a:r>
                        <a:rPr kumimoji="1" lang="ja-JP" altLang="en-US" sz="1600" dirty="0" smtClean="0"/>
                        <a:t>概ね２５０万円</a:t>
                      </a:r>
                      <a:endParaRPr kumimoji="1" lang="ja-JP" altLang="en-US" sz="1600" dirty="0"/>
                    </a:p>
                  </a:txBody>
                  <a:tcPr anchor="ctr">
                    <a:solidFill>
                      <a:srgbClr val="D0D8E8"/>
                    </a:solid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ja-JP" altLang="en-US" sz="1600" kern="1200" baseline="0" dirty="0" smtClean="0">
                          <a:solidFill>
                            <a:schemeClr val="dk1"/>
                          </a:solidFill>
                          <a:latin typeface="+mn-ea"/>
                          <a:ea typeface="+mn-ea"/>
                          <a:cs typeface="+mn-cs"/>
                        </a:rPr>
                        <a:t>概ね２，０００</a:t>
                      </a:r>
                      <a:r>
                        <a:rPr kumimoji="1" lang="zh-TW" altLang="en-US" sz="1600" kern="1200" baseline="0" dirty="0" smtClean="0">
                          <a:solidFill>
                            <a:schemeClr val="dk1"/>
                          </a:solidFill>
                          <a:latin typeface="ＭＳ Ｐゴシック" pitchFamily="50" charset="-128"/>
                          <a:ea typeface="ＭＳ Ｐゴシック" pitchFamily="50" charset="-128"/>
                          <a:cs typeface="+mn-cs"/>
                        </a:rPr>
                        <a:t>時間</a:t>
                      </a:r>
                      <a:endParaRPr kumimoji="1" lang="zh-TW" altLang="en-US" sz="1800" kern="1200" baseline="0" dirty="0" smtClean="0">
                        <a:solidFill>
                          <a:schemeClr val="dk1"/>
                        </a:solidFill>
                        <a:latin typeface="ＭＳ Ｐゴシック" pitchFamily="50" charset="-128"/>
                        <a:ea typeface="ＭＳ Ｐゴシック" pitchFamily="50" charset="-128"/>
                        <a:cs typeface="+mn-cs"/>
                      </a:endParaRPr>
                    </a:p>
                  </a:txBody>
                  <a:tcPr anchor="ctr">
                    <a:solidFill>
                      <a:srgbClr val="D0D8E8"/>
                    </a:solidFill>
                  </a:tcPr>
                </a:tc>
                <a:extLst>
                  <a:ext uri="{0D108BD9-81ED-4DB2-BD59-A6C34878D82A}">
                    <a16:rowId xmlns:a16="http://schemas.microsoft.com/office/drawing/2014/main" xmlns="" val="10003"/>
                  </a:ext>
                </a:extLst>
              </a:tr>
              <a:tr h="1530443">
                <a:tc vMerge="1">
                  <a:txBody>
                    <a:bodyPr/>
                    <a:lstStyle/>
                    <a:p>
                      <a:endParaRPr kumimoji="1" lang="ja-JP" altLang="en-US" sz="12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200" kern="1200" baseline="0" dirty="0" smtClean="0">
                          <a:solidFill>
                            <a:schemeClr val="dk1"/>
                          </a:solidFill>
                          <a:latin typeface="+mn-lt"/>
                          <a:ea typeface="+mn-ea"/>
                          <a:cs typeface="+mn-cs"/>
                        </a:rPr>
                        <a:t>　</a:t>
                      </a:r>
                      <a:r>
                        <a:rPr kumimoji="1" lang="ja-JP" altLang="en-US" sz="1600" kern="1200" baseline="0" dirty="0" smtClean="0">
                          <a:solidFill>
                            <a:schemeClr val="dk1"/>
                          </a:solidFill>
                          <a:latin typeface="+mn-lt"/>
                          <a:ea typeface="+mn-ea"/>
                          <a:cs typeface="+mn-cs"/>
                        </a:rPr>
                        <a:t>地域の他産業従事者と概ね同等の年間総労働時間の水準を達成しつつ、農業経営開始から５年後に農業で生計が成り立つ実現可能な目標所得とする。</a:t>
                      </a:r>
                      <a:endParaRPr kumimoji="1" lang="ja-JP" altLang="en-US" sz="1600" dirty="0"/>
                    </a:p>
                  </a:txBody>
                  <a:tcPr anchor="ctr"/>
                </a:tc>
                <a:tc vMerge="1">
                  <a:txBody>
                    <a:bodyPr/>
                    <a:lstStyle/>
                    <a:p>
                      <a:pPr algn="ctr"/>
                      <a:endParaRPr kumimoji="1" lang="ja-JP" altLang="en-US" sz="1600" dirty="0"/>
                    </a:p>
                  </a:txBody>
                  <a:tcPr anchor="ctr">
                    <a:solidFill>
                      <a:srgbClr val="E9EDF4"/>
                    </a:solidFill>
                  </a:tcPr>
                </a:tc>
                <a:extLst>
                  <a:ext uri="{0D108BD9-81ED-4DB2-BD59-A6C34878D82A}">
                    <a16:rowId xmlns:a16="http://schemas.microsoft.com/office/drawing/2014/main" xmlns="" val="10004"/>
                  </a:ext>
                </a:extLst>
              </a:tr>
            </a:tbl>
          </a:graphicData>
        </a:graphic>
      </p:graphicFrame>
      <p:sp>
        <p:nvSpPr>
          <p:cNvPr id="2" name="正方形/長方形 1"/>
          <p:cNvSpPr/>
          <p:nvPr/>
        </p:nvSpPr>
        <p:spPr>
          <a:xfrm>
            <a:off x="360000" y="72000"/>
            <a:ext cx="3851960" cy="260656"/>
          </a:xfrm>
          <a:prstGeom prst="rect">
            <a:avLst/>
          </a:prstGeom>
          <a:solidFill>
            <a:srgbClr val="FFFF00"/>
          </a:solidFill>
          <a:ln>
            <a:solidFill>
              <a:srgbClr val="FFFF00"/>
            </a:solidFill>
          </a:ln>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300" dirty="0" smtClean="0">
                <a:solidFill>
                  <a:schemeClr val="tx1"/>
                </a:solidFill>
              </a:rPr>
              <a:t>年間農業所得及び年間労働時間目標</a:t>
            </a:r>
            <a:endParaRPr kumimoji="1" lang="ja-JP" altLang="en-US" sz="1200" b="1" spc="3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755576" y="36000"/>
            <a:ext cx="7704856" cy="1569660"/>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（２）効率的かつ安定的な農業経営の基本的指標</a:t>
            </a:r>
            <a:endParaRPr lang="en-US" altLang="ja-JP" sz="1200" b="1" dirty="0" smtClean="0"/>
          </a:p>
          <a:p>
            <a:r>
              <a:rPr lang="ja-JP" altLang="en-US" sz="1200" b="1" dirty="0" smtClean="0"/>
              <a:t>　　新たに農業経営を営もうとする青年等が目標とすべき農業経営の基本的指標</a:t>
            </a:r>
            <a:endParaRPr kumimoji="1" lang="en-US" altLang="ja-JP" sz="1200" b="1" dirty="0" smtClean="0"/>
          </a:p>
          <a:p>
            <a:r>
              <a:rPr lang="ja-JP" altLang="en-US" sz="1200" dirty="0" smtClean="0"/>
              <a:t>　効率的かつ安定的な農業経営の指標として、県内で展開している優良事例を踏まえ、農業経営のモデルとして「基幹経営体」２０営農類型、更なる所得</a:t>
            </a:r>
            <a:r>
              <a:rPr lang="ja-JP" altLang="en-US" sz="1200" dirty="0"/>
              <a:t>向上を目指すモデルとして「ステップアップ</a:t>
            </a:r>
            <a:r>
              <a:rPr lang="ja-JP" altLang="en-US" sz="1200" dirty="0" smtClean="0"/>
              <a:t>経営体」１９営農類型の合計３９営農類型を設定。</a:t>
            </a:r>
            <a:endParaRPr lang="en-US" altLang="ja-JP" sz="1200" dirty="0" smtClean="0"/>
          </a:p>
          <a:p>
            <a:r>
              <a:rPr lang="ja-JP" altLang="en-US" sz="1200" dirty="0" smtClean="0"/>
              <a:t>　また、新たに農業経営を営もうとする青年等が目標とすべき農業経営の指標として、近年、県内において非農家出身者による新規参入実績があるとともに、地域の受入支援や販売の体制が整っており、定着する見込が高い営農類型を設定。</a:t>
            </a:r>
            <a:endParaRPr lang="en-US" altLang="ja-JP" sz="1200" dirty="0" smtClean="0"/>
          </a:p>
        </p:txBody>
      </p:sp>
      <p:graphicFrame>
        <p:nvGraphicFramePr>
          <p:cNvPr id="5" name="表 4"/>
          <p:cNvGraphicFramePr>
            <a:graphicFrameLocks noGrp="1"/>
          </p:cNvGraphicFramePr>
          <p:nvPr>
            <p:extLst>
              <p:ext uri="{D42A27DB-BD31-4B8C-83A1-F6EECF244321}">
                <p14:modId xmlns:p14="http://schemas.microsoft.com/office/powerpoint/2010/main" val="2869511897"/>
              </p:ext>
            </p:extLst>
          </p:nvPr>
        </p:nvGraphicFramePr>
        <p:xfrm>
          <a:off x="395536" y="1766581"/>
          <a:ext cx="8424936" cy="5048753"/>
        </p:xfrm>
        <a:graphic>
          <a:graphicData uri="http://schemas.openxmlformats.org/drawingml/2006/table">
            <a:tbl>
              <a:tblPr firstRow="1" bandRow="1">
                <a:tableStyleId>{5C22544A-7EE6-4342-B048-85BDC9FD1C3A}</a:tableStyleId>
              </a:tblPr>
              <a:tblGrid>
                <a:gridCol w="4320480">
                  <a:extLst>
                    <a:ext uri="{9D8B030D-6E8A-4147-A177-3AD203B41FA5}">
                      <a16:colId xmlns:a16="http://schemas.microsoft.com/office/drawing/2014/main" xmlns="" val="20000"/>
                    </a:ext>
                  </a:extLst>
                </a:gridCol>
                <a:gridCol w="4104456">
                  <a:extLst>
                    <a:ext uri="{9D8B030D-6E8A-4147-A177-3AD203B41FA5}">
                      <a16:colId xmlns:a16="http://schemas.microsoft.com/office/drawing/2014/main" xmlns="" val="20001"/>
                    </a:ext>
                  </a:extLst>
                </a:gridCol>
              </a:tblGrid>
              <a:tr h="629240">
                <a:tc>
                  <a:txBody>
                    <a:bodyPr/>
                    <a:lstStyle/>
                    <a:p>
                      <a:pPr algn="ctr"/>
                      <a:r>
                        <a:rPr kumimoji="1" lang="ja-JP" altLang="en-US" dirty="0" smtClean="0"/>
                        <a:t>効率的かつ安定的な</a:t>
                      </a:r>
                      <a:endParaRPr kumimoji="1" lang="en-US" altLang="ja-JP" dirty="0" smtClean="0"/>
                    </a:p>
                    <a:p>
                      <a:pPr algn="ctr"/>
                      <a:r>
                        <a:rPr kumimoji="1" lang="ja-JP" altLang="en-US" dirty="0" smtClean="0"/>
                        <a:t>農業経営の基本的指標</a:t>
                      </a:r>
                      <a:endParaRPr kumimoji="1" lang="ja-JP" altLang="en-US" dirty="0"/>
                    </a:p>
                  </a:txBody>
                  <a:tcPr anchor="ctr"/>
                </a:tc>
                <a:tc>
                  <a:txBody>
                    <a:bodyPr/>
                    <a:lstStyle/>
                    <a:p>
                      <a:pPr algn="ctr"/>
                      <a:r>
                        <a:rPr kumimoji="1" lang="ja-JP" altLang="en-US" dirty="0" smtClean="0"/>
                        <a:t>新たに農業経営を営もうとする青年等が目標とすべき農業経営の基本的指標</a:t>
                      </a:r>
                      <a:endParaRPr kumimoji="1" lang="ja-JP" altLang="en-US" dirty="0"/>
                    </a:p>
                  </a:txBody>
                  <a:tcPr anchor="ctr"/>
                </a:tc>
                <a:extLst>
                  <a:ext uri="{0D108BD9-81ED-4DB2-BD59-A6C34878D82A}">
                    <a16:rowId xmlns:a16="http://schemas.microsoft.com/office/drawing/2014/main" xmlns="" val="10000"/>
                  </a:ext>
                </a:extLst>
              </a:tr>
              <a:tr h="2320354">
                <a:tc>
                  <a:txBody>
                    <a:bodyPr/>
                    <a:lstStyle/>
                    <a:p>
                      <a:pPr algn="ctr"/>
                      <a:r>
                        <a:rPr kumimoji="1" lang="ja-JP" altLang="en-US" b="1" dirty="0" smtClean="0"/>
                        <a:t>基幹経営体　２０営農類型</a:t>
                      </a:r>
                      <a:endParaRPr kumimoji="1" lang="en-US" altLang="ja-JP" b="1" dirty="0" smtClean="0"/>
                    </a:p>
                    <a:p>
                      <a:pPr algn="l"/>
                      <a:r>
                        <a:rPr kumimoji="1" lang="ja-JP" altLang="en-US" sz="1400" dirty="0" smtClean="0"/>
                        <a:t>（例）</a:t>
                      </a:r>
                      <a:endParaRPr kumimoji="1" lang="en-US" altLang="ja-JP" sz="1400" dirty="0" smtClean="0"/>
                    </a:p>
                    <a:p>
                      <a:pPr algn="l"/>
                      <a:r>
                        <a:rPr kumimoji="1" lang="en-US" altLang="ja-JP" sz="1400" dirty="0" smtClean="0"/>
                        <a:t>【</a:t>
                      </a:r>
                      <a:r>
                        <a:rPr kumimoji="1" lang="ja-JP" altLang="en-US" sz="1400" dirty="0" smtClean="0"/>
                        <a:t>営農類型</a:t>
                      </a:r>
                      <a:r>
                        <a:rPr kumimoji="1" lang="en-US" altLang="ja-JP" sz="1400" dirty="0" smtClean="0"/>
                        <a:t>】</a:t>
                      </a:r>
                      <a:r>
                        <a:rPr kumimoji="1" lang="ja-JP" altLang="en-US" sz="1400" dirty="0" smtClean="0"/>
                        <a:t>水稲専作経営　家族</a:t>
                      </a:r>
                      <a:r>
                        <a:rPr kumimoji="1" lang="en-US" altLang="ja-JP" sz="1400" dirty="0" smtClean="0"/>
                        <a:t>1.8</a:t>
                      </a:r>
                      <a:r>
                        <a:rPr kumimoji="1" lang="ja-JP" altLang="en-US" sz="1400" dirty="0" smtClean="0"/>
                        <a:t>人・給与受給者（短時間労働者）</a:t>
                      </a:r>
                      <a:r>
                        <a:rPr kumimoji="1" lang="en-US" altLang="ja-JP" sz="1400" dirty="0" smtClean="0"/>
                        <a:t>0.1</a:t>
                      </a:r>
                      <a:r>
                        <a:rPr kumimoji="1" lang="ja-JP" altLang="en-US" sz="1400" dirty="0" smtClean="0"/>
                        <a:t>人</a:t>
                      </a:r>
                      <a:endParaRPr kumimoji="1" lang="en-US" altLang="ja-JP" sz="1400" dirty="0" smtClean="0"/>
                    </a:p>
                    <a:p>
                      <a:pPr algn="l"/>
                      <a:r>
                        <a:rPr kumimoji="1" lang="en-US" altLang="ja-JP" sz="1400" dirty="0" smtClean="0"/>
                        <a:t>【</a:t>
                      </a:r>
                      <a:r>
                        <a:rPr kumimoji="1" lang="ja-JP" altLang="en-US" sz="1400" dirty="0" smtClean="0"/>
                        <a:t>経営規模</a:t>
                      </a:r>
                      <a:r>
                        <a:rPr kumimoji="1" lang="en-US" altLang="ja-JP" sz="1400" dirty="0" smtClean="0"/>
                        <a:t>】</a:t>
                      </a:r>
                      <a:r>
                        <a:rPr kumimoji="1" lang="ja-JP" altLang="en-US" sz="1400" dirty="0" smtClean="0"/>
                        <a:t>水田</a:t>
                      </a:r>
                      <a:r>
                        <a:rPr kumimoji="1" lang="en-US" altLang="ja-JP" sz="1400" dirty="0" smtClean="0"/>
                        <a:t>40ha</a:t>
                      </a:r>
                      <a:r>
                        <a:rPr kumimoji="1" lang="ja-JP" altLang="en-US" sz="1400" dirty="0" smtClean="0"/>
                        <a:t>　</a:t>
                      </a:r>
                      <a:endParaRPr kumimoji="1" lang="en-US" altLang="ja-JP" sz="1400" dirty="0" smtClean="0"/>
                    </a:p>
                    <a:p>
                      <a:pPr algn="l"/>
                      <a:r>
                        <a:rPr kumimoji="1" lang="en-US" altLang="ja-JP" sz="1400" dirty="0" smtClean="0"/>
                        <a:t>【</a:t>
                      </a:r>
                      <a:r>
                        <a:rPr kumimoji="1" lang="ja-JP" altLang="en-US" sz="1400" dirty="0" smtClean="0"/>
                        <a:t>生産方式</a:t>
                      </a:r>
                      <a:r>
                        <a:rPr kumimoji="1" lang="en-US" altLang="ja-JP" sz="1400" dirty="0" smtClean="0"/>
                        <a:t>】</a:t>
                      </a:r>
                      <a:r>
                        <a:rPr kumimoji="1" lang="ja-JP" altLang="en-US" sz="1400" dirty="0" smtClean="0"/>
                        <a:t>ﾄﾗｸﾀｰ</a:t>
                      </a:r>
                      <a:r>
                        <a:rPr kumimoji="1" lang="en-US" altLang="ja-JP" sz="1400" dirty="0" smtClean="0"/>
                        <a:t>(50ps)</a:t>
                      </a:r>
                      <a:r>
                        <a:rPr kumimoji="1" lang="ja-JP" altLang="en-US" sz="1400" dirty="0" smtClean="0"/>
                        <a:t>３台、田植機</a:t>
                      </a:r>
                      <a:r>
                        <a:rPr kumimoji="1" lang="en-US" altLang="ja-JP" sz="1400" dirty="0" smtClean="0"/>
                        <a:t>8</a:t>
                      </a:r>
                      <a:r>
                        <a:rPr kumimoji="1" lang="ja-JP" altLang="en-US" sz="1400" dirty="0" smtClean="0"/>
                        <a:t>条</a:t>
                      </a:r>
                      <a:r>
                        <a:rPr kumimoji="1" lang="en-US" altLang="ja-JP" sz="1400" dirty="0" smtClean="0"/>
                        <a:t>1</a:t>
                      </a:r>
                      <a:r>
                        <a:rPr kumimoji="1" lang="ja-JP" altLang="en-US" sz="1400" dirty="0" smtClean="0"/>
                        <a:t>台　等</a:t>
                      </a:r>
                      <a:endParaRPr kumimoji="1" lang="en-US" altLang="ja-JP" sz="1400" dirty="0" smtClean="0"/>
                    </a:p>
                    <a:p>
                      <a:pPr algn="l"/>
                      <a:r>
                        <a:rPr kumimoji="1" lang="en-US" altLang="ja-JP" sz="1400" dirty="0" smtClean="0"/>
                        <a:t>【</a:t>
                      </a:r>
                      <a:r>
                        <a:rPr kumimoji="1" lang="ja-JP" altLang="en-US" sz="1400" dirty="0" smtClean="0"/>
                        <a:t>経営管理の方法</a:t>
                      </a:r>
                      <a:r>
                        <a:rPr kumimoji="1" lang="en-US" altLang="ja-JP" sz="1400" dirty="0" smtClean="0"/>
                        <a:t>】</a:t>
                      </a:r>
                      <a:r>
                        <a:rPr kumimoji="1" lang="ja-JP" altLang="en-US" sz="1400" dirty="0" smtClean="0"/>
                        <a:t>管理会計の導入　等</a:t>
                      </a:r>
                      <a:endParaRPr kumimoji="1" lang="en-US" altLang="ja-JP" sz="1400" dirty="0" smtClean="0"/>
                    </a:p>
                    <a:p>
                      <a:pPr algn="l"/>
                      <a:r>
                        <a:rPr kumimoji="1" lang="en-US" altLang="ja-JP" sz="1400" dirty="0" smtClean="0"/>
                        <a:t>【</a:t>
                      </a:r>
                      <a:r>
                        <a:rPr kumimoji="1" lang="ja-JP" altLang="en-US" sz="1400" dirty="0" smtClean="0"/>
                        <a:t>農業従事の態様</a:t>
                      </a:r>
                      <a:r>
                        <a:rPr kumimoji="1" lang="en-US" altLang="ja-JP" sz="1400" dirty="0" smtClean="0"/>
                        <a:t>】</a:t>
                      </a:r>
                      <a:r>
                        <a:rPr kumimoji="1" lang="ja-JP" altLang="en-US" sz="1400" dirty="0" smtClean="0"/>
                        <a:t>給与受給者の安定確保　等</a:t>
                      </a:r>
                      <a:endParaRPr kumimoji="1" lang="en-US" altLang="ja-JP" sz="1400" dirty="0" smtClean="0"/>
                    </a:p>
                    <a:p>
                      <a:pPr algn="ctr"/>
                      <a:endParaRPr kumimoji="1" lang="en-US" altLang="ja-JP" sz="1200" dirty="0" smtClean="0"/>
                    </a:p>
                  </a:txBody>
                  <a:tcPr anchor="ctr"/>
                </a:tc>
                <a:tc rowSpan="2">
                  <a:txBody>
                    <a:bodyPr/>
                    <a:lstStyle/>
                    <a:p>
                      <a:pPr algn="ctr"/>
                      <a:r>
                        <a:rPr kumimoji="1" lang="ja-JP" altLang="en-US" sz="1800" b="1" dirty="0" smtClean="0">
                          <a:latin typeface="+mj-ea"/>
                          <a:ea typeface="+mj-ea"/>
                        </a:rPr>
                        <a:t>個別経営体　１０営農類型</a:t>
                      </a:r>
                      <a:endParaRPr kumimoji="1" lang="en-US" altLang="ja-JP" sz="1800" b="1" dirty="0" smtClean="0">
                        <a:latin typeface="+mj-ea"/>
                        <a:ea typeface="+mj-ea"/>
                      </a:endParaRPr>
                    </a:p>
                    <a:p>
                      <a:pPr algn="ctr"/>
                      <a:endParaRPr kumimoji="1" lang="en-US" altLang="ja-JP" sz="1800" b="1" dirty="0" smtClean="0">
                        <a:latin typeface="+mj-ea"/>
                        <a:ea typeface="+mj-ea"/>
                      </a:endParaRPr>
                    </a:p>
                    <a:p>
                      <a:pPr algn="l"/>
                      <a:r>
                        <a:rPr kumimoji="1" lang="en-US" altLang="ja-JP" sz="1400" b="0" dirty="0" smtClean="0">
                          <a:latin typeface="+mj-ea"/>
                          <a:ea typeface="+mj-ea"/>
                        </a:rPr>
                        <a:t>(</a:t>
                      </a:r>
                      <a:r>
                        <a:rPr kumimoji="1" lang="ja-JP" altLang="en-US" sz="1400" b="0" dirty="0" smtClean="0">
                          <a:latin typeface="+mj-ea"/>
                          <a:ea typeface="+mj-ea"/>
                        </a:rPr>
                        <a:t>例</a:t>
                      </a:r>
                      <a:r>
                        <a:rPr kumimoji="1" lang="en-US" altLang="ja-JP" sz="1400" b="0" dirty="0" smtClean="0">
                          <a:latin typeface="+mj-ea"/>
                          <a:ea typeface="+mj-ea"/>
                        </a:rPr>
                        <a:t>)</a:t>
                      </a:r>
                    </a:p>
                    <a:p>
                      <a:pPr algn="l"/>
                      <a:r>
                        <a:rPr kumimoji="1" lang="en-US" altLang="ja-JP" sz="1400" b="0" dirty="0" smtClean="0">
                          <a:latin typeface="+mj-ea"/>
                          <a:ea typeface="+mj-ea"/>
                        </a:rPr>
                        <a:t>【</a:t>
                      </a:r>
                      <a:r>
                        <a:rPr kumimoji="1" lang="ja-JP" altLang="en-US" sz="1400" b="0" dirty="0" smtClean="0">
                          <a:latin typeface="+mj-ea"/>
                          <a:ea typeface="+mj-ea"/>
                        </a:rPr>
                        <a:t>営農類型</a:t>
                      </a:r>
                      <a:r>
                        <a:rPr kumimoji="1" lang="en-US" altLang="ja-JP" sz="1400" b="0" dirty="0" smtClean="0">
                          <a:latin typeface="+mj-ea"/>
                          <a:ea typeface="+mj-ea"/>
                        </a:rPr>
                        <a:t>】</a:t>
                      </a:r>
                      <a:r>
                        <a:rPr kumimoji="1" lang="ja-JP" altLang="en-US" sz="1400" b="0" dirty="0" smtClean="0">
                          <a:latin typeface="+mj-ea"/>
                          <a:ea typeface="+mj-ea"/>
                        </a:rPr>
                        <a:t>キャベツ主体経営　家族</a:t>
                      </a:r>
                      <a:r>
                        <a:rPr kumimoji="1" lang="en-US" altLang="ja-JP" sz="1400" b="0" dirty="0" smtClean="0">
                          <a:latin typeface="+mn-lt"/>
                          <a:ea typeface="+mj-ea"/>
                        </a:rPr>
                        <a:t>1.0</a:t>
                      </a:r>
                      <a:r>
                        <a:rPr kumimoji="1" lang="ja-JP" altLang="en-US" sz="1400" b="0" dirty="0" smtClean="0">
                          <a:latin typeface="+mj-ea"/>
                          <a:ea typeface="+mj-ea"/>
                        </a:rPr>
                        <a:t>人</a:t>
                      </a:r>
                      <a:endParaRPr kumimoji="1" lang="en-US" altLang="ja-JP" sz="1400" b="0" dirty="0" smtClean="0">
                        <a:latin typeface="+mj-ea"/>
                        <a:ea typeface="+mj-ea"/>
                      </a:endParaRPr>
                    </a:p>
                    <a:p>
                      <a:pPr algn="l"/>
                      <a:r>
                        <a:rPr kumimoji="1" lang="en-US" altLang="ja-JP" sz="1400" b="0" dirty="0" smtClean="0">
                          <a:latin typeface="+mj-ea"/>
                          <a:ea typeface="+mj-ea"/>
                        </a:rPr>
                        <a:t>【</a:t>
                      </a:r>
                      <a:r>
                        <a:rPr kumimoji="1" lang="ja-JP" altLang="en-US" sz="1400" b="0" dirty="0" smtClean="0">
                          <a:latin typeface="+mj-ea"/>
                          <a:ea typeface="+mj-ea"/>
                        </a:rPr>
                        <a:t>経営規模</a:t>
                      </a:r>
                      <a:r>
                        <a:rPr kumimoji="1" lang="en-US" altLang="ja-JP" sz="1400" b="0" dirty="0" smtClean="0">
                          <a:latin typeface="+mj-ea"/>
                          <a:ea typeface="+mj-ea"/>
                        </a:rPr>
                        <a:t>】</a:t>
                      </a:r>
                      <a:r>
                        <a:rPr kumimoji="1" lang="ja-JP" altLang="en-US" sz="1400" b="0" dirty="0" smtClean="0">
                          <a:latin typeface="+mj-ea"/>
                          <a:ea typeface="+mj-ea"/>
                        </a:rPr>
                        <a:t>畑</a:t>
                      </a:r>
                      <a:r>
                        <a:rPr kumimoji="1" lang="en-US" altLang="ja-JP" sz="1400" b="0" dirty="0" smtClean="0">
                          <a:latin typeface="+mn-lt"/>
                          <a:ea typeface="+mj-ea"/>
                        </a:rPr>
                        <a:t>120a</a:t>
                      </a:r>
                    </a:p>
                    <a:p>
                      <a:pPr algn="l"/>
                      <a:r>
                        <a:rPr kumimoji="1" lang="en-US" altLang="ja-JP" sz="1400" b="0" dirty="0" smtClean="0">
                          <a:latin typeface="+mj-ea"/>
                          <a:ea typeface="+mj-ea"/>
                        </a:rPr>
                        <a:t>【</a:t>
                      </a:r>
                      <a:r>
                        <a:rPr kumimoji="1" lang="ja-JP" altLang="en-US" sz="1400" b="0" dirty="0" smtClean="0">
                          <a:latin typeface="+mj-ea"/>
                          <a:ea typeface="+mj-ea"/>
                        </a:rPr>
                        <a:t>生産方式</a:t>
                      </a:r>
                      <a:r>
                        <a:rPr kumimoji="1" lang="en-US" altLang="ja-JP" sz="1400" b="0" dirty="0" smtClean="0">
                          <a:latin typeface="+mj-ea"/>
                          <a:ea typeface="+mj-ea"/>
                        </a:rPr>
                        <a:t>】</a:t>
                      </a:r>
                      <a:r>
                        <a:rPr kumimoji="1" lang="ja-JP" altLang="en-US" sz="1400" b="0" dirty="0" smtClean="0">
                          <a:latin typeface="+mj-ea"/>
                          <a:ea typeface="+mj-ea"/>
                        </a:rPr>
                        <a:t>ﾄﾗｸﾀｰ</a:t>
                      </a:r>
                      <a:r>
                        <a:rPr kumimoji="1" lang="en-US" altLang="ja-JP" sz="1400" b="0" dirty="0" smtClean="0">
                          <a:latin typeface="+mj-ea"/>
                          <a:ea typeface="+mj-ea"/>
                        </a:rPr>
                        <a:t>(</a:t>
                      </a:r>
                      <a:r>
                        <a:rPr kumimoji="1" lang="en-US" altLang="ja-JP" sz="1400" b="0" strike="noStrike" dirty="0" smtClean="0">
                          <a:latin typeface="+mj-lt"/>
                          <a:ea typeface="+mj-ea"/>
                        </a:rPr>
                        <a:t>25ps</a:t>
                      </a:r>
                      <a:r>
                        <a:rPr kumimoji="1" lang="en-US" altLang="ja-JP" sz="1400" b="0" dirty="0" smtClean="0">
                          <a:latin typeface="+mj-ea"/>
                          <a:ea typeface="+mj-ea"/>
                        </a:rPr>
                        <a:t>)</a:t>
                      </a:r>
                      <a:r>
                        <a:rPr kumimoji="1" lang="ja-JP" altLang="en-US" sz="1400" b="0" dirty="0" err="1" smtClean="0">
                          <a:latin typeface="+mj-ea"/>
                          <a:ea typeface="+mj-ea"/>
                        </a:rPr>
                        <a:t>、</a:t>
                      </a:r>
                      <a:r>
                        <a:rPr kumimoji="1" lang="ja-JP" altLang="en-US" sz="1400" b="0" dirty="0" smtClean="0">
                          <a:latin typeface="+mj-ea"/>
                          <a:ea typeface="+mj-ea"/>
                        </a:rPr>
                        <a:t>全自動移植機</a:t>
                      </a:r>
                      <a:r>
                        <a:rPr kumimoji="1" lang="en-US" altLang="ja-JP" sz="1400" b="0" dirty="0" smtClean="0">
                          <a:latin typeface="+mn-lt"/>
                          <a:ea typeface="+mj-ea"/>
                        </a:rPr>
                        <a:t>1</a:t>
                      </a:r>
                      <a:r>
                        <a:rPr kumimoji="1" lang="ja-JP" altLang="en-US" sz="1400" b="0" dirty="0" smtClean="0">
                          <a:latin typeface="+mn-lt"/>
                          <a:ea typeface="+mj-ea"/>
                        </a:rPr>
                        <a:t>台</a:t>
                      </a:r>
                      <a:r>
                        <a:rPr kumimoji="1" lang="ja-JP" altLang="en-US" sz="1400" b="0" dirty="0" smtClean="0">
                          <a:latin typeface="+mj-ea"/>
                          <a:ea typeface="+mj-ea"/>
                        </a:rPr>
                        <a:t>　等</a:t>
                      </a:r>
                      <a:endParaRPr kumimoji="1" lang="en-US" altLang="ja-JP" sz="1400" b="0" dirty="0" smtClean="0">
                        <a:latin typeface="+mj-ea"/>
                        <a:ea typeface="+mj-ea"/>
                      </a:endParaRPr>
                    </a:p>
                    <a:p>
                      <a:pPr algn="l"/>
                      <a:r>
                        <a:rPr kumimoji="1" lang="en-US" altLang="ja-JP" sz="1400" b="0" dirty="0" smtClean="0">
                          <a:latin typeface="+mj-ea"/>
                          <a:ea typeface="+mj-ea"/>
                        </a:rPr>
                        <a:t>【</a:t>
                      </a:r>
                      <a:r>
                        <a:rPr kumimoji="1" lang="ja-JP" altLang="en-US" sz="1400" b="0" dirty="0" smtClean="0">
                          <a:latin typeface="+mj-ea"/>
                          <a:ea typeface="+mj-ea"/>
                        </a:rPr>
                        <a:t>経営管理の方法</a:t>
                      </a:r>
                      <a:r>
                        <a:rPr kumimoji="1" lang="en-US" altLang="ja-JP" sz="1400" b="0" dirty="0" smtClean="0">
                          <a:latin typeface="+mj-ea"/>
                          <a:ea typeface="+mj-ea"/>
                        </a:rPr>
                        <a:t>】</a:t>
                      </a:r>
                      <a:r>
                        <a:rPr kumimoji="1" lang="ja-JP" altLang="en-US" sz="1400" b="0" dirty="0" smtClean="0">
                          <a:latin typeface="+mj-ea"/>
                          <a:ea typeface="+mj-ea"/>
                        </a:rPr>
                        <a:t>規模拡大を目指した経営分析の実施</a:t>
                      </a:r>
                      <a:endParaRPr kumimoji="1" lang="en-US" altLang="ja-JP" sz="1400" b="0" dirty="0" smtClean="0">
                        <a:latin typeface="+mj-ea"/>
                        <a:ea typeface="+mj-ea"/>
                      </a:endParaRPr>
                    </a:p>
                    <a:p>
                      <a:pPr algn="l"/>
                      <a:r>
                        <a:rPr kumimoji="1" lang="en-US" altLang="ja-JP" sz="1400" b="0" dirty="0" smtClean="0">
                          <a:latin typeface="+mj-ea"/>
                          <a:ea typeface="+mj-ea"/>
                        </a:rPr>
                        <a:t>【</a:t>
                      </a:r>
                      <a:r>
                        <a:rPr kumimoji="1" lang="ja-JP" altLang="en-US" sz="1400" b="0" dirty="0" smtClean="0">
                          <a:latin typeface="+mj-ea"/>
                          <a:ea typeface="+mj-ea"/>
                        </a:rPr>
                        <a:t>農業従事の態様</a:t>
                      </a:r>
                      <a:r>
                        <a:rPr kumimoji="1" lang="en-US" altLang="ja-JP" sz="1400" b="0" dirty="0" smtClean="0">
                          <a:latin typeface="+mj-ea"/>
                          <a:ea typeface="+mj-ea"/>
                        </a:rPr>
                        <a:t>】</a:t>
                      </a:r>
                      <a:r>
                        <a:rPr kumimoji="1" lang="ja-JP" altLang="en-US" sz="1400" b="0" dirty="0" smtClean="0">
                          <a:latin typeface="+mj-ea"/>
                          <a:ea typeface="+mj-ea"/>
                        </a:rPr>
                        <a:t>雇用の導入検討</a:t>
                      </a:r>
                      <a:endParaRPr kumimoji="1" lang="en-US" altLang="ja-JP" sz="1400" b="0" dirty="0" smtClean="0">
                        <a:latin typeface="+mj-ea"/>
                        <a:ea typeface="+mj-ea"/>
                      </a:endParaRPr>
                    </a:p>
                    <a:p>
                      <a:pPr algn="l"/>
                      <a:endParaRPr kumimoji="1" lang="en-US" altLang="ja-JP" sz="1400" b="0" dirty="0" smtClean="0">
                        <a:latin typeface="+mj-ea"/>
                        <a:ea typeface="+mj-ea"/>
                      </a:endParaRPr>
                    </a:p>
                    <a:p>
                      <a:pPr algn="l"/>
                      <a:r>
                        <a:rPr kumimoji="1" lang="ja-JP" altLang="en-US" sz="1400" b="0" dirty="0" smtClean="0">
                          <a:latin typeface="+mj-ea"/>
                          <a:ea typeface="+mj-ea"/>
                        </a:rPr>
                        <a:t>注：法人経営体については、県内では非農家出身者が法人を立ち上げ農業を始めたという事例がないため設定していません。</a:t>
                      </a:r>
                      <a:endParaRPr kumimoji="1" lang="en-US" altLang="ja-JP" sz="1400" b="0" dirty="0" smtClean="0">
                        <a:latin typeface="+mj-ea"/>
                        <a:ea typeface="+mj-ea"/>
                      </a:endParaRPr>
                    </a:p>
                  </a:txBody>
                  <a:tcPr anchor="ctr"/>
                </a:tc>
                <a:extLst>
                  <a:ext uri="{0D108BD9-81ED-4DB2-BD59-A6C34878D82A}">
                    <a16:rowId xmlns:a16="http://schemas.microsoft.com/office/drawing/2014/main" xmlns="" val="10001"/>
                  </a:ext>
                </a:extLst>
              </a:tr>
              <a:tr h="2088319">
                <a:tc>
                  <a:txBody>
                    <a:bodyPr/>
                    <a:lstStyle/>
                    <a:p>
                      <a:pPr algn="ctr"/>
                      <a:r>
                        <a:rPr kumimoji="1" lang="ja-JP" altLang="en-US" b="1" dirty="0" smtClean="0"/>
                        <a:t>ステップアップ経営体　１９営農類型</a:t>
                      </a:r>
                      <a:endParaRPr kumimoji="1" lang="en-US" altLang="ja-JP" b="1" dirty="0" smtClean="0"/>
                    </a:p>
                    <a:p>
                      <a:pPr algn="l"/>
                      <a:r>
                        <a:rPr kumimoji="1" lang="ja-JP" altLang="en-US" sz="1400" dirty="0" smtClean="0"/>
                        <a:t>（例）</a:t>
                      </a:r>
                      <a:endParaRPr kumimoji="1" lang="en-US" altLang="ja-JP" sz="1400" dirty="0" smtClean="0"/>
                    </a:p>
                    <a:p>
                      <a:pPr algn="l"/>
                      <a:r>
                        <a:rPr kumimoji="1" lang="en-US" altLang="ja-JP" sz="1400" dirty="0" smtClean="0"/>
                        <a:t>【</a:t>
                      </a:r>
                      <a:r>
                        <a:rPr kumimoji="1" lang="ja-JP" altLang="en-US" sz="1400" dirty="0" smtClean="0"/>
                        <a:t>営農類型</a:t>
                      </a:r>
                      <a:r>
                        <a:rPr kumimoji="1" lang="en-US" altLang="ja-JP" sz="1400" dirty="0" smtClean="0"/>
                        <a:t>】</a:t>
                      </a:r>
                      <a:r>
                        <a:rPr kumimoji="1" lang="ja-JP" altLang="en-US" sz="1400" dirty="0" smtClean="0"/>
                        <a:t>水稲専作経営　家族</a:t>
                      </a:r>
                      <a:r>
                        <a:rPr kumimoji="1" lang="en-US" altLang="ja-JP" sz="1400" dirty="0" smtClean="0"/>
                        <a:t>2.9</a:t>
                      </a:r>
                      <a:r>
                        <a:rPr kumimoji="1" lang="ja-JP" altLang="en-US" sz="1400" dirty="0" smtClean="0"/>
                        <a:t>人・給与受給者（短時間労働者）</a:t>
                      </a:r>
                      <a:r>
                        <a:rPr kumimoji="1" lang="en-US" altLang="ja-JP" sz="1400" dirty="0" smtClean="0"/>
                        <a:t>0.4</a:t>
                      </a:r>
                      <a:r>
                        <a:rPr kumimoji="1" lang="ja-JP" altLang="en-US" sz="1400" dirty="0" smtClean="0"/>
                        <a:t>人</a:t>
                      </a:r>
                      <a:endParaRPr kumimoji="1" lang="en-US" altLang="ja-JP" sz="1400" dirty="0" smtClean="0"/>
                    </a:p>
                    <a:p>
                      <a:pPr algn="l"/>
                      <a:r>
                        <a:rPr kumimoji="1" lang="en-US" altLang="ja-JP" sz="1400" dirty="0" smtClean="0"/>
                        <a:t>【</a:t>
                      </a:r>
                      <a:r>
                        <a:rPr kumimoji="1" lang="ja-JP" altLang="en-US" sz="1400" dirty="0" smtClean="0"/>
                        <a:t>経営規模</a:t>
                      </a:r>
                      <a:r>
                        <a:rPr kumimoji="1" lang="en-US" altLang="ja-JP" sz="1400" dirty="0" smtClean="0"/>
                        <a:t>】</a:t>
                      </a:r>
                      <a:r>
                        <a:rPr kumimoji="1" lang="ja-JP" altLang="en-US" sz="1400" dirty="0" smtClean="0"/>
                        <a:t>水田</a:t>
                      </a:r>
                      <a:r>
                        <a:rPr kumimoji="1" lang="en-US" altLang="ja-JP" sz="1400" dirty="0" smtClean="0"/>
                        <a:t>70ha</a:t>
                      </a:r>
                      <a:r>
                        <a:rPr kumimoji="1" lang="ja-JP" altLang="en-US" sz="1400" dirty="0" smtClean="0"/>
                        <a:t>　</a:t>
                      </a:r>
                      <a:endParaRPr kumimoji="1" lang="en-US" altLang="ja-JP" sz="1400" dirty="0" smtClean="0"/>
                    </a:p>
                    <a:p>
                      <a:pPr algn="l"/>
                      <a:r>
                        <a:rPr kumimoji="1" lang="en-US" altLang="ja-JP" sz="1400" dirty="0" smtClean="0"/>
                        <a:t>【</a:t>
                      </a:r>
                      <a:r>
                        <a:rPr kumimoji="1" lang="ja-JP" altLang="en-US" sz="1400" dirty="0" smtClean="0"/>
                        <a:t>生産方式</a:t>
                      </a:r>
                      <a:r>
                        <a:rPr kumimoji="1" lang="en-US" altLang="ja-JP" sz="1400" dirty="0" smtClean="0"/>
                        <a:t>】</a:t>
                      </a:r>
                      <a:r>
                        <a:rPr kumimoji="1" lang="ja-JP" altLang="en-US" sz="1400" dirty="0" smtClean="0"/>
                        <a:t>ﾄﾗｸﾀｰ</a:t>
                      </a:r>
                      <a:r>
                        <a:rPr kumimoji="1" lang="en-US" altLang="ja-JP" sz="1400" dirty="0" smtClean="0"/>
                        <a:t>(50ps)</a:t>
                      </a:r>
                      <a:r>
                        <a:rPr kumimoji="1" lang="ja-JP" altLang="en-US" sz="1400" dirty="0" smtClean="0"/>
                        <a:t>５台、田植機</a:t>
                      </a:r>
                      <a:r>
                        <a:rPr kumimoji="1" lang="en-US" altLang="ja-JP" sz="1400" dirty="0" smtClean="0"/>
                        <a:t>8</a:t>
                      </a:r>
                      <a:r>
                        <a:rPr kumimoji="1" lang="ja-JP" altLang="en-US" sz="1400" dirty="0" smtClean="0"/>
                        <a:t>条</a:t>
                      </a:r>
                      <a:r>
                        <a:rPr kumimoji="1" lang="en-US" altLang="ja-JP" sz="1400" dirty="0" smtClean="0"/>
                        <a:t>3</a:t>
                      </a:r>
                      <a:r>
                        <a:rPr kumimoji="1" lang="ja-JP" altLang="en-US" sz="1400" dirty="0" smtClean="0"/>
                        <a:t>台　等</a:t>
                      </a:r>
                      <a:endParaRPr kumimoji="1" lang="en-US" altLang="ja-JP" sz="1400" dirty="0" smtClean="0"/>
                    </a:p>
                    <a:p>
                      <a:pPr algn="l"/>
                      <a:r>
                        <a:rPr kumimoji="1" lang="en-US" altLang="ja-JP" sz="1400" dirty="0" smtClean="0"/>
                        <a:t>【</a:t>
                      </a:r>
                      <a:r>
                        <a:rPr kumimoji="1" lang="ja-JP" altLang="en-US" sz="1400" dirty="0" smtClean="0"/>
                        <a:t>経営管理の方法</a:t>
                      </a:r>
                      <a:r>
                        <a:rPr kumimoji="1" lang="en-US" altLang="ja-JP" sz="1400" dirty="0" smtClean="0"/>
                        <a:t>】</a:t>
                      </a:r>
                      <a:r>
                        <a:rPr kumimoji="1" lang="ja-JP" altLang="en-US" sz="1400" dirty="0" smtClean="0"/>
                        <a:t>社会保険等の加入　等</a:t>
                      </a:r>
                      <a:endParaRPr kumimoji="1" lang="en-US" altLang="ja-JP" sz="1400" dirty="0" smtClean="0"/>
                    </a:p>
                    <a:p>
                      <a:pPr algn="l"/>
                      <a:r>
                        <a:rPr kumimoji="1" lang="en-US" altLang="ja-JP" sz="1400" dirty="0" smtClean="0"/>
                        <a:t>【</a:t>
                      </a:r>
                      <a:r>
                        <a:rPr kumimoji="1" lang="ja-JP" altLang="en-US" sz="1400" dirty="0" smtClean="0"/>
                        <a:t>農業従事の態様</a:t>
                      </a:r>
                      <a:r>
                        <a:rPr kumimoji="1" lang="en-US" altLang="ja-JP" sz="1400" dirty="0" smtClean="0"/>
                        <a:t>】</a:t>
                      </a:r>
                      <a:r>
                        <a:rPr kumimoji="1" lang="ja-JP" altLang="en-US" sz="1400" dirty="0" smtClean="0"/>
                        <a:t>給与受給者の安定確保　等</a:t>
                      </a:r>
                      <a:endParaRPr kumimoji="1" lang="ja-JP" altLang="en-US" sz="1400" dirty="0"/>
                    </a:p>
                  </a:txBody>
                  <a:tcPr anchor="ctr"/>
                </a:tc>
                <a:tc vMerge="1">
                  <a:txBody>
                    <a:bodyPr/>
                    <a:lstStyle/>
                    <a:p>
                      <a:pPr algn="l"/>
                      <a:endParaRPr kumimoji="1" lang="ja-JP" altLang="en-US" sz="1400" dirty="0"/>
                    </a:p>
                  </a:txBody>
                  <a:tcPr anchor="ctr"/>
                </a:tc>
                <a:extLst>
                  <a:ext uri="{0D108BD9-81ED-4DB2-BD59-A6C34878D82A}">
                    <a16:rowId xmlns:a16="http://schemas.microsoft.com/office/drawing/2014/main" xmlns="" val="10002"/>
                  </a:ext>
                </a:extLst>
              </a:tr>
            </a:tbl>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83568" y="332656"/>
            <a:ext cx="7632000" cy="1015663"/>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（３）効率的かつ安定的な農業経営を営む者に対する農用地の利用集積に関する目標</a:t>
            </a:r>
            <a:endParaRPr kumimoji="1" lang="en-US" altLang="ja-JP" sz="1200" b="1" dirty="0" smtClean="0"/>
          </a:p>
          <a:p>
            <a:r>
              <a:rPr lang="ja-JP" altLang="en-US" sz="1200" dirty="0" smtClean="0"/>
              <a:t>　第２に掲げる効率的かつ安定的な農業経営を営む者に対する農用地利用集積に関する目標を耕地</a:t>
            </a:r>
            <a:r>
              <a:rPr lang="ja-JP" altLang="en-US" sz="1200" dirty="0"/>
              <a:t>面積</a:t>
            </a:r>
            <a:r>
              <a:rPr lang="ja-JP" altLang="en-US" sz="1200" dirty="0" smtClean="0"/>
              <a:t>に占める割合で８０％と設定。</a:t>
            </a:r>
            <a:endParaRPr lang="en-US" altLang="ja-JP" sz="1200" dirty="0" smtClean="0"/>
          </a:p>
          <a:p>
            <a:r>
              <a:rPr lang="ja-JP" altLang="en-US" sz="1200" dirty="0" smtClean="0"/>
              <a:t>　市町村、農業委員会、農業協同組合、農地利用集積円滑化団体、土地改良区及び農用地利用改善団体による利用権設定等促進事業や</a:t>
            </a:r>
            <a:r>
              <a:rPr lang="ja-JP" altLang="en-US" sz="1200" dirty="0"/>
              <a:t>農地中間</a:t>
            </a:r>
            <a:r>
              <a:rPr lang="ja-JP" altLang="en-US" sz="1200" dirty="0" smtClean="0"/>
              <a:t>管理</a:t>
            </a:r>
            <a:r>
              <a:rPr lang="ja-JP" altLang="en-US" sz="1200" dirty="0"/>
              <a:t>機構による農地中間管理事業等</a:t>
            </a:r>
            <a:r>
              <a:rPr lang="ja-JP" altLang="en-US" sz="1200" dirty="0" smtClean="0"/>
              <a:t>を通じて促進。</a:t>
            </a:r>
            <a:endParaRPr lang="en-US" altLang="ja-JP" sz="1200" dirty="0" smtClean="0"/>
          </a:p>
        </p:txBody>
      </p:sp>
      <p:graphicFrame>
        <p:nvGraphicFramePr>
          <p:cNvPr id="3" name="表 2"/>
          <p:cNvGraphicFramePr>
            <a:graphicFrameLocks noGrp="1"/>
          </p:cNvGraphicFramePr>
          <p:nvPr>
            <p:extLst>
              <p:ext uri="{D42A27DB-BD31-4B8C-83A1-F6EECF244321}">
                <p14:modId xmlns:p14="http://schemas.microsoft.com/office/powerpoint/2010/main" val="307047654"/>
              </p:ext>
            </p:extLst>
          </p:nvPr>
        </p:nvGraphicFramePr>
        <p:xfrm>
          <a:off x="683568" y="2060848"/>
          <a:ext cx="7632000" cy="3888432"/>
        </p:xfrm>
        <a:graphic>
          <a:graphicData uri="http://schemas.openxmlformats.org/drawingml/2006/table">
            <a:tbl>
              <a:tblPr firstRow="1" bandRow="1">
                <a:tableStyleId>{5C22544A-7EE6-4342-B048-85BDC9FD1C3A}</a:tableStyleId>
              </a:tblPr>
              <a:tblGrid>
                <a:gridCol w="7632000">
                  <a:extLst>
                    <a:ext uri="{9D8B030D-6E8A-4147-A177-3AD203B41FA5}">
                      <a16:colId xmlns:a16="http://schemas.microsoft.com/office/drawing/2014/main" xmlns="" val="20000"/>
                    </a:ext>
                  </a:extLst>
                </a:gridCol>
              </a:tblGrid>
              <a:tr h="716290">
                <a:tc>
                  <a:txBody>
                    <a:bodyPr/>
                    <a:lstStyle/>
                    <a:p>
                      <a:pPr algn="ctr"/>
                      <a:r>
                        <a:rPr kumimoji="1" lang="ja-JP" altLang="en-US" dirty="0" smtClean="0"/>
                        <a:t>農用地の利用集積に関する目標</a:t>
                      </a:r>
                      <a:endParaRPr kumimoji="1" lang="ja-JP" altLang="en-US" dirty="0"/>
                    </a:p>
                  </a:txBody>
                  <a:tcPr anchor="ctr"/>
                </a:tc>
                <a:extLst>
                  <a:ext uri="{0D108BD9-81ED-4DB2-BD59-A6C34878D82A}">
                    <a16:rowId xmlns:a16="http://schemas.microsoft.com/office/drawing/2014/main" xmlns="" val="10000"/>
                  </a:ext>
                </a:extLst>
              </a:tr>
              <a:tr h="3172142">
                <a:tc>
                  <a:txBody>
                    <a:bodyPr/>
                    <a:lstStyle/>
                    <a:p>
                      <a:pPr algn="ctr"/>
                      <a:r>
                        <a:rPr kumimoji="1" lang="ja-JP" altLang="en-US" b="1" dirty="0" smtClean="0"/>
                        <a:t>効率的かつ安定的な農業経営を</a:t>
                      </a:r>
                      <a:endParaRPr kumimoji="1" lang="en-US" altLang="ja-JP" b="1" dirty="0" smtClean="0"/>
                    </a:p>
                    <a:p>
                      <a:pPr algn="ctr"/>
                      <a:r>
                        <a:rPr kumimoji="1" lang="ja-JP" altLang="en-US" b="1" dirty="0" smtClean="0"/>
                        <a:t>営む者が県全体の農用地面積に占める割合</a:t>
                      </a:r>
                      <a:endParaRPr kumimoji="1" lang="en-US" altLang="ja-JP" b="1" dirty="0" smtClean="0"/>
                    </a:p>
                    <a:p>
                      <a:pPr algn="ctr"/>
                      <a:endParaRPr kumimoji="1" lang="en-US" altLang="ja-JP" b="1" u="none" dirty="0" smtClean="0"/>
                    </a:p>
                    <a:p>
                      <a:pPr algn="ctr"/>
                      <a:r>
                        <a:rPr kumimoji="1" lang="ja-JP" altLang="en-US" b="1" u="sng" dirty="0" smtClean="0"/>
                        <a:t>８０％</a:t>
                      </a:r>
                      <a:endParaRPr kumimoji="1" lang="en-US" altLang="ja-JP" b="1" u="sng" dirty="0" smtClean="0"/>
                    </a:p>
                    <a:p>
                      <a:pPr algn="ctr"/>
                      <a:endParaRPr kumimoji="1" lang="en-US" altLang="ja-JP" dirty="0" smtClean="0"/>
                    </a:p>
                    <a:p>
                      <a:pPr algn="l"/>
                      <a:r>
                        <a:rPr kumimoji="1" lang="ja-JP" altLang="en-US" sz="1400" dirty="0" smtClean="0"/>
                        <a:t>（注１）シェアの算定に当たっての分母とする農用地は耕地面積とする。</a:t>
                      </a:r>
                      <a:endParaRPr kumimoji="1" lang="en-US" altLang="ja-JP" sz="1400" dirty="0" smtClean="0"/>
                    </a:p>
                    <a:p>
                      <a:pPr algn="l"/>
                      <a:r>
                        <a:rPr kumimoji="1" lang="ja-JP" altLang="en-US" sz="1400" dirty="0" smtClean="0"/>
                        <a:t>（注２）シェアの算定に当たっての分子とする農用地は、認定農業者、認定新規就農者、基本構想水</a:t>
                      </a:r>
                      <a:endParaRPr kumimoji="1" lang="en-US" altLang="ja-JP" sz="1400" dirty="0" smtClean="0"/>
                    </a:p>
                    <a:p>
                      <a:pPr algn="l"/>
                      <a:r>
                        <a:rPr kumimoji="1" lang="ja-JP" altLang="en-US" sz="1400" dirty="0" smtClean="0"/>
                        <a:t>　　　　準到達者及び集落営農経営が利用集積（自己所有、借入及び特定農作業受託）をしている面</a:t>
                      </a:r>
                      <a:endParaRPr kumimoji="1" lang="en-US" altLang="ja-JP" sz="1400" dirty="0" smtClean="0"/>
                    </a:p>
                    <a:p>
                      <a:pPr algn="l"/>
                      <a:r>
                        <a:rPr kumimoji="1" lang="ja-JP" altLang="en-US" sz="1400" dirty="0" smtClean="0"/>
                        <a:t>　　　　積とする。</a:t>
                      </a:r>
                      <a:endParaRPr kumimoji="1" lang="ja-JP" altLang="en-US" sz="1400" dirty="0"/>
                    </a:p>
                  </a:txBody>
                  <a:tcPr anchor="ctr"/>
                </a:tc>
                <a:extLst>
                  <a:ext uri="{0D108BD9-81ED-4DB2-BD59-A6C34878D82A}">
                    <a16:rowId xmlns:a16="http://schemas.microsoft.com/office/drawing/2014/main" xmlns="" val="10001"/>
                  </a:ext>
                </a:extLst>
              </a:tr>
            </a:tbl>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0" y="3429000"/>
            <a:ext cx="4464000" cy="108012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chemeClr val="tx1"/>
              </a:solidFill>
            </a:endParaRPr>
          </a:p>
          <a:p>
            <a:r>
              <a:rPr lang="ja-JP" altLang="en-US" sz="1200" dirty="0" smtClean="0">
                <a:solidFill>
                  <a:schemeClr val="tx1"/>
                </a:solidFill>
              </a:rPr>
              <a:t>（１）農地利用集積円滑化事業の推進方針</a:t>
            </a:r>
            <a:endParaRPr lang="en-US" altLang="ja-JP" sz="1200" dirty="0" smtClean="0">
              <a:solidFill>
                <a:schemeClr val="tx1"/>
              </a:solidFill>
            </a:endParaRPr>
          </a:p>
          <a:p>
            <a:r>
              <a:rPr lang="ja-JP" altLang="en-US" sz="1200" dirty="0" smtClean="0">
                <a:solidFill>
                  <a:schemeClr val="tx1"/>
                </a:solidFill>
              </a:rPr>
              <a:t>（２）農地利用集積円滑化事業の実施に当たっての県段階の</a:t>
            </a:r>
            <a:endParaRPr lang="en-US" altLang="ja-JP" sz="1200" dirty="0" smtClean="0">
              <a:solidFill>
                <a:schemeClr val="tx1"/>
              </a:solidFill>
            </a:endParaRPr>
          </a:p>
          <a:p>
            <a:r>
              <a:rPr lang="ja-JP" altLang="en-US" sz="1200" dirty="0" smtClean="0">
                <a:solidFill>
                  <a:schemeClr val="tx1"/>
                </a:solidFill>
              </a:rPr>
              <a:t>　　  関係機関等との連携</a:t>
            </a:r>
            <a:endParaRPr lang="en-US" altLang="ja-JP" sz="1200" dirty="0" smtClean="0">
              <a:solidFill>
                <a:schemeClr val="tx1"/>
              </a:solidFill>
            </a:endParaRPr>
          </a:p>
          <a:p>
            <a:r>
              <a:rPr lang="ja-JP" altLang="en-US" sz="1200" dirty="0" smtClean="0">
                <a:solidFill>
                  <a:schemeClr val="tx1"/>
                </a:solidFill>
              </a:rPr>
              <a:t>（３）農地利用集積円滑化事業の実施に当たっての各施策との連携</a:t>
            </a:r>
            <a:endParaRPr lang="en-US" altLang="ja-JP" sz="1200" dirty="0" smtClean="0">
              <a:solidFill>
                <a:schemeClr val="tx1"/>
              </a:solidFill>
            </a:endParaRPr>
          </a:p>
        </p:txBody>
      </p:sp>
      <p:sp>
        <p:nvSpPr>
          <p:cNvPr id="2" name="テキスト ボックス 1"/>
          <p:cNvSpPr txBox="1"/>
          <p:nvPr/>
        </p:nvSpPr>
        <p:spPr>
          <a:xfrm>
            <a:off x="755576" y="36000"/>
            <a:ext cx="7632000" cy="396000"/>
          </a:xfrm>
          <a:prstGeom prst="rect">
            <a:avLst/>
          </a:prstGeom>
          <a:solidFill>
            <a:schemeClr val="accent6">
              <a:lumMod val="40000"/>
              <a:lumOff val="60000"/>
            </a:schemeClr>
          </a:solidFill>
          <a:ln>
            <a:solidFill>
              <a:schemeClr val="tx1"/>
            </a:solidFill>
          </a:ln>
        </p:spPr>
        <p:txBody>
          <a:bodyPr wrap="square" rtlCol="0" anchor="ctr" anchorCtr="0">
            <a:spAutoFit/>
          </a:bodyPr>
          <a:lstStyle/>
          <a:p>
            <a:r>
              <a:rPr lang="ja-JP" altLang="en-US" sz="1200" b="1" dirty="0" smtClean="0"/>
              <a:t>（４）効率的かつ安定的な農業経営を育成するために必要な事項</a:t>
            </a:r>
            <a:endParaRPr kumimoji="1" lang="en-US" altLang="ja-JP" sz="1200" b="1" dirty="0" smtClean="0"/>
          </a:p>
          <a:p>
            <a:r>
              <a:rPr lang="ja-JP" altLang="en-US" sz="1200" dirty="0" smtClean="0"/>
              <a:t>　</a:t>
            </a:r>
            <a:endParaRPr lang="en-US" altLang="ja-JP" sz="1200" dirty="0" smtClean="0"/>
          </a:p>
        </p:txBody>
      </p:sp>
      <p:sp>
        <p:nvSpPr>
          <p:cNvPr id="4" name="正方形/長方形 3"/>
          <p:cNvSpPr/>
          <p:nvPr/>
        </p:nvSpPr>
        <p:spPr>
          <a:xfrm>
            <a:off x="0" y="908720"/>
            <a:ext cx="4464000" cy="195290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200" dirty="0" smtClean="0">
              <a:solidFill>
                <a:schemeClr val="tx1"/>
              </a:solidFill>
            </a:endParaRPr>
          </a:p>
          <a:p>
            <a:r>
              <a:rPr lang="ja-JP" altLang="en-US" sz="1200" dirty="0" smtClean="0">
                <a:solidFill>
                  <a:schemeClr val="tx1"/>
                </a:solidFill>
              </a:rPr>
              <a:t>（１）農業経営改善計画認定制度の普及等</a:t>
            </a:r>
            <a:endParaRPr kumimoji="1" lang="en-US" altLang="ja-JP" sz="1200" dirty="0" smtClean="0">
              <a:solidFill>
                <a:schemeClr val="tx1"/>
              </a:solidFill>
            </a:endParaRPr>
          </a:p>
          <a:p>
            <a:r>
              <a:rPr lang="ja-JP" altLang="en-US" sz="1200" dirty="0" smtClean="0">
                <a:solidFill>
                  <a:schemeClr val="tx1"/>
                </a:solidFill>
              </a:rPr>
              <a:t>（２）利用権設定等促進事業の推進</a:t>
            </a:r>
            <a:endParaRPr kumimoji="1" lang="en-US" altLang="ja-JP" sz="1200" dirty="0" smtClean="0">
              <a:solidFill>
                <a:schemeClr val="tx1"/>
              </a:solidFill>
            </a:endParaRPr>
          </a:p>
          <a:p>
            <a:r>
              <a:rPr lang="ja-JP" altLang="en-US" sz="1200" dirty="0" smtClean="0">
                <a:solidFill>
                  <a:schemeClr val="tx1"/>
                </a:solidFill>
              </a:rPr>
              <a:t>（３）農用地利用改善事業の推進</a:t>
            </a:r>
            <a:endParaRPr kumimoji="1" lang="en-US" altLang="ja-JP" sz="1200" dirty="0" smtClean="0">
              <a:solidFill>
                <a:schemeClr val="tx1"/>
              </a:solidFill>
            </a:endParaRPr>
          </a:p>
          <a:p>
            <a:r>
              <a:rPr lang="ja-JP" altLang="en-US" sz="1200" dirty="0" smtClean="0">
                <a:solidFill>
                  <a:schemeClr val="tx1"/>
                </a:solidFill>
              </a:rPr>
              <a:t>（４）農作業受委託の推進</a:t>
            </a:r>
            <a:endParaRPr kumimoji="1" lang="en-US" altLang="ja-JP" sz="1200" dirty="0" smtClean="0">
              <a:solidFill>
                <a:schemeClr val="tx1"/>
              </a:solidFill>
            </a:endParaRPr>
          </a:p>
          <a:p>
            <a:r>
              <a:rPr lang="ja-JP" altLang="en-US" sz="1200" dirty="0" smtClean="0">
                <a:solidFill>
                  <a:schemeClr val="tx1"/>
                </a:solidFill>
              </a:rPr>
              <a:t>（５）農地利用集積円滑化事業の推進</a:t>
            </a:r>
            <a:endParaRPr kumimoji="1" lang="en-US" altLang="ja-JP" sz="1200" dirty="0" smtClean="0">
              <a:solidFill>
                <a:schemeClr val="tx1"/>
              </a:solidFill>
            </a:endParaRPr>
          </a:p>
          <a:p>
            <a:r>
              <a:rPr lang="ja-JP" altLang="en-US" sz="1200" dirty="0" smtClean="0">
                <a:solidFill>
                  <a:schemeClr val="tx1"/>
                </a:solidFill>
              </a:rPr>
              <a:t>（６）地域営農の推進</a:t>
            </a:r>
            <a:endParaRPr kumimoji="1" lang="en-US" altLang="ja-JP" sz="1200" dirty="0" smtClean="0">
              <a:solidFill>
                <a:schemeClr val="tx1"/>
              </a:solidFill>
            </a:endParaRPr>
          </a:p>
          <a:p>
            <a:r>
              <a:rPr lang="ja-JP" altLang="en-US" sz="1200" dirty="0" smtClean="0">
                <a:solidFill>
                  <a:schemeClr val="tx1"/>
                </a:solidFill>
              </a:rPr>
              <a:t>（７）農業従事者の確保の推進</a:t>
            </a:r>
            <a:endParaRPr lang="en-US" altLang="ja-JP" sz="1200" dirty="0" smtClean="0">
              <a:solidFill>
                <a:schemeClr val="tx1"/>
              </a:solidFill>
            </a:endParaRPr>
          </a:p>
          <a:p>
            <a:r>
              <a:rPr lang="ja-JP" altLang="en-US" sz="1200" dirty="0" smtClean="0">
                <a:solidFill>
                  <a:schemeClr val="tx1"/>
                </a:solidFill>
              </a:rPr>
              <a:t>（８）農業生産基盤整備事業の実施</a:t>
            </a:r>
            <a:endParaRPr lang="en-US" altLang="ja-JP" sz="1200" dirty="0" smtClean="0">
              <a:solidFill>
                <a:schemeClr val="tx1"/>
              </a:solidFill>
            </a:endParaRPr>
          </a:p>
          <a:p>
            <a:r>
              <a:rPr lang="ja-JP" altLang="en-US" sz="1200" dirty="0" smtClean="0">
                <a:solidFill>
                  <a:schemeClr val="tx1"/>
                </a:solidFill>
              </a:rPr>
              <a:t>（９）事業推進の連携強化等</a:t>
            </a:r>
            <a:endParaRPr lang="en-US" altLang="ja-JP" sz="1200" dirty="0" smtClean="0">
              <a:solidFill>
                <a:schemeClr val="tx1"/>
              </a:solidFill>
            </a:endParaRPr>
          </a:p>
        </p:txBody>
      </p:sp>
      <p:sp>
        <p:nvSpPr>
          <p:cNvPr id="3" name="テキスト ボックス 2"/>
          <p:cNvSpPr txBox="1"/>
          <p:nvPr/>
        </p:nvSpPr>
        <p:spPr>
          <a:xfrm>
            <a:off x="179512" y="620688"/>
            <a:ext cx="3779912" cy="461665"/>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kumimoji="1" lang="ja-JP" altLang="en-US" sz="1200" b="1" spc="300" dirty="0" smtClean="0"/>
              <a:t>１．農業経営基盤強化促進事業の</a:t>
            </a:r>
            <a:endParaRPr kumimoji="1" lang="en-US" altLang="ja-JP" sz="1200" b="1" spc="300" dirty="0" smtClean="0"/>
          </a:p>
          <a:p>
            <a:pPr algn="ctr"/>
            <a:r>
              <a:rPr lang="ja-JP" altLang="en-US" sz="1200" b="1" spc="300" dirty="0" smtClean="0"/>
              <a:t>　</a:t>
            </a:r>
            <a:r>
              <a:rPr kumimoji="1" lang="ja-JP" altLang="en-US" sz="1200" b="1" spc="300" dirty="0" smtClean="0"/>
              <a:t>実施に関する基本的な事項</a:t>
            </a:r>
            <a:endParaRPr kumimoji="1" lang="ja-JP" altLang="en-US" sz="1200" b="1" spc="300" dirty="0"/>
          </a:p>
        </p:txBody>
      </p:sp>
      <p:sp>
        <p:nvSpPr>
          <p:cNvPr id="10" name="テキスト ボックス 9"/>
          <p:cNvSpPr txBox="1"/>
          <p:nvPr/>
        </p:nvSpPr>
        <p:spPr>
          <a:xfrm>
            <a:off x="539552" y="4941168"/>
            <a:ext cx="7632000" cy="830997"/>
          </a:xfrm>
          <a:prstGeom prst="rect">
            <a:avLst/>
          </a:prstGeom>
          <a:solidFill>
            <a:schemeClr val="accent6">
              <a:lumMod val="40000"/>
              <a:lumOff val="60000"/>
            </a:schemeClr>
          </a:solidFill>
          <a:ln>
            <a:solidFill>
              <a:schemeClr val="tx1"/>
            </a:solidFill>
          </a:ln>
        </p:spPr>
        <p:txBody>
          <a:bodyPr wrap="square" rtlCol="0" anchor="ctr" anchorCtr="0">
            <a:spAutoFit/>
          </a:bodyPr>
          <a:lstStyle/>
          <a:p>
            <a:r>
              <a:rPr lang="ja-JP" altLang="en-US" sz="1200" b="1" dirty="0" smtClean="0"/>
              <a:t>（５）農地中間管理機構が行う特例事業の実施に関する事項</a:t>
            </a:r>
            <a:endParaRPr kumimoji="1" lang="en-US" altLang="ja-JP" sz="1200" b="1" dirty="0" smtClean="0"/>
          </a:p>
          <a:p>
            <a:r>
              <a:rPr lang="ja-JP" altLang="en-US" sz="1200" dirty="0" smtClean="0"/>
              <a:t>　     農地中間管理機構（公益財団法人愛知県農業振興基金）が行う農地中管理事業の特例事業について規定され</a:t>
            </a:r>
            <a:endParaRPr lang="en-US" altLang="ja-JP" sz="1200" dirty="0" smtClean="0"/>
          </a:p>
          <a:p>
            <a:r>
              <a:rPr lang="en-US" altLang="ja-JP" sz="1200" dirty="0" smtClean="0"/>
              <a:t>        </a:t>
            </a:r>
            <a:r>
              <a:rPr lang="ja-JP" altLang="en-US" sz="1200" dirty="0" smtClean="0"/>
              <a:t>ています。</a:t>
            </a:r>
            <a:endParaRPr lang="en-US" altLang="ja-JP" sz="1200" dirty="0" smtClean="0"/>
          </a:p>
          <a:p>
            <a:r>
              <a:rPr lang="ja-JP" altLang="en-US" sz="1200" dirty="0" smtClean="0"/>
              <a:t>　</a:t>
            </a:r>
            <a:endParaRPr lang="en-US" altLang="ja-JP" sz="1200" dirty="0" smtClean="0"/>
          </a:p>
        </p:txBody>
      </p:sp>
      <p:sp>
        <p:nvSpPr>
          <p:cNvPr id="11" name="正方形/長方形 10"/>
          <p:cNvSpPr/>
          <p:nvPr/>
        </p:nvSpPr>
        <p:spPr>
          <a:xfrm>
            <a:off x="4572000" y="908720"/>
            <a:ext cx="4572000" cy="36004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200" dirty="0" smtClean="0">
              <a:solidFill>
                <a:schemeClr val="tx1"/>
              </a:solidFill>
            </a:endParaRPr>
          </a:p>
          <a:p>
            <a:r>
              <a:rPr lang="ja-JP" altLang="en-US" sz="1200" b="1" dirty="0" smtClean="0">
                <a:solidFill>
                  <a:schemeClr val="tx1"/>
                </a:solidFill>
              </a:rPr>
              <a:t>（１）新たに農業経営を営もうとする青年等の増加に向けた取組</a:t>
            </a:r>
            <a:endParaRPr lang="en-US" altLang="ja-JP" sz="1200" b="1" dirty="0" smtClean="0">
              <a:solidFill>
                <a:schemeClr val="tx1"/>
              </a:solidFill>
            </a:endParaRPr>
          </a:p>
          <a:p>
            <a:r>
              <a:rPr lang="ja-JP" altLang="en-US" sz="1200" dirty="0" smtClean="0">
                <a:solidFill>
                  <a:schemeClr val="tx1"/>
                </a:solidFill>
              </a:rPr>
              <a:t>　ア 就農促進のための体制・環境等の整備</a:t>
            </a:r>
            <a:endParaRPr lang="en-US" altLang="ja-JP" sz="1200" dirty="0" smtClean="0">
              <a:solidFill>
                <a:schemeClr val="tx1"/>
              </a:solidFill>
            </a:endParaRPr>
          </a:p>
          <a:p>
            <a:r>
              <a:rPr lang="ja-JP" altLang="en-US" sz="1200" dirty="0" smtClean="0">
                <a:solidFill>
                  <a:schemeClr val="tx1"/>
                </a:solidFill>
              </a:rPr>
              <a:t>　イ  農業・農村の広報活動の推進</a:t>
            </a:r>
            <a:endParaRPr lang="en-US" altLang="ja-JP" sz="1200" dirty="0" smtClean="0">
              <a:solidFill>
                <a:schemeClr val="tx1"/>
              </a:solidFill>
            </a:endParaRPr>
          </a:p>
          <a:p>
            <a:r>
              <a:rPr lang="ja-JP" altLang="en-US" sz="1200" dirty="0" smtClean="0">
                <a:solidFill>
                  <a:schemeClr val="tx1"/>
                </a:solidFill>
              </a:rPr>
              <a:t>　ウ  就農候補者への情報提供及び就農相談活動</a:t>
            </a:r>
            <a:endParaRPr lang="en-US" altLang="ja-JP" sz="1200" dirty="0" smtClean="0">
              <a:solidFill>
                <a:schemeClr val="tx1"/>
              </a:solidFill>
            </a:endParaRPr>
          </a:p>
          <a:p>
            <a:r>
              <a:rPr lang="ja-JP" altLang="en-US" sz="1200" dirty="0" smtClean="0">
                <a:solidFill>
                  <a:schemeClr val="tx1"/>
                </a:solidFill>
              </a:rPr>
              <a:t>　エ  新規就農者の育成</a:t>
            </a:r>
            <a:endParaRPr lang="en-US" altLang="ja-JP" sz="1200" dirty="0" smtClean="0">
              <a:solidFill>
                <a:schemeClr val="tx1"/>
              </a:solidFill>
            </a:endParaRPr>
          </a:p>
          <a:p>
            <a:r>
              <a:rPr lang="ja-JP" altLang="en-US" sz="1200" dirty="0" smtClean="0">
                <a:solidFill>
                  <a:schemeClr val="tx1"/>
                </a:solidFill>
              </a:rPr>
              <a:t>　オ  新たに農業経営を営もうとする青年等の能力及び資質の向上</a:t>
            </a:r>
            <a:endParaRPr lang="en-US" altLang="ja-JP" sz="1200" dirty="0" smtClean="0">
              <a:solidFill>
                <a:schemeClr val="tx1"/>
              </a:solidFill>
            </a:endParaRPr>
          </a:p>
          <a:p>
            <a:r>
              <a:rPr lang="ja-JP" altLang="en-US" sz="1200" dirty="0" smtClean="0">
                <a:solidFill>
                  <a:schemeClr val="tx1"/>
                </a:solidFill>
              </a:rPr>
              <a:t>　カ  県内の関係機関等の役割分担</a:t>
            </a:r>
            <a:endParaRPr lang="en-US" altLang="ja-JP" sz="1200" dirty="0" smtClean="0">
              <a:solidFill>
                <a:schemeClr val="tx1"/>
              </a:solidFill>
            </a:endParaRPr>
          </a:p>
          <a:p>
            <a:r>
              <a:rPr lang="ja-JP" altLang="en-US" sz="1200" dirty="0" smtClean="0">
                <a:solidFill>
                  <a:schemeClr val="tx1"/>
                </a:solidFill>
              </a:rPr>
              <a:t>　キ  その他の取組</a:t>
            </a:r>
            <a:endParaRPr lang="en-US" altLang="ja-JP" sz="1200" dirty="0" smtClean="0">
              <a:solidFill>
                <a:schemeClr val="tx1"/>
              </a:solidFill>
            </a:endParaRPr>
          </a:p>
          <a:p>
            <a:endParaRPr lang="en-US" altLang="ja-JP" sz="1200" b="1" dirty="0" smtClean="0">
              <a:solidFill>
                <a:schemeClr val="tx1"/>
              </a:solidFill>
            </a:endParaRPr>
          </a:p>
          <a:p>
            <a:r>
              <a:rPr lang="ja-JP" altLang="en-US" sz="1200" b="1" dirty="0" smtClean="0">
                <a:solidFill>
                  <a:schemeClr val="tx1"/>
                </a:solidFill>
              </a:rPr>
              <a:t>（２）定着に向けた取組</a:t>
            </a:r>
            <a:endParaRPr lang="en-US" altLang="ja-JP" sz="1200" b="1" dirty="0" smtClean="0">
              <a:solidFill>
                <a:schemeClr val="tx1"/>
              </a:solidFill>
            </a:endParaRPr>
          </a:p>
          <a:p>
            <a:endParaRPr lang="en-US" altLang="ja-JP" sz="1200" b="1" dirty="0" smtClean="0">
              <a:solidFill>
                <a:schemeClr val="tx1"/>
              </a:solidFill>
            </a:endParaRPr>
          </a:p>
          <a:p>
            <a:r>
              <a:rPr lang="ja-JP" altLang="en-US" sz="1200" b="1" dirty="0" smtClean="0">
                <a:solidFill>
                  <a:schemeClr val="tx1"/>
                </a:solidFill>
              </a:rPr>
              <a:t>（３）新たに農業経営を営もうとする青年等の経営発展に向けた取組</a:t>
            </a:r>
            <a:endParaRPr lang="en-US" altLang="ja-JP" sz="1200" b="1" dirty="0" smtClean="0">
              <a:solidFill>
                <a:schemeClr val="tx1"/>
              </a:solidFill>
            </a:endParaRPr>
          </a:p>
          <a:p>
            <a:r>
              <a:rPr lang="ja-JP" altLang="en-US" sz="1200" b="1" dirty="0" smtClean="0">
                <a:solidFill>
                  <a:schemeClr val="tx1"/>
                </a:solidFill>
              </a:rPr>
              <a:t>　</a:t>
            </a:r>
            <a:r>
              <a:rPr lang="ja-JP" altLang="en-US" sz="1200" dirty="0" smtClean="0">
                <a:solidFill>
                  <a:schemeClr val="tx1"/>
                </a:solidFill>
              </a:rPr>
              <a:t>ア 青年等就農計画制度の普及</a:t>
            </a:r>
            <a:endParaRPr lang="en-US" altLang="ja-JP" sz="1200" dirty="0" smtClean="0">
              <a:solidFill>
                <a:schemeClr val="tx1"/>
              </a:solidFill>
            </a:endParaRPr>
          </a:p>
          <a:p>
            <a:r>
              <a:rPr lang="ja-JP" altLang="en-US" sz="1200" dirty="0" smtClean="0">
                <a:solidFill>
                  <a:schemeClr val="tx1"/>
                </a:solidFill>
              </a:rPr>
              <a:t>　イ 認定新規就農者への指導及び農業経営改善計画作成への誘導</a:t>
            </a:r>
            <a:endParaRPr lang="en-US" altLang="ja-JP" sz="1200" dirty="0" smtClean="0">
              <a:solidFill>
                <a:schemeClr val="tx1"/>
              </a:solidFill>
            </a:endParaRPr>
          </a:p>
        </p:txBody>
      </p:sp>
      <p:sp>
        <p:nvSpPr>
          <p:cNvPr id="9" name="テキスト ボックス 8"/>
          <p:cNvSpPr txBox="1"/>
          <p:nvPr/>
        </p:nvSpPr>
        <p:spPr>
          <a:xfrm>
            <a:off x="4932040" y="620688"/>
            <a:ext cx="3888432" cy="461665"/>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lang="ja-JP" altLang="en-US" sz="1200" b="1" spc="300" dirty="0" smtClean="0"/>
              <a:t>３</a:t>
            </a:r>
            <a:r>
              <a:rPr kumimoji="1" lang="ja-JP" altLang="en-US" sz="1200" b="1" spc="300" dirty="0" smtClean="0"/>
              <a:t>．新たに農業経営を営もうとする</a:t>
            </a:r>
            <a:endParaRPr kumimoji="1" lang="en-US" altLang="ja-JP" sz="1200" b="1" spc="300" dirty="0" smtClean="0"/>
          </a:p>
          <a:p>
            <a:pPr algn="ctr"/>
            <a:r>
              <a:rPr kumimoji="1" lang="ja-JP" altLang="en-US" sz="1200" b="1" spc="300" dirty="0" smtClean="0"/>
              <a:t>青年等に関する事項</a:t>
            </a:r>
            <a:endParaRPr kumimoji="1" lang="ja-JP" altLang="en-US" sz="1200" b="1" spc="300" dirty="0"/>
          </a:p>
        </p:txBody>
      </p:sp>
      <p:sp>
        <p:nvSpPr>
          <p:cNvPr id="12" name="横巻き 11"/>
          <p:cNvSpPr/>
          <p:nvPr/>
        </p:nvSpPr>
        <p:spPr>
          <a:xfrm>
            <a:off x="179512" y="5772165"/>
            <a:ext cx="8568952" cy="897195"/>
          </a:xfrm>
          <a:prstGeom prst="horizontalScroll">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1508558" y="5928375"/>
            <a:ext cx="6126036" cy="584775"/>
          </a:xfrm>
          <a:prstGeom prst="rect">
            <a:avLst/>
          </a:prstGeom>
        </p:spPr>
        <p:txBody>
          <a:bodyPr wrap="none">
            <a:spAutoFit/>
          </a:bodyPr>
          <a:lstStyle/>
          <a:p>
            <a:r>
              <a:rPr lang="ja-JP" altLang="en-US" sz="1600" dirty="0" smtClean="0"/>
              <a:t>基本方針は県</a:t>
            </a:r>
            <a:r>
              <a:rPr lang="en-US" altLang="ja-JP" sz="1600" dirty="0" smtClean="0"/>
              <a:t>HP</a:t>
            </a:r>
            <a:r>
              <a:rPr lang="ja-JP" altLang="en-US" sz="1600" dirty="0" smtClean="0"/>
              <a:t>で公表されています。　　</a:t>
            </a:r>
            <a:endParaRPr lang="en-US" altLang="ja-JP" sz="1600" dirty="0" smtClean="0"/>
          </a:p>
          <a:p>
            <a:r>
              <a:rPr lang="en-US" altLang="ja-JP" sz="1600" dirty="0" smtClean="0"/>
              <a:t>URL</a:t>
            </a:r>
            <a:r>
              <a:rPr lang="ja-JP" altLang="en-US" sz="1600" dirty="0" smtClean="0"/>
              <a:t>　</a:t>
            </a:r>
            <a:r>
              <a:rPr lang="en-US" altLang="ja-JP" sz="1600" dirty="0"/>
              <a:t>https://www.pref.aichi.jp/soshiki/nogyo-shinko/0000036544.html</a:t>
            </a:r>
            <a:endParaRPr lang="ja-JP" altLang="en-US" sz="1600" dirty="0"/>
          </a:p>
        </p:txBody>
      </p:sp>
      <p:sp>
        <p:nvSpPr>
          <p:cNvPr id="7" name="テキスト ボックス 6"/>
          <p:cNvSpPr txBox="1"/>
          <p:nvPr/>
        </p:nvSpPr>
        <p:spPr>
          <a:xfrm>
            <a:off x="179512" y="3140968"/>
            <a:ext cx="4032448" cy="461665"/>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lang="ja-JP" altLang="en-US" sz="1200" b="1" spc="300" dirty="0" smtClean="0"/>
              <a:t>２</a:t>
            </a:r>
            <a:r>
              <a:rPr kumimoji="1" lang="ja-JP" altLang="en-US" sz="1200" b="1" spc="300" dirty="0" smtClean="0"/>
              <a:t>．農地利用集積円滑化事業に</a:t>
            </a:r>
            <a:endParaRPr kumimoji="1" lang="en-US" altLang="ja-JP" sz="1200" b="1" spc="300" dirty="0" smtClean="0"/>
          </a:p>
          <a:p>
            <a:pPr algn="ctr"/>
            <a:r>
              <a:rPr kumimoji="1" lang="ja-JP" altLang="en-US" sz="1200" b="1" spc="300" dirty="0" smtClean="0"/>
              <a:t>関する基本的な事項</a:t>
            </a:r>
            <a:endParaRPr kumimoji="1" lang="ja-JP" altLang="en-US" sz="1200" b="1" spc="3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9"/>
          <p:cNvCxnSpPr>
            <a:cxnSpLocks noChangeShapeType="1"/>
          </p:cNvCxnSpPr>
          <p:nvPr/>
        </p:nvCxnSpPr>
        <p:spPr bwMode="auto">
          <a:xfrm>
            <a:off x="25200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2339752" y="324000"/>
            <a:ext cx="4464496" cy="461665"/>
          </a:xfrm>
          <a:prstGeom prst="rect">
            <a:avLst/>
          </a:prstGeom>
          <a:noFill/>
        </p:spPr>
        <p:txBody>
          <a:bodyPr wrap="square" rtlCol="0">
            <a:spAutoFit/>
          </a:bodyPr>
          <a:lstStyle/>
          <a:p>
            <a:pPr algn="ctr"/>
            <a:r>
              <a:rPr lang="ja-JP" altLang="en-US" sz="2400" spc="600" dirty="0" smtClean="0">
                <a:latin typeface="HGS創英角ｺﾞｼｯｸUB" pitchFamily="50" charset="-128"/>
                <a:ea typeface="HGS創英角ｺﾞｼｯｸUB" pitchFamily="50" charset="-128"/>
              </a:rPr>
              <a:t>基本構想</a:t>
            </a:r>
            <a:endParaRPr kumimoji="1" lang="ja-JP" altLang="en-US" sz="2400" spc="600" dirty="0">
              <a:latin typeface="HGS創英角ｺﾞｼｯｸUB" pitchFamily="50" charset="-128"/>
              <a:ea typeface="HGS創英角ｺﾞｼｯｸUB" pitchFamily="50" charset="-128"/>
            </a:endParaRPr>
          </a:p>
        </p:txBody>
      </p:sp>
      <p:sp>
        <p:nvSpPr>
          <p:cNvPr id="4" name="テキスト ボックス 3"/>
          <p:cNvSpPr txBox="1"/>
          <p:nvPr/>
        </p:nvSpPr>
        <p:spPr>
          <a:xfrm>
            <a:off x="755576" y="1124744"/>
            <a:ext cx="7632000" cy="1015663"/>
          </a:xfrm>
          <a:prstGeom prst="rect">
            <a:avLst/>
          </a:prstGeom>
          <a:solidFill>
            <a:schemeClr val="accent6">
              <a:lumMod val="40000"/>
              <a:lumOff val="60000"/>
            </a:schemeClr>
          </a:solidFill>
          <a:ln>
            <a:solidFill>
              <a:schemeClr val="tx1"/>
            </a:solidFill>
          </a:ln>
        </p:spPr>
        <p:txBody>
          <a:bodyPr wrap="square" rtlCol="0">
            <a:spAutoFit/>
          </a:bodyPr>
          <a:lstStyle/>
          <a:p>
            <a:r>
              <a:rPr kumimoji="1" lang="en-US" altLang="ja-JP" sz="1200" b="1" dirty="0" smtClean="0"/>
              <a:t>【</a:t>
            </a:r>
            <a:r>
              <a:rPr kumimoji="1" lang="ja-JP" altLang="en-US" sz="1200" b="1" dirty="0" smtClean="0"/>
              <a:t>基本構想</a:t>
            </a:r>
            <a:r>
              <a:rPr kumimoji="1" lang="en-US" altLang="ja-JP" sz="1200" b="1" dirty="0" smtClean="0"/>
              <a:t>】</a:t>
            </a:r>
          </a:p>
          <a:p>
            <a:r>
              <a:rPr lang="ja-JP" altLang="en-US" sz="1200" b="1" dirty="0" smtClean="0"/>
              <a:t>１．市町村基本構想</a:t>
            </a:r>
            <a:r>
              <a:rPr kumimoji="1" lang="ja-JP" altLang="en-US" sz="1200" b="1" dirty="0" smtClean="0"/>
              <a:t>とは</a:t>
            </a:r>
            <a:endParaRPr kumimoji="1" lang="en-US" altLang="ja-JP" sz="1200" b="1" dirty="0" smtClean="0"/>
          </a:p>
          <a:p>
            <a:r>
              <a:rPr lang="ja-JP" altLang="en-US" sz="1200" dirty="0" smtClean="0"/>
              <a:t>　県基本方針を踏まえ、各市町村が、当該市町村の区域内で、効率的かつ安定的な農業経営の育成を図る場合において、その目標の明確化を図り、目標設定の基本となる考え方やその目標を実現させるための措置等が示してあるものです。</a:t>
            </a:r>
            <a:endParaRPr lang="en-US" altLang="ja-JP" sz="1200" dirty="0" smtClean="0"/>
          </a:p>
        </p:txBody>
      </p:sp>
      <p:sp>
        <p:nvSpPr>
          <p:cNvPr id="5" name="テキスト ボックス 4"/>
          <p:cNvSpPr txBox="1"/>
          <p:nvPr/>
        </p:nvSpPr>
        <p:spPr>
          <a:xfrm>
            <a:off x="755576" y="2479486"/>
            <a:ext cx="7632000" cy="1754326"/>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２．市町村基本構想作成状況</a:t>
            </a:r>
            <a:endParaRPr kumimoji="1" lang="en-US" altLang="ja-JP" sz="1200" b="1" dirty="0" smtClean="0"/>
          </a:p>
          <a:p>
            <a:r>
              <a:rPr lang="ja-JP" altLang="en-US" sz="1200" b="1" dirty="0" smtClean="0"/>
              <a:t>　</a:t>
            </a:r>
            <a:r>
              <a:rPr lang="ja-JP" altLang="en-US" sz="1200" dirty="0" smtClean="0"/>
              <a:t>県内では</a:t>
            </a:r>
            <a:r>
              <a:rPr lang="ja-JP" altLang="en-US" sz="1200" b="1" dirty="0" smtClean="0"/>
              <a:t>、</a:t>
            </a:r>
            <a:r>
              <a:rPr lang="ja-JP" altLang="en-US" sz="1200" dirty="0" smtClean="0"/>
              <a:t>令和２年４月１日時点で、大治町を除く５３市町村が基本構想を策定・公告されています。</a:t>
            </a:r>
            <a:endParaRPr lang="en-US" altLang="ja-JP" sz="1200" dirty="0" smtClean="0"/>
          </a:p>
          <a:p>
            <a:r>
              <a:rPr lang="ja-JP" altLang="en-US" sz="1200" dirty="0" smtClean="0"/>
              <a:t>　各市町村では、地域の実情を踏まえ、年間農業所得目標は基幹経営体として５００～８００万円、年間労働時間目標では１，８００時間程度、目標とする営農類型が基幹経営体で延べ５５５経営体、ステップアップ経営体で延べ２２３類型、効率的かつ安定的な農業経営体への農用地の集積の目標は３～８割となっています。</a:t>
            </a:r>
            <a:endParaRPr lang="en-US" altLang="ja-JP" sz="1200" dirty="0" smtClean="0"/>
          </a:p>
          <a:p>
            <a:r>
              <a:rPr lang="ja-JP" altLang="en-US" sz="1200" dirty="0" smtClean="0"/>
              <a:t>　また、平成２６年４月１日の農業経営基盤強化促進法の一部改正に伴い、基本構想に記載する内容に、新たに農業経営を営もうとする青年等の農業経営の目標及び目標とすべき農業経営の指標等が追加され、各市町村では、年間農業所得目標では、概ね２５０万円、年間労働時間目標では概ね２，０００時間、目標とする営農類型が延べ２４１類型が設定されています。</a:t>
            </a:r>
            <a:endParaRPr lang="en-US" altLang="ja-JP" sz="1200" dirty="0" smtClean="0"/>
          </a:p>
        </p:txBody>
      </p:sp>
      <p:sp>
        <p:nvSpPr>
          <p:cNvPr id="6" name="テキスト ボックス 5"/>
          <p:cNvSpPr txBox="1"/>
          <p:nvPr/>
        </p:nvSpPr>
        <p:spPr>
          <a:xfrm>
            <a:off x="755576" y="4558477"/>
            <a:ext cx="7632000" cy="1200329"/>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a:t>３</a:t>
            </a:r>
            <a:r>
              <a:rPr lang="ja-JP" altLang="en-US" sz="1200" b="1" dirty="0" smtClean="0"/>
              <a:t>．市町村基本構想の見直し</a:t>
            </a:r>
            <a:endParaRPr kumimoji="1" lang="en-US" altLang="ja-JP" sz="1200" b="1" dirty="0" smtClean="0"/>
          </a:p>
          <a:p>
            <a:r>
              <a:rPr lang="ja-JP" altLang="en-US" sz="1200" b="1" dirty="0" smtClean="0"/>
              <a:t>　</a:t>
            </a:r>
            <a:r>
              <a:rPr lang="ja-JP" altLang="en-US" sz="1200" b="1" dirty="0"/>
              <a:t>　</a:t>
            </a:r>
            <a:r>
              <a:rPr lang="ja-JP" altLang="en-US" sz="1200" dirty="0" smtClean="0"/>
              <a:t>県基本方針を見直したことに伴い、市町村基本構想の見直しが行われました。</a:t>
            </a:r>
            <a:endParaRPr lang="en-US" altLang="ja-JP" sz="1200" dirty="0" smtClean="0"/>
          </a:p>
          <a:p>
            <a:r>
              <a:rPr lang="ja-JP" altLang="en-US" sz="1200" dirty="0"/>
              <a:t>　</a:t>
            </a:r>
            <a:r>
              <a:rPr lang="ja-JP" altLang="en-US" sz="1200" dirty="0" smtClean="0"/>
              <a:t>　変更を行うべき時期については、法律等により期限はありませんが、市町村基本構想の目標年度と県基本方針の目標年度は同一のため、概ね平成２８年度に見直しを行うように指導をしました。</a:t>
            </a:r>
            <a:endParaRPr lang="en-US" altLang="ja-JP" sz="1200" dirty="0"/>
          </a:p>
          <a:p>
            <a:r>
              <a:rPr lang="ja-JP" altLang="en-US" sz="1200" dirty="0" smtClean="0"/>
              <a:t>　　市町村基本構想の見直しに当たっては、法律等に定められた手続きを行う必要があり、その一つに</a:t>
            </a:r>
            <a:r>
              <a:rPr lang="ja-JP" altLang="en-US" sz="1200" u="sng" dirty="0" smtClean="0"/>
              <a:t>農業委員会</a:t>
            </a:r>
            <a:r>
              <a:rPr lang="ja-JP" altLang="en-US" sz="1200" dirty="0" smtClean="0"/>
              <a:t>への意見聴取があります。</a:t>
            </a:r>
            <a:endParaRPr lang="en-US" altLang="ja-JP" sz="12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 1"/>
          <p:cNvGraphicFramePr>
            <a:graphicFrameLocks noGrp="1"/>
          </p:cNvGraphicFramePr>
          <p:nvPr>
            <p:extLst>
              <p:ext uri="{D42A27DB-BD31-4B8C-83A1-F6EECF244321}">
                <p14:modId xmlns:p14="http://schemas.microsoft.com/office/powerpoint/2010/main" val="2911344268"/>
              </p:ext>
            </p:extLst>
          </p:nvPr>
        </p:nvGraphicFramePr>
        <p:xfrm>
          <a:off x="395536" y="620689"/>
          <a:ext cx="8280918" cy="2952330"/>
        </p:xfrm>
        <a:graphic>
          <a:graphicData uri="http://schemas.openxmlformats.org/drawingml/2006/table">
            <a:tbl>
              <a:tblPr firstRow="1" bandRow="1">
                <a:tableStyleId>{5C22544A-7EE6-4342-B048-85BDC9FD1C3A}</a:tableStyleId>
              </a:tblPr>
              <a:tblGrid>
                <a:gridCol w="2760306">
                  <a:extLst>
                    <a:ext uri="{9D8B030D-6E8A-4147-A177-3AD203B41FA5}">
                      <a16:colId xmlns:a16="http://schemas.microsoft.com/office/drawing/2014/main" xmlns="" val="20000"/>
                    </a:ext>
                  </a:extLst>
                </a:gridCol>
                <a:gridCol w="2760306">
                  <a:extLst>
                    <a:ext uri="{9D8B030D-6E8A-4147-A177-3AD203B41FA5}">
                      <a16:colId xmlns:a16="http://schemas.microsoft.com/office/drawing/2014/main" xmlns="" val="20001"/>
                    </a:ext>
                  </a:extLst>
                </a:gridCol>
                <a:gridCol w="1380153">
                  <a:extLst>
                    <a:ext uri="{9D8B030D-6E8A-4147-A177-3AD203B41FA5}">
                      <a16:colId xmlns:a16="http://schemas.microsoft.com/office/drawing/2014/main" xmlns="" val="20002"/>
                    </a:ext>
                  </a:extLst>
                </a:gridCol>
                <a:gridCol w="1380153">
                  <a:extLst>
                    <a:ext uri="{9D8B030D-6E8A-4147-A177-3AD203B41FA5}">
                      <a16:colId xmlns:a16="http://schemas.microsoft.com/office/drawing/2014/main" xmlns="" val="20003"/>
                    </a:ext>
                  </a:extLst>
                </a:gridCol>
              </a:tblGrid>
              <a:tr h="590466">
                <a:tc>
                  <a:txBody>
                    <a:bodyPr/>
                    <a:lstStyle/>
                    <a:p>
                      <a:pPr algn="ctr"/>
                      <a:r>
                        <a:rPr kumimoji="1" lang="ja-JP" altLang="en-US" sz="1400" dirty="0" smtClean="0"/>
                        <a:t>年間農業所得目標</a:t>
                      </a:r>
                      <a:endParaRPr kumimoji="1" lang="ja-JP" altLang="en-US" sz="1400" dirty="0"/>
                    </a:p>
                  </a:txBody>
                  <a:tcPr anchor="ctr"/>
                </a:tc>
                <a:tc>
                  <a:txBody>
                    <a:bodyPr/>
                    <a:lstStyle/>
                    <a:p>
                      <a:pPr algn="ctr"/>
                      <a:r>
                        <a:rPr kumimoji="1" lang="ja-JP" altLang="en-US" sz="1400" dirty="0" smtClean="0"/>
                        <a:t>年間労働時間目標</a:t>
                      </a:r>
                      <a:endParaRPr kumimoji="1" lang="ja-JP" altLang="en-US" sz="1400" dirty="0"/>
                    </a:p>
                  </a:txBody>
                  <a:tcPr anchor="ctr"/>
                </a:tc>
                <a:tc gridSpan="2">
                  <a:txBody>
                    <a:bodyPr/>
                    <a:lstStyle/>
                    <a:p>
                      <a:pPr algn="ctr"/>
                      <a:r>
                        <a:rPr kumimoji="1" lang="ja-JP" altLang="en-US" sz="1400" dirty="0" smtClean="0"/>
                        <a:t>目標とすべき営農類型</a:t>
                      </a:r>
                      <a:endParaRPr kumimoji="1" lang="ja-JP" altLang="en-US" sz="1400" dirty="0"/>
                    </a:p>
                  </a:txBody>
                  <a:tcPr anchor="ctr"/>
                </a:tc>
                <a:tc hMerge="1">
                  <a:txBody>
                    <a:bodyPr/>
                    <a:lstStyle/>
                    <a:p>
                      <a:endParaRPr kumimoji="1" lang="ja-JP" altLang="en-US" dirty="0"/>
                    </a:p>
                  </a:txBody>
                  <a:tcPr/>
                </a:tc>
                <a:extLst>
                  <a:ext uri="{0D108BD9-81ED-4DB2-BD59-A6C34878D82A}">
                    <a16:rowId xmlns:a16="http://schemas.microsoft.com/office/drawing/2014/main" xmlns="" val="10000"/>
                  </a:ext>
                </a:extLst>
              </a:tr>
              <a:tr h="590466">
                <a:tc>
                  <a:txBody>
                    <a:bodyPr/>
                    <a:lstStyle/>
                    <a:p>
                      <a:pPr algn="ctr"/>
                      <a:r>
                        <a:rPr kumimoji="1" lang="ja-JP" altLang="en-US" sz="1200" dirty="0" smtClean="0"/>
                        <a:t>基幹経営体</a:t>
                      </a:r>
                      <a:endParaRPr kumimoji="1" lang="ja-JP" altLang="en-US" sz="1200" dirty="0"/>
                    </a:p>
                  </a:txBody>
                  <a:tcPr anchor="ctr"/>
                </a:tc>
                <a:tc>
                  <a:txBody>
                    <a:bodyPr/>
                    <a:lstStyle/>
                    <a:p>
                      <a:pPr algn="ctr"/>
                      <a:r>
                        <a:rPr kumimoji="1" lang="ja-JP" altLang="en-US" sz="1200" dirty="0" smtClean="0"/>
                        <a:t>基幹経営体</a:t>
                      </a:r>
                      <a:endParaRPr kumimoji="1" lang="ja-JP" altLang="en-US" sz="1200" dirty="0"/>
                    </a:p>
                  </a:txBody>
                  <a:tcPr anchor="ctr"/>
                </a:tc>
                <a:tc>
                  <a:txBody>
                    <a:bodyPr/>
                    <a:lstStyle/>
                    <a:p>
                      <a:pPr algn="ctr"/>
                      <a:r>
                        <a:rPr kumimoji="1" lang="ja-JP" altLang="en-US" sz="1200" dirty="0" smtClean="0"/>
                        <a:t>基幹経営体</a:t>
                      </a:r>
                      <a:endParaRPr kumimoji="1" lang="ja-JP" altLang="en-US" sz="1200" dirty="0"/>
                    </a:p>
                  </a:txBody>
                  <a:tcPr anchor="ctr"/>
                </a:tc>
                <a:tc>
                  <a:txBody>
                    <a:bodyPr/>
                    <a:lstStyle/>
                    <a:p>
                      <a:pPr algn="ctr"/>
                      <a:r>
                        <a:rPr kumimoji="1" lang="ja-JP" altLang="en-US" sz="1200" dirty="0" smtClean="0"/>
                        <a:t>ステップアップ</a:t>
                      </a:r>
                      <a:endParaRPr kumimoji="1" lang="en-US" altLang="ja-JP" sz="1200" dirty="0" smtClean="0"/>
                    </a:p>
                    <a:p>
                      <a:pPr algn="ctr"/>
                      <a:r>
                        <a:rPr kumimoji="1" lang="ja-JP" altLang="en-US" sz="1200" dirty="0" smtClean="0"/>
                        <a:t>経営体</a:t>
                      </a:r>
                      <a:endParaRPr kumimoji="1" lang="ja-JP" altLang="en-US" sz="1200" dirty="0"/>
                    </a:p>
                  </a:txBody>
                  <a:tcPr anchor="ctr"/>
                </a:tc>
                <a:extLst>
                  <a:ext uri="{0D108BD9-81ED-4DB2-BD59-A6C34878D82A}">
                    <a16:rowId xmlns:a16="http://schemas.microsoft.com/office/drawing/2014/main" xmlns="" val="10001"/>
                  </a:ext>
                </a:extLst>
              </a:tr>
              <a:tr h="590466">
                <a:tc>
                  <a:txBody>
                    <a:bodyPr/>
                    <a:lstStyle/>
                    <a:p>
                      <a:pPr algn="ctr"/>
                      <a:r>
                        <a:rPr kumimoji="1" lang="ja-JP" altLang="en-US" sz="1400" dirty="0" smtClean="0"/>
                        <a:t>概ね</a:t>
                      </a:r>
                      <a:r>
                        <a:rPr kumimoji="1" lang="en-US" altLang="ja-JP" sz="1400" dirty="0" smtClean="0"/>
                        <a:t>500</a:t>
                      </a:r>
                      <a:r>
                        <a:rPr kumimoji="1" lang="ja-JP" altLang="en-US" sz="1400" dirty="0" smtClean="0"/>
                        <a:t>～</a:t>
                      </a:r>
                      <a:r>
                        <a:rPr kumimoji="1" lang="en-US" altLang="ja-JP" sz="1400" dirty="0" smtClean="0"/>
                        <a:t>800</a:t>
                      </a:r>
                      <a:r>
                        <a:rPr kumimoji="1" lang="ja-JP" altLang="en-US" sz="1400" dirty="0" smtClean="0"/>
                        <a:t>万円</a:t>
                      </a:r>
                      <a:endParaRPr kumimoji="1" lang="ja-JP" altLang="en-US" sz="1400" dirty="0"/>
                    </a:p>
                  </a:txBody>
                  <a:tcPr anchor="ctr"/>
                </a:tc>
                <a:tc>
                  <a:txBody>
                    <a:bodyPr/>
                    <a:lstStyle/>
                    <a:p>
                      <a:pPr algn="ctr"/>
                      <a:r>
                        <a:rPr kumimoji="1" lang="ja-JP" altLang="en-US" sz="1400" dirty="0" smtClean="0">
                          <a:solidFill>
                            <a:schemeClr val="tx1"/>
                          </a:solidFill>
                        </a:rPr>
                        <a:t>概ね</a:t>
                      </a:r>
                      <a:r>
                        <a:rPr kumimoji="1" lang="en-US" altLang="ja-JP" sz="1400" dirty="0" smtClean="0">
                          <a:solidFill>
                            <a:schemeClr val="tx1"/>
                          </a:solidFill>
                        </a:rPr>
                        <a:t>1,800</a:t>
                      </a:r>
                      <a:r>
                        <a:rPr kumimoji="1" lang="ja-JP" altLang="en-US" sz="1400" dirty="0" smtClean="0">
                          <a:solidFill>
                            <a:schemeClr val="tx1"/>
                          </a:solidFill>
                        </a:rPr>
                        <a:t>時間</a:t>
                      </a:r>
                      <a:endParaRPr kumimoji="1" lang="en-US" altLang="ja-JP" sz="1400" dirty="0" smtClean="0">
                        <a:solidFill>
                          <a:schemeClr val="tx1"/>
                        </a:solidFill>
                      </a:endParaRPr>
                    </a:p>
                  </a:txBody>
                  <a:tcPr anchor="ctr"/>
                </a:tc>
                <a:tc>
                  <a:txBody>
                    <a:bodyPr/>
                    <a:lstStyle/>
                    <a:p>
                      <a:pPr algn="ctr"/>
                      <a:r>
                        <a:rPr kumimoji="1" lang="ja-JP" altLang="en-US" sz="1400" dirty="0" smtClean="0">
                          <a:solidFill>
                            <a:schemeClr val="tx1"/>
                          </a:solidFill>
                        </a:rPr>
                        <a:t>延べ</a:t>
                      </a:r>
                      <a:r>
                        <a:rPr kumimoji="1" lang="en-US" altLang="ja-JP" sz="1400" dirty="0" smtClean="0">
                          <a:solidFill>
                            <a:schemeClr val="tx1"/>
                          </a:solidFill>
                        </a:rPr>
                        <a:t>555</a:t>
                      </a:r>
                    </a:p>
                    <a:p>
                      <a:pPr algn="r"/>
                      <a:r>
                        <a:rPr kumimoji="1" lang="ja-JP" altLang="en-US" sz="1400" dirty="0" smtClean="0">
                          <a:solidFill>
                            <a:schemeClr val="tx1"/>
                          </a:solidFill>
                        </a:rPr>
                        <a:t>類型</a:t>
                      </a:r>
                      <a:endParaRPr kumimoji="1" lang="ja-JP" altLang="en-US" sz="1400" dirty="0">
                        <a:solidFill>
                          <a:schemeClr val="tx1"/>
                        </a:solidFill>
                      </a:endParaRPr>
                    </a:p>
                  </a:txBody>
                  <a:tcPr anchor="ctr"/>
                </a:tc>
                <a:tc>
                  <a:txBody>
                    <a:bodyPr/>
                    <a:lstStyle/>
                    <a:p>
                      <a:pPr algn="ctr"/>
                      <a:r>
                        <a:rPr kumimoji="1" lang="ja-JP" altLang="en-US" sz="1400" dirty="0" smtClean="0">
                          <a:solidFill>
                            <a:schemeClr val="tx1"/>
                          </a:solidFill>
                        </a:rPr>
                        <a:t>延べ</a:t>
                      </a:r>
                      <a:r>
                        <a:rPr kumimoji="1" lang="en-US" altLang="ja-JP" sz="1400" dirty="0" smtClean="0">
                          <a:solidFill>
                            <a:schemeClr val="tx1"/>
                          </a:solidFill>
                        </a:rPr>
                        <a:t>223</a:t>
                      </a:r>
                    </a:p>
                    <a:p>
                      <a:pPr algn="r"/>
                      <a:r>
                        <a:rPr kumimoji="1" lang="ja-JP" altLang="en-US" sz="1400" dirty="0" smtClean="0">
                          <a:solidFill>
                            <a:schemeClr val="tx1"/>
                          </a:solidFill>
                        </a:rPr>
                        <a:t>類型</a:t>
                      </a:r>
                      <a:endParaRPr kumimoji="1" lang="ja-JP" altLang="en-US" sz="1400" dirty="0">
                        <a:solidFill>
                          <a:schemeClr val="tx1"/>
                        </a:solidFill>
                      </a:endParaRPr>
                    </a:p>
                  </a:txBody>
                  <a:tcPr anchor="ctr"/>
                </a:tc>
                <a:extLst>
                  <a:ext uri="{0D108BD9-81ED-4DB2-BD59-A6C34878D82A}">
                    <a16:rowId xmlns:a16="http://schemas.microsoft.com/office/drawing/2014/main" xmlns="" val="10002"/>
                  </a:ext>
                </a:extLst>
              </a:tr>
              <a:tr h="590466">
                <a:tc gridSpan="4">
                  <a:txBody>
                    <a:bodyPr/>
                    <a:lstStyle/>
                    <a:p>
                      <a:pPr algn="ctr"/>
                      <a:r>
                        <a:rPr kumimoji="1" lang="ja-JP" altLang="en-US" sz="1400" dirty="0" smtClean="0">
                          <a:solidFill>
                            <a:schemeClr val="tx1"/>
                          </a:solidFill>
                        </a:rPr>
                        <a:t>新たに農業経営を営もうとする青年等</a:t>
                      </a:r>
                      <a:endParaRPr kumimoji="1" lang="ja-JP" altLang="en-US" sz="1400" dirty="0">
                        <a:solidFill>
                          <a:schemeClr val="tx1"/>
                        </a:solidFill>
                      </a:endParaRPr>
                    </a:p>
                  </a:txBody>
                  <a:tcPr anchor="ctr"/>
                </a:tc>
                <a:tc hMerge="1">
                  <a:txBody>
                    <a:bodyPr/>
                    <a:lstStyle/>
                    <a:p>
                      <a:pPr algn="r"/>
                      <a:endParaRPr kumimoji="1" lang="en-US" altLang="ja-JP" sz="1400" dirty="0" smtClean="0"/>
                    </a:p>
                  </a:txBody>
                  <a:tcPr anchor="ctr"/>
                </a:tc>
                <a:tc hMerge="1">
                  <a:txBody>
                    <a:bodyPr/>
                    <a:lstStyle/>
                    <a:p>
                      <a:pPr algn="r"/>
                      <a:endParaRPr kumimoji="1" lang="ja-JP" altLang="en-US" sz="1400" dirty="0"/>
                    </a:p>
                  </a:txBody>
                  <a:tcPr anchor="ctr"/>
                </a:tc>
                <a:tc hMerge="1">
                  <a:txBody>
                    <a:bodyPr/>
                    <a:lstStyle/>
                    <a:p>
                      <a:pPr algn="r"/>
                      <a:endParaRPr kumimoji="1" lang="ja-JP" altLang="en-US" sz="1400" dirty="0"/>
                    </a:p>
                  </a:txBody>
                  <a:tcPr anchor="ctr"/>
                </a:tc>
                <a:extLst>
                  <a:ext uri="{0D108BD9-81ED-4DB2-BD59-A6C34878D82A}">
                    <a16:rowId xmlns:a16="http://schemas.microsoft.com/office/drawing/2014/main" xmlns="" val="10003"/>
                  </a:ext>
                </a:extLst>
              </a:tr>
              <a:tr h="590466">
                <a:tc>
                  <a:txBody>
                    <a:bodyPr/>
                    <a:lstStyle/>
                    <a:p>
                      <a:pPr algn="ctr"/>
                      <a:r>
                        <a:rPr kumimoji="1" lang="ja-JP" altLang="en-US" sz="1400" dirty="0" smtClean="0"/>
                        <a:t>概ね</a:t>
                      </a:r>
                      <a:r>
                        <a:rPr kumimoji="1" lang="en-US" altLang="ja-JP" sz="1400" dirty="0" smtClean="0"/>
                        <a:t>250</a:t>
                      </a:r>
                      <a:r>
                        <a:rPr kumimoji="1" lang="ja-JP" altLang="en-US" sz="1400" dirty="0" smtClean="0"/>
                        <a:t>万円</a:t>
                      </a:r>
                      <a:endParaRPr kumimoji="1" lang="ja-JP" altLang="en-US" sz="1400" dirty="0"/>
                    </a:p>
                  </a:txBody>
                  <a:tcPr anchor="ctr"/>
                </a:tc>
                <a:tc>
                  <a:txBody>
                    <a:bodyPr/>
                    <a:lstStyle/>
                    <a:p>
                      <a:pPr algn="ctr"/>
                      <a:r>
                        <a:rPr kumimoji="1" lang="ja-JP" altLang="en-US" sz="1400" dirty="0" smtClean="0">
                          <a:solidFill>
                            <a:schemeClr val="tx1"/>
                          </a:solidFill>
                        </a:rPr>
                        <a:t>概ね</a:t>
                      </a:r>
                      <a:r>
                        <a:rPr kumimoji="1" lang="en-US" altLang="ja-JP" sz="1400" dirty="0" smtClean="0">
                          <a:solidFill>
                            <a:schemeClr val="tx1"/>
                          </a:solidFill>
                        </a:rPr>
                        <a:t>2,000</a:t>
                      </a:r>
                      <a:r>
                        <a:rPr kumimoji="1" lang="ja-JP" altLang="en-US" sz="1400" dirty="0" smtClean="0">
                          <a:solidFill>
                            <a:schemeClr val="tx1"/>
                          </a:solidFill>
                        </a:rPr>
                        <a:t>時間</a:t>
                      </a:r>
                      <a:endParaRPr kumimoji="1" lang="en-US" altLang="ja-JP" sz="1400" dirty="0" smtClean="0">
                        <a:solidFill>
                          <a:schemeClr val="tx1"/>
                        </a:solidFill>
                      </a:endParaRPr>
                    </a:p>
                  </a:txBody>
                  <a:tcPr anchor="ctr"/>
                </a:tc>
                <a:tc gridSpan="2">
                  <a:txBody>
                    <a:bodyPr/>
                    <a:lstStyle/>
                    <a:p>
                      <a:pPr algn="ctr"/>
                      <a:r>
                        <a:rPr kumimoji="1" lang="ja-JP" altLang="en-US" sz="1400" dirty="0" smtClean="0">
                          <a:solidFill>
                            <a:schemeClr val="tx1"/>
                          </a:solidFill>
                        </a:rPr>
                        <a:t>延べ</a:t>
                      </a:r>
                      <a:r>
                        <a:rPr kumimoji="1" lang="en-US" altLang="ja-JP" sz="1400" dirty="0" smtClean="0">
                          <a:solidFill>
                            <a:schemeClr val="tx1"/>
                          </a:solidFill>
                        </a:rPr>
                        <a:t>241</a:t>
                      </a:r>
                      <a:r>
                        <a:rPr kumimoji="1" lang="ja-JP" altLang="en-US" sz="1400" dirty="0" smtClean="0">
                          <a:solidFill>
                            <a:schemeClr val="tx1"/>
                          </a:solidFill>
                        </a:rPr>
                        <a:t>類型</a:t>
                      </a:r>
                      <a:endParaRPr kumimoji="1" lang="ja-JP" altLang="en-US" sz="1400" dirty="0">
                        <a:solidFill>
                          <a:schemeClr val="tx1"/>
                        </a:solidFill>
                      </a:endParaRPr>
                    </a:p>
                  </a:txBody>
                  <a:tcPr anchor="ctr"/>
                </a:tc>
                <a:tc hMerge="1">
                  <a:txBody>
                    <a:bodyPr/>
                    <a:lstStyle/>
                    <a:p>
                      <a:pPr algn="r"/>
                      <a:endParaRPr kumimoji="1" lang="ja-JP" altLang="en-US" sz="1400" dirty="0"/>
                    </a:p>
                  </a:txBody>
                  <a:tcPr anchor="ctr"/>
                </a:tc>
                <a:extLst>
                  <a:ext uri="{0D108BD9-81ED-4DB2-BD59-A6C34878D82A}">
                    <a16:rowId xmlns:a16="http://schemas.microsoft.com/office/drawing/2014/main" xmlns="" val="10004"/>
                  </a:ext>
                </a:extLst>
              </a:tr>
            </a:tbl>
          </a:graphicData>
        </a:graphic>
      </p:graphicFrame>
      <p:sp>
        <p:nvSpPr>
          <p:cNvPr id="3" name="正方形/長方形 2"/>
          <p:cNvSpPr/>
          <p:nvPr/>
        </p:nvSpPr>
        <p:spPr>
          <a:xfrm>
            <a:off x="395536" y="260648"/>
            <a:ext cx="5832648" cy="260656"/>
          </a:xfrm>
          <a:prstGeom prst="rect">
            <a:avLst/>
          </a:prstGeom>
          <a:solidFill>
            <a:srgbClr val="FFFF00"/>
          </a:solidFill>
          <a:ln>
            <a:solidFill>
              <a:srgbClr val="FFFF00"/>
            </a:solidFill>
          </a:ln>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spc="300" dirty="0" smtClean="0">
                <a:solidFill>
                  <a:schemeClr val="tx1"/>
                </a:solidFill>
              </a:rPr>
              <a:t>愛知県内各市町村における</a:t>
            </a:r>
            <a:r>
              <a:rPr kumimoji="1" lang="ja-JP" altLang="en-US" sz="1200" b="1" spc="300" dirty="0" smtClean="0">
                <a:solidFill>
                  <a:schemeClr val="tx1"/>
                </a:solidFill>
              </a:rPr>
              <a:t>年間農業所得及び年間労働時間目標</a:t>
            </a:r>
            <a:endParaRPr kumimoji="1" lang="ja-JP" altLang="en-US" sz="1200" b="1" spc="300" dirty="0">
              <a:solidFill>
                <a:schemeClr val="tx1"/>
              </a:solidFill>
            </a:endParaRPr>
          </a:p>
        </p:txBody>
      </p:sp>
      <p:graphicFrame>
        <p:nvGraphicFramePr>
          <p:cNvPr id="5" name="表 4"/>
          <p:cNvGraphicFramePr>
            <a:graphicFrameLocks noGrp="1"/>
          </p:cNvGraphicFramePr>
          <p:nvPr>
            <p:extLst>
              <p:ext uri="{D42A27DB-BD31-4B8C-83A1-F6EECF244321}">
                <p14:modId xmlns:p14="http://schemas.microsoft.com/office/powerpoint/2010/main" val="2989627726"/>
              </p:ext>
            </p:extLst>
          </p:nvPr>
        </p:nvGraphicFramePr>
        <p:xfrm>
          <a:off x="539552" y="4365104"/>
          <a:ext cx="8136904" cy="1800200"/>
        </p:xfrm>
        <a:graphic>
          <a:graphicData uri="http://schemas.openxmlformats.org/drawingml/2006/table">
            <a:tbl>
              <a:tblPr firstRow="1" bandRow="1">
                <a:tableStyleId>{5C22544A-7EE6-4342-B048-85BDC9FD1C3A}</a:tableStyleId>
              </a:tblPr>
              <a:tblGrid>
                <a:gridCol w="4068452">
                  <a:extLst>
                    <a:ext uri="{9D8B030D-6E8A-4147-A177-3AD203B41FA5}">
                      <a16:colId xmlns:a16="http://schemas.microsoft.com/office/drawing/2014/main" xmlns="" val="20000"/>
                    </a:ext>
                  </a:extLst>
                </a:gridCol>
                <a:gridCol w="4068452">
                  <a:extLst>
                    <a:ext uri="{9D8B030D-6E8A-4147-A177-3AD203B41FA5}">
                      <a16:colId xmlns:a16="http://schemas.microsoft.com/office/drawing/2014/main" xmlns="" val="20001"/>
                    </a:ext>
                  </a:extLst>
                </a:gridCol>
              </a:tblGrid>
              <a:tr h="900100">
                <a:tc>
                  <a:txBody>
                    <a:bodyPr/>
                    <a:lstStyle/>
                    <a:p>
                      <a:pPr algn="ctr"/>
                      <a:r>
                        <a:rPr kumimoji="1" lang="ja-JP" altLang="en-US" dirty="0" smtClean="0"/>
                        <a:t>効率的かつ安定的な経営体への</a:t>
                      </a:r>
                      <a:endParaRPr kumimoji="1" lang="en-US" altLang="ja-JP" dirty="0" smtClean="0"/>
                    </a:p>
                    <a:p>
                      <a:pPr algn="ctr"/>
                      <a:r>
                        <a:rPr kumimoji="1" lang="ja-JP" altLang="en-US" dirty="0" smtClean="0"/>
                        <a:t>農用地の利用集積に関する目標</a:t>
                      </a:r>
                      <a:endParaRPr kumimoji="1" lang="ja-JP" altLang="en-US" dirty="0"/>
                    </a:p>
                  </a:txBody>
                  <a:tcPr anchor="ctr"/>
                </a:tc>
                <a:tc>
                  <a:txBody>
                    <a:bodyPr/>
                    <a:lstStyle/>
                    <a:p>
                      <a:pPr algn="ctr"/>
                      <a:r>
                        <a:rPr kumimoji="1" lang="ja-JP" altLang="en-US" dirty="0" smtClean="0"/>
                        <a:t>新規就農者数確保目標数</a:t>
                      </a:r>
                      <a:endParaRPr kumimoji="1" lang="ja-JP" altLang="en-US" dirty="0"/>
                    </a:p>
                  </a:txBody>
                  <a:tcPr anchor="ctr"/>
                </a:tc>
                <a:extLst>
                  <a:ext uri="{0D108BD9-81ED-4DB2-BD59-A6C34878D82A}">
                    <a16:rowId xmlns:a16="http://schemas.microsoft.com/office/drawing/2014/main" xmlns="" val="10000"/>
                  </a:ext>
                </a:extLst>
              </a:tr>
              <a:tr h="900100">
                <a:tc>
                  <a:txBody>
                    <a:bodyPr/>
                    <a:lstStyle/>
                    <a:p>
                      <a:pPr algn="ctr"/>
                      <a:r>
                        <a:rPr kumimoji="1" lang="ja-JP" altLang="en-US" dirty="0" smtClean="0"/>
                        <a:t>３割～８割</a:t>
                      </a:r>
                      <a:endParaRPr kumimoji="1" lang="en-US" altLang="ja-JP" dirty="0" smtClean="0"/>
                    </a:p>
                    <a:p>
                      <a:pPr algn="ctr"/>
                      <a:endParaRPr kumimoji="1" lang="ja-JP" altLang="en-US" dirty="0"/>
                    </a:p>
                  </a:txBody>
                  <a:tcPr anchor="ctr"/>
                </a:tc>
                <a:tc>
                  <a:txBody>
                    <a:bodyPr/>
                    <a:lstStyle/>
                    <a:p>
                      <a:pPr algn="ctr"/>
                      <a:r>
                        <a:rPr kumimoji="1" lang="ja-JP" altLang="en-US" dirty="0" smtClean="0">
                          <a:solidFill>
                            <a:schemeClr val="tx1"/>
                          </a:solidFill>
                        </a:rPr>
                        <a:t>５３市町村　合計　２１４人</a:t>
                      </a:r>
                      <a:endParaRPr kumimoji="1" lang="ja-JP" altLang="en-US" dirty="0">
                        <a:solidFill>
                          <a:schemeClr val="tx1"/>
                        </a:solidFill>
                      </a:endParaRPr>
                    </a:p>
                  </a:txBody>
                  <a:tcPr anchor="ctr"/>
                </a:tc>
                <a:extLst>
                  <a:ext uri="{0D108BD9-81ED-4DB2-BD59-A6C34878D82A}">
                    <a16:rowId xmlns:a16="http://schemas.microsoft.com/office/drawing/2014/main" xmlns="" val="10001"/>
                  </a:ext>
                </a:extLst>
              </a:tr>
            </a:tbl>
          </a:graphicData>
        </a:graphic>
      </p:graphicFrame>
      <p:sp>
        <p:nvSpPr>
          <p:cNvPr id="6" name="正方形/長方形 5"/>
          <p:cNvSpPr/>
          <p:nvPr/>
        </p:nvSpPr>
        <p:spPr>
          <a:xfrm>
            <a:off x="395536" y="3789040"/>
            <a:ext cx="6480720" cy="332664"/>
          </a:xfrm>
          <a:prstGeom prst="rect">
            <a:avLst/>
          </a:prstGeom>
          <a:solidFill>
            <a:srgbClr val="FFFF00"/>
          </a:solidFill>
          <a:ln>
            <a:solidFill>
              <a:srgbClr val="FFFF00"/>
            </a:solidFill>
          </a:ln>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200" b="1" spc="300" dirty="0" smtClean="0">
                <a:solidFill>
                  <a:schemeClr val="tx1"/>
                </a:solidFill>
              </a:rPr>
              <a:t>愛知県内各市町村における農用地の集積目標</a:t>
            </a:r>
            <a:r>
              <a:rPr kumimoji="1" lang="ja-JP" altLang="en-US" sz="1200" b="1" spc="300" dirty="0" smtClean="0">
                <a:solidFill>
                  <a:schemeClr val="tx1"/>
                </a:solidFill>
              </a:rPr>
              <a:t>及び新規就農者確保目標数</a:t>
            </a:r>
            <a:endParaRPr kumimoji="1" lang="ja-JP" altLang="en-US" sz="1200" b="1" spc="300" dirty="0">
              <a:solidFill>
                <a:schemeClr val="tx1"/>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251520" y="4932000"/>
            <a:ext cx="3528392" cy="1844824"/>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ysClr val="windowText" lastClr="000000"/>
              </a:solidFill>
            </a:endParaRPr>
          </a:p>
          <a:p>
            <a:r>
              <a:rPr lang="ja-JP" altLang="en-US" sz="1200" dirty="0" smtClean="0">
                <a:solidFill>
                  <a:sysClr val="windowText" lastClr="000000"/>
                </a:solidFill>
              </a:rPr>
              <a:t>・権利移動の許可（農地法第３条の農業委員会の許可の不要。）</a:t>
            </a:r>
            <a:endParaRPr lang="en-US" altLang="ja-JP" sz="1200" dirty="0" smtClean="0">
              <a:solidFill>
                <a:sysClr val="windowText" lastClr="000000"/>
              </a:solidFill>
            </a:endParaRPr>
          </a:p>
          <a:p>
            <a:endParaRPr kumimoji="1" lang="en-US" altLang="ja-JP" sz="1200" dirty="0" smtClean="0">
              <a:solidFill>
                <a:sysClr val="windowText" lastClr="000000"/>
              </a:solidFill>
            </a:endParaRPr>
          </a:p>
          <a:p>
            <a:r>
              <a:rPr kumimoji="1" lang="ja-JP" altLang="en-US" sz="1200" dirty="0" smtClean="0">
                <a:solidFill>
                  <a:sysClr val="windowText" lastClr="000000"/>
                </a:solidFill>
              </a:rPr>
              <a:t>・賃貸借の法定更新（契約期間満了時に契約解除の申出がなくとも、法定更新されず、契約が終了する。）</a:t>
            </a:r>
            <a:endParaRPr kumimoji="1" lang="en-US" altLang="ja-JP" sz="1200" dirty="0" smtClean="0">
              <a:solidFill>
                <a:sysClr val="windowText" lastClr="000000"/>
              </a:solidFill>
            </a:endParaRPr>
          </a:p>
        </p:txBody>
      </p:sp>
      <p:cxnSp>
        <p:nvCxnSpPr>
          <p:cNvPr id="6" name="直線コネクタ 19"/>
          <p:cNvCxnSpPr>
            <a:cxnSpLocks noChangeShapeType="1"/>
          </p:cNvCxnSpPr>
          <p:nvPr/>
        </p:nvCxnSpPr>
        <p:spPr bwMode="auto">
          <a:xfrm>
            <a:off x="25152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7" name="テキスト ボックス 6"/>
          <p:cNvSpPr txBox="1"/>
          <p:nvPr/>
        </p:nvSpPr>
        <p:spPr>
          <a:xfrm>
            <a:off x="756000" y="1052736"/>
            <a:ext cx="7632000" cy="830997"/>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１．利用権設定等促進事業</a:t>
            </a:r>
            <a:r>
              <a:rPr kumimoji="1" lang="ja-JP" altLang="en-US" sz="1200" b="1" dirty="0" smtClean="0"/>
              <a:t>とは</a:t>
            </a:r>
            <a:endParaRPr kumimoji="1" lang="en-US" altLang="ja-JP" sz="1200" b="1" dirty="0" smtClean="0"/>
          </a:p>
          <a:p>
            <a:r>
              <a:rPr lang="ja-JP" altLang="en-US" sz="1200" b="1" dirty="0" smtClean="0"/>
              <a:t>　</a:t>
            </a:r>
            <a:r>
              <a:rPr lang="ja-JP" altLang="en-US" sz="1200" dirty="0" smtClean="0"/>
              <a:t>市町村が</a:t>
            </a:r>
            <a:r>
              <a:rPr lang="ja-JP" altLang="en-US" sz="1200" u="sng" dirty="0" smtClean="0"/>
              <a:t>農業委員会</a:t>
            </a:r>
            <a:r>
              <a:rPr lang="ja-JP" altLang="en-US" sz="1200" dirty="0" smtClean="0"/>
              <a:t>や農業協同組合等の関係機関・団体と協力して、農用地等の出し手、受け手の掘り起こし活動を行い、農用地等が最も望ましい形で利用できるように調整を行い、売買・賃借等を明らかにした農用地利用集積計画書を作成するものです。</a:t>
            </a:r>
            <a:endParaRPr kumimoji="1" lang="en-US" altLang="ja-JP" sz="1200" b="1" dirty="0" smtClean="0"/>
          </a:p>
        </p:txBody>
      </p:sp>
      <p:sp>
        <p:nvSpPr>
          <p:cNvPr id="5" name="テキスト ボックス 4"/>
          <p:cNvSpPr txBox="1"/>
          <p:nvPr/>
        </p:nvSpPr>
        <p:spPr>
          <a:xfrm>
            <a:off x="2339752" y="324000"/>
            <a:ext cx="4464496" cy="461665"/>
          </a:xfrm>
          <a:prstGeom prst="rect">
            <a:avLst/>
          </a:prstGeom>
          <a:noFill/>
        </p:spPr>
        <p:txBody>
          <a:bodyPr wrap="square" rtlCol="0">
            <a:spAutoFit/>
          </a:bodyPr>
          <a:lstStyle/>
          <a:p>
            <a:pPr algn="ctr"/>
            <a:r>
              <a:rPr kumimoji="1" lang="ja-JP" altLang="en-US" sz="2400" spc="600" dirty="0" smtClean="0">
                <a:latin typeface="HGS創英角ｺﾞｼｯｸUB" pitchFamily="50" charset="-128"/>
                <a:ea typeface="HGS創英角ｺﾞｼｯｸUB" pitchFamily="50" charset="-128"/>
              </a:rPr>
              <a:t>利用権設定等促進事業</a:t>
            </a:r>
            <a:endParaRPr kumimoji="1" lang="ja-JP" altLang="en-US" sz="2400" spc="600" dirty="0">
              <a:latin typeface="HGS創英角ｺﾞｼｯｸUB" pitchFamily="50" charset="-128"/>
              <a:ea typeface="HGS創英角ｺﾞｼｯｸUB" pitchFamily="50" charset="-128"/>
            </a:endParaRPr>
          </a:p>
        </p:txBody>
      </p:sp>
      <p:sp>
        <p:nvSpPr>
          <p:cNvPr id="8" name="テキスト ボックス 7"/>
          <p:cNvSpPr txBox="1"/>
          <p:nvPr/>
        </p:nvSpPr>
        <p:spPr>
          <a:xfrm>
            <a:off x="755576" y="2060848"/>
            <a:ext cx="7632000" cy="2492990"/>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２．農用地利用集積計画の内容</a:t>
            </a:r>
            <a:endParaRPr lang="en-US" altLang="ja-JP" sz="1200" b="1" dirty="0" smtClean="0"/>
          </a:p>
          <a:p>
            <a:r>
              <a:rPr lang="ja-JP" altLang="en-US" sz="1200" b="1" dirty="0" smtClean="0"/>
              <a:t>　</a:t>
            </a:r>
            <a:r>
              <a:rPr lang="ja-JP" altLang="en-US" sz="1200" dirty="0" smtClean="0"/>
              <a:t>利用権等の設定を行う当事者についての事項（名前や住所等）や土地の利用目的　等</a:t>
            </a:r>
            <a:endParaRPr lang="en-US" altLang="ja-JP" sz="1200" dirty="0" smtClean="0"/>
          </a:p>
          <a:p>
            <a:r>
              <a:rPr lang="ja-JP" altLang="en-US" sz="1200" dirty="0" smtClean="0"/>
              <a:t>　</a:t>
            </a:r>
            <a:r>
              <a:rPr lang="ja-JP" altLang="en-US" sz="1200" b="1" dirty="0" smtClean="0"/>
              <a:t>○利用権等の設定を受ける者の要件</a:t>
            </a:r>
            <a:endParaRPr lang="en-US" altLang="ja-JP" sz="1200" b="1" dirty="0" smtClean="0"/>
          </a:p>
          <a:p>
            <a:r>
              <a:rPr lang="ja-JP" altLang="en-US" sz="1200" dirty="0" smtClean="0"/>
              <a:t>（１）農用地利用集積計画の内容が市町村基本構想に適合すること。</a:t>
            </a:r>
            <a:endParaRPr lang="en-US" altLang="ja-JP" sz="1200" dirty="0" smtClean="0"/>
          </a:p>
          <a:p>
            <a:r>
              <a:rPr lang="ja-JP" altLang="en-US" sz="1200" dirty="0" smtClean="0"/>
              <a:t>（２）利用権の設定を受けるものが次の要件を満たす者。</a:t>
            </a:r>
            <a:endParaRPr lang="en-US" altLang="ja-JP" sz="1200" dirty="0" smtClean="0"/>
          </a:p>
          <a:p>
            <a:r>
              <a:rPr lang="ja-JP" altLang="en-US" sz="1200" dirty="0" smtClean="0"/>
              <a:t>　ア 農用地のすべてを効率的に耕作する者。</a:t>
            </a:r>
            <a:endParaRPr lang="en-US" altLang="ja-JP" sz="1200" dirty="0" smtClean="0"/>
          </a:p>
          <a:p>
            <a:r>
              <a:rPr lang="ja-JP" altLang="en-US" sz="1200" dirty="0" smtClean="0"/>
              <a:t>　イ 農作業に常時従事すること。</a:t>
            </a:r>
            <a:endParaRPr lang="en-US" altLang="ja-JP" sz="1200" dirty="0" smtClean="0"/>
          </a:p>
          <a:p>
            <a:r>
              <a:rPr lang="ja-JP" altLang="en-US" sz="1200" dirty="0" smtClean="0"/>
              <a:t>　ウ 農作業に常時従事しないと認められる者については、アの他次の要件を全て満たすこと。</a:t>
            </a:r>
            <a:endParaRPr lang="en-US" altLang="ja-JP" sz="1200" dirty="0" smtClean="0"/>
          </a:p>
          <a:p>
            <a:pPr fontAlgn="base"/>
            <a:r>
              <a:rPr lang="ja-JP" altLang="en-US" sz="1200" dirty="0" smtClean="0"/>
              <a:t>　　（ア）地域の農業者との適切な役割</a:t>
            </a:r>
            <a:r>
              <a:rPr lang="ja-JP" altLang="ja-JP" sz="1200" dirty="0" smtClean="0"/>
              <a:t>分担の下に農業</a:t>
            </a:r>
            <a:r>
              <a:rPr lang="ja-JP" altLang="en-US" sz="1200" dirty="0" smtClean="0"/>
              <a:t>経営を行うこと。</a:t>
            </a:r>
            <a:endParaRPr lang="en-US" altLang="ja-JP" sz="1200" dirty="0" smtClean="0"/>
          </a:p>
          <a:p>
            <a:pPr fontAlgn="base"/>
            <a:r>
              <a:rPr lang="ja-JP" altLang="en-US" sz="1200" dirty="0" smtClean="0"/>
              <a:t>　　（イ）法人である場合には、業務執行役員のうち一人以上の者が耕作または養畜の事業に常時従事すること。</a:t>
            </a:r>
            <a:endParaRPr lang="en-US" altLang="ja-JP" sz="1200" dirty="0" smtClean="0"/>
          </a:p>
          <a:p>
            <a:pPr fontAlgn="base"/>
            <a:r>
              <a:rPr lang="ja-JP" altLang="en-US" sz="1200" dirty="0" smtClean="0"/>
              <a:t>　エ 利用権を設定する土地について関係権利者すべての同意を得ていること。ただし、数人の共有に係る土地に</a:t>
            </a:r>
            <a:endParaRPr lang="en-US" altLang="ja-JP" sz="1200" dirty="0" smtClean="0"/>
          </a:p>
          <a:p>
            <a:pPr fontAlgn="base"/>
            <a:r>
              <a:rPr lang="ja-JP" altLang="en-US" sz="1200" dirty="0" smtClean="0"/>
              <a:t>　　  ついての利用権（存続権が５年間を超えないものに限る。）を設定する場合は、２分の１を超える共有持分を有す</a:t>
            </a:r>
            <a:endParaRPr lang="en-US" altLang="ja-JP" sz="1200" dirty="0" smtClean="0"/>
          </a:p>
          <a:p>
            <a:pPr fontAlgn="base"/>
            <a:r>
              <a:rPr lang="ja-JP" altLang="en-US" sz="1200" dirty="0" smtClean="0"/>
              <a:t>　　  る者の同意を得ていること。</a:t>
            </a:r>
            <a:endParaRPr lang="ja-JP" altLang="ja-JP" sz="1200" dirty="0" smtClean="0"/>
          </a:p>
        </p:txBody>
      </p:sp>
      <p:sp>
        <p:nvSpPr>
          <p:cNvPr id="12" name="横巻き 11"/>
          <p:cNvSpPr/>
          <p:nvPr/>
        </p:nvSpPr>
        <p:spPr>
          <a:xfrm>
            <a:off x="467544" y="4653136"/>
            <a:ext cx="2088232" cy="504000"/>
          </a:xfrm>
          <a:prstGeom prst="horizontalScroll">
            <a:avLst/>
          </a:prstGeom>
          <a:solidFill>
            <a:schemeClr val="accent2">
              <a:lumMod val="20000"/>
              <a:lumOff val="80000"/>
            </a:schemeClr>
          </a:solidFill>
          <a:ln w="6350">
            <a:solidFill>
              <a:schemeClr val="tx1"/>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農地法の特例</a:t>
            </a:r>
            <a:endParaRPr kumimoji="1" lang="ja-JP" altLang="en-US" sz="1400" b="1" dirty="0">
              <a:solidFill>
                <a:schemeClr val="tx1"/>
              </a:solidFill>
            </a:endParaRPr>
          </a:p>
        </p:txBody>
      </p:sp>
      <p:sp>
        <p:nvSpPr>
          <p:cNvPr id="14" name="角丸四角形 13"/>
          <p:cNvSpPr/>
          <p:nvPr/>
        </p:nvSpPr>
        <p:spPr>
          <a:xfrm>
            <a:off x="4139952" y="4932000"/>
            <a:ext cx="4176464" cy="1835648"/>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ysClr val="windowText" lastClr="000000"/>
              </a:solidFill>
            </a:endParaRPr>
          </a:p>
          <a:p>
            <a:r>
              <a:rPr lang="ja-JP" altLang="en-US" sz="1200" dirty="0" smtClean="0">
                <a:solidFill>
                  <a:sysClr val="windowText" lastClr="000000"/>
                </a:solidFill>
              </a:rPr>
              <a:t>・譲渡所得税の軽減（</a:t>
            </a:r>
            <a:r>
              <a:rPr lang="en-US" altLang="ja-JP" sz="1200" dirty="0" smtClean="0">
                <a:solidFill>
                  <a:sysClr val="windowText" lastClr="000000"/>
                </a:solidFill>
              </a:rPr>
              <a:t>800</a:t>
            </a:r>
            <a:r>
              <a:rPr lang="ja-JP" altLang="en-US" sz="1200" dirty="0" smtClean="0">
                <a:solidFill>
                  <a:sysClr val="windowText" lastClr="000000"/>
                </a:solidFill>
              </a:rPr>
              <a:t>万円まで控除）</a:t>
            </a:r>
            <a:endParaRPr lang="en-US" altLang="ja-JP" sz="1200" dirty="0" smtClean="0">
              <a:solidFill>
                <a:sysClr val="windowText" lastClr="000000"/>
              </a:solidFill>
            </a:endParaRPr>
          </a:p>
          <a:p>
            <a:endParaRPr lang="en-US" altLang="ja-JP" sz="1200" dirty="0" smtClean="0">
              <a:solidFill>
                <a:sysClr val="windowText" lastClr="000000"/>
              </a:solidFill>
            </a:endParaRPr>
          </a:p>
          <a:p>
            <a:r>
              <a:rPr lang="ja-JP" altLang="en-US" sz="1200" dirty="0" smtClean="0">
                <a:solidFill>
                  <a:sysClr val="windowText" lastClr="000000"/>
                </a:solidFill>
              </a:rPr>
              <a:t>・登録免許税の軽減（税率が</a:t>
            </a:r>
            <a:r>
              <a:rPr lang="en-US" altLang="ja-JP" sz="1200" dirty="0" smtClean="0">
                <a:solidFill>
                  <a:sysClr val="windowText" lastClr="000000"/>
                </a:solidFill>
              </a:rPr>
              <a:t>2</a:t>
            </a:r>
            <a:r>
              <a:rPr lang="ja-JP" altLang="en-US" sz="1200" dirty="0" smtClean="0">
                <a:solidFill>
                  <a:sysClr val="windowText" lastClr="000000"/>
                </a:solidFill>
              </a:rPr>
              <a:t>％→</a:t>
            </a:r>
            <a:r>
              <a:rPr lang="en-US" altLang="ja-JP" sz="1200" dirty="0" smtClean="0">
                <a:solidFill>
                  <a:sysClr val="windowText" lastClr="000000"/>
                </a:solidFill>
              </a:rPr>
              <a:t>1</a:t>
            </a:r>
            <a:r>
              <a:rPr lang="ja-JP" altLang="en-US" sz="1200" dirty="0" smtClean="0">
                <a:solidFill>
                  <a:sysClr val="windowText" lastClr="000000"/>
                </a:solidFill>
              </a:rPr>
              <a:t>％）</a:t>
            </a:r>
            <a:endParaRPr lang="en-US" altLang="ja-JP" sz="1200" dirty="0" smtClean="0">
              <a:solidFill>
                <a:sysClr val="windowText" lastClr="000000"/>
              </a:solidFill>
            </a:endParaRPr>
          </a:p>
          <a:p>
            <a:endParaRPr lang="en-US" altLang="ja-JP" sz="1200" dirty="0" smtClean="0">
              <a:solidFill>
                <a:sysClr val="windowText" lastClr="000000"/>
              </a:solidFill>
            </a:endParaRPr>
          </a:p>
          <a:p>
            <a:r>
              <a:rPr lang="ja-JP" altLang="en-US" sz="1200" dirty="0" smtClean="0">
                <a:solidFill>
                  <a:sysClr val="windowText" lastClr="000000"/>
                </a:solidFill>
              </a:rPr>
              <a:t>・不動産取得税の軽減（</a:t>
            </a:r>
            <a:r>
              <a:rPr lang="en-US" altLang="ja-JP" sz="1200" dirty="0" smtClean="0">
                <a:solidFill>
                  <a:sysClr val="windowText" lastClr="000000"/>
                </a:solidFill>
              </a:rPr>
              <a:t>1/3</a:t>
            </a:r>
            <a:r>
              <a:rPr lang="ja-JP" altLang="en-US" sz="1200" dirty="0" smtClean="0">
                <a:solidFill>
                  <a:sysClr val="windowText" lastClr="000000"/>
                </a:solidFill>
              </a:rPr>
              <a:t>控除）</a:t>
            </a:r>
            <a:endParaRPr lang="en-US" altLang="ja-JP" sz="1200" dirty="0" smtClean="0">
              <a:solidFill>
                <a:sysClr val="windowText" lastClr="000000"/>
              </a:solidFill>
            </a:endParaRPr>
          </a:p>
          <a:p>
            <a:endParaRPr lang="en-US" altLang="ja-JP" sz="1200" dirty="0" smtClean="0">
              <a:solidFill>
                <a:sysClr val="windowText" lastClr="000000"/>
              </a:solidFill>
            </a:endParaRPr>
          </a:p>
          <a:p>
            <a:endParaRPr lang="en-US" altLang="ja-JP" sz="1200" dirty="0" smtClean="0">
              <a:solidFill>
                <a:sysClr val="windowText" lastClr="000000"/>
              </a:solidFill>
            </a:endParaRPr>
          </a:p>
          <a:p>
            <a:endParaRPr lang="en-US" altLang="ja-JP" sz="1200" dirty="0" smtClean="0">
              <a:solidFill>
                <a:sysClr val="windowText" lastClr="000000"/>
              </a:solidFill>
            </a:endParaRPr>
          </a:p>
          <a:p>
            <a:endParaRPr lang="en-US" altLang="ja-JP" sz="1200" dirty="0" smtClean="0">
              <a:solidFill>
                <a:sysClr val="windowText" lastClr="000000"/>
              </a:solidFill>
            </a:endParaRPr>
          </a:p>
          <a:p>
            <a:endParaRPr lang="en-US" altLang="ja-JP" sz="1200" dirty="0" smtClean="0">
              <a:solidFill>
                <a:sysClr val="windowText" lastClr="000000"/>
              </a:solidFill>
            </a:endParaRPr>
          </a:p>
        </p:txBody>
      </p:sp>
      <p:sp>
        <p:nvSpPr>
          <p:cNvPr id="13" name="横巻き 12"/>
          <p:cNvSpPr/>
          <p:nvPr/>
        </p:nvSpPr>
        <p:spPr>
          <a:xfrm>
            <a:off x="4427984" y="4653136"/>
            <a:ext cx="2088232" cy="504000"/>
          </a:xfrm>
          <a:prstGeom prst="horizontalScroll">
            <a:avLst/>
          </a:prstGeom>
          <a:solidFill>
            <a:schemeClr val="accent2">
              <a:lumMod val="20000"/>
              <a:lumOff val="80000"/>
            </a:schemeClr>
          </a:solidFill>
          <a:ln w="6350">
            <a:solidFill>
              <a:schemeClr val="tx1"/>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税制上の措置等</a:t>
            </a:r>
            <a:endParaRPr kumimoji="1" lang="ja-JP" altLang="en-US" sz="1400" b="1" dirty="0">
              <a:solidFill>
                <a:schemeClr val="tx1"/>
              </a:solidFill>
            </a:endParaRPr>
          </a:p>
        </p:txBody>
      </p:sp>
      <p:sp>
        <p:nvSpPr>
          <p:cNvPr id="11" name="正方形/長方形 10"/>
          <p:cNvSpPr/>
          <p:nvPr/>
        </p:nvSpPr>
        <p:spPr>
          <a:xfrm>
            <a:off x="4283968" y="6309320"/>
            <a:ext cx="3744416" cy="253916"/>
          </a:xfrm>
          <a:prstGeom prst="rect">
            <a:avLst/>
          </a:prstGeom>
        </p:spPr>
        <p:txBody>
          <a:bodyPr wrap="square">
            <a:spAutoFit/>
          </a:bodyPr>
          <a:lstStyle/>
          <a:p>
            <a:r>
              <a:rPr lang="ja-JP" altLang="en-US" sz="1050" dirty="0" smtClean="0"/>
              <a:t>○農林水産省</a:t>
            </a:r>
            <a:r>
              <a:rPr lang="en-US" altLang="ja-JP" sz="1050" dirty="0" smtClean="0"/>
              <a:t>HP</a:t>
            </a:r>
            <a:r>
              <a:rPr lang="ja-JP" altLang="en-US" sz="1050" dirty="0" smtClean="0"/>
              <a:t>　</a:t>
            </a:r>
            <a:r>
              <a:rPr lang="en-US" altLang="ja-JP" sz="1050" dirty="0" smtClean="0"/>
              <a:t>http://www.maff.go.jp/j/aid/zeisei/nou/</a:t>
            </a:r>
            <a:endParaRPr lang="ja-JP" altLang="en-US" sz="1050"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円/楕円 42"/>
          <p:cNvSpPr/>
          <p:nvPr/>
        </p:nvSpPr>
        <p:spPr>
          <a:xfrm>
            <a:off x="2339752" y="836712"/>
            <a:ext cx="4464496" cy="1130424"/>
          </a:xfrm>
          <a:prstGeom prst="ellipse">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円形吹き出し 32"/>
          <p:cNvSpPr/>
          <p:nvPr/>
        </p:nvSpPr>
        <p:spPr>
          <a:xfrm>
            <a:off x="7847856" y="5085184"/>
            <a:ext cx="1296144" cy="504056"/>
          </a:xfrm>
          <a:prstGeom prst="wedgeEllipseCallout">
            <a:avLst>
              <a:gd name="adj1" fmla="val -28204"/>
              <a:gd name="adj2" fmla="val -86754"/>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第１８条１項</a:t>
            </a:r>
            <a:endParaRPr kumimoji="1" lang="ja-JP" altLang="en-US" sz="1100" dirty="0">
              <a:solidFill>
                <a:schemeClr val="tx1"/>
              </a:solidFill>
            </a:endParaRPr>
          </a:p>
        </p:txBody>
      </p:sp>
      <p:sp>
        <p:nvSpPr>
          <p:cNvPr id="30" name="円形吹き出し 29"/>
          <p:cNvSpPr/>
          <p:nvPr/>
        </p:nvSpPr>
        <p:spPr>
          <a:xfrm>
            <a:off x="7668344" y="980728"/>
            <a:ext cx="1296144" cy="612648"/>
          </a:xfrm>
          <a:prstGeom prst="wedgeEllipseCallout">
            <a:avLst>
              <a:gd name="adj1" fmla="val -34521"/>
              <a:gd name="adj2" fmla="val 82549"/>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第１５</a:t>
            </a:r>
            <a:r>
              <a:rPr lang="ja-JP" altLang="en-US" sz="1100" dirty="0" smtClean="0">
                <a:solidFill>
                  <a:schemeClr val="tx1"/>
                </a:solidFill>
              </a:rPr>
              <a:t>条１項</a:t>
            </a:r>
            <a:endParaRPr kumimoji="1" lang="ja-JP" altLang="en-US" sz="1100" dirty="0">
              <a:solidFill>
                <a:schemeClr val="tx1"/>
              </a:solidFill>
            </a:endParaRPr>
          </a:p>
        </p:txBody>
      </p:sp>
      <p:sp>
        <p:nvSpPr>
          <p:cNvPr id="8" name="正方形/長方形 7"/>
          <p:cNvSpPr/>
          <p:nvPr/>
        </p:nvSpPr>
        <p:spPr>
          <a:xfrm>
            <a:off x="3275856" y="2852936"/>
            <a:ext cx="2484276" cy="158417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600" dirty="0" smtClean="0">
              <a:solidFill>
                <a:sysClr val="windowText" lastClr="000000"/>
              </a:solidFill>
            </a:endParaRPr>
          </a:p>
          <a:p>
            <a:r>
              <a:rPr lang="ja-JP" altLang="en-US" sz="1600" b="1" dirty="0" smtClean="0">
                <a:solidFill>
                  <a:sysClr val="windowText" lastClr="000000"/>
                </a:solidFill>
              </a:rPr>
              <a:t>・農地の受け手と出し手</a:t>
            </a:r>
            <a:endParaRPr lang="en-US" altLang="ja-JP" sz="1600" b="1" dirty="0" smtClean="0">
              <a:solidFill>
                <a:sysClr val="windowText" lastClr="000000"/>
              </a:solidFill>
            </a:endParaRPr>
          </a:p>
          <a:p>
            <a:r>
              <a:rPr lang="ja-JP" altLang="en-US" sz="1600" b="1" dirty="0" smtClean="0">
                <a:solidFill>
                  <a:sysClr val="windowText" lastClr="000000"/>
                </a:solidFill>
              </a:rPr>
              <a:t>　　　　　の調整</a:t>
            </a:r>
            <a:endParaRPr lang="en-US" altLang="ja-JP" sz="1600" b="1" dirty="0" smtClean="0">
              <a:solidFill>
                <a:sysClr val="windowText" lastClr="000000"/>
              </a:solidFill>
            </a:endParaRPr>
          </a:p>
          <a:p>
            <a:endParaRPr lang="en-US" altLang="ja-JP" sz="1600" b="1" dirty="0" smtClean="0">
              <a:solidFill>
                <a:sysClr val="windowText" lastClr="000000"/>
              </a:solidFill>
            </a:endParaRPr>
          </a:p>
          <a:p>
            <a:r>
              <a:rPr lang="ja-JP" altLang="en-US" sz="1600" b="1" dirty="0" smtClean="0">
                <a:solidFill>
                  <a:sysClr val="windowText" lastClr="000000"/>
                </a:solidFill>
              </a:rPr>
              <a:t>・農用地利用集積計画</a:t>
            </a:r>
            <a:endParaRPr lang="en-US" altLang="ja-JP" sz="1600" b="1" dirty="0" smtClean="0">
              <a:solidFill>
                <a:sysClr val="windowText" lastClr="000000"/>
              </a:solidFill>
            </a:endParaRPr>
          </a:p>
          <a:p>
            <a:r>
              <a:rPr lang="ja-JP" altLang="en-US" sz="1600" b="1" dirty="0" smtClean="0">
                <a:solidFill>
                  <a:sysClr val="windowText" lastClr="000000"/>
                </a:solidFill>
              </a:rPr>
              <a:t>　　　　　の作成</a:t>
            </a:r>
            <a:endParaRPr lang="en-US" altLang="ja-JP" sz="1600" b="1" dirty="0" smtClean="0">
              <a:solidFill>
                <a:sysClr val="windowText" lastClr="000000"/>
              </a:solidFill>
            </a:endParaRPr>
          </a:p>
        </p:txBody>
      </p:sp>
      <p:sp>
        <p:nvSpPr>
          <p:cNvPr id="5" name="円/楕円 4"/>
          <p:cNvSpPr/>
          <p:nvPr/>
        </p:nvSpPr>
        <p:spPr>
          <a:xfrm>
            <a:off x="2699792" y="1052736"/>
            <a:ext cx="1728192" cy="576064"/>
          </a:xfrm>
          <a:prstGeom prst="ellipse">
            <a:avLst/>
          </a:prstGeom>
          <a:solidFill>
            <a:schemeClr val="accent5">
              <a:lumMod val="40000"/>
              <a:lumOff val="60000"/>
            </a:schemeClr>
          </a:solidFill>
          <a:ln>
            <a:solidFill>
              <a:schemeClr val="accent5">
                <a:lumMod val="60000"/>
                <a:lumOff val="4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農地の出し手</a:t>
            </a:r>
            <a:endParaRPr kumimoji="1" lang="ja-JP" altLang="en-US" sz="1400" b="1" dirty="0">
              <a:solidFill>
                <a:schemeClr val="tx1"/>
              </a:solidFill>
            </a:endParaRPr>
          </a:p>
        </p:txBody>
      </p:sp>
      <p:sp>
        <p:nvSpPr>
          <p:cNvPr id="11" name="円/楕円 10"/>
          <p:cNvSpPr/>
          <p:nvPr/>
        </p:nvSpPr>
        <p:spPr>
          <a:xfrm>
            <a:off x="108000" y="3324101"/>
            <a:ext cx="1800000" cy="504056"/>
          </a:xfrm>
          <a:prstGeom prst="ellipse">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spc="600" dirty="0" smtClean="0">
                <a:solidFill>
                  <a:schemeClr val="tx1"/>
                </a:solidFill>
              </a:rPr>
              <a:t>農業協同組合</a:t>
            </a:r>
            <a:endParaRPr lang="en-US" altLang="ja-JP" sz="1400" b="1" spc="600" dirty="0" smtClean="0">
              <a:solidFill>
                <a:schemeClr val="tx1"/>
              </a:solidFill>
            </a:endParaRPr>
          </a:p>
        </p:txBody>
      </p:sp>
      <p:sp>
        <p:nvSpPr>
          <p:cNvPr id="12" name="円/楕円 11"/>
          <p:cNvSpPr/>
          <p:nvPr/>
        </p:nvSpPr>
        <p:spPr>
          <a:xfrm>
            <a:off x="108000" y="2304000"/>
            <a:ext cx="1800000" cy="504056"/>
          </a:xfrm>
          <a:prstGeom prst="ellipse">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spc="300" dirty="0" smtClean="0">
                <a:solidFill>
                  <a:schemeClr val="tx1"/>
                </a:solidFill>
              </a:rPr>
              <a:t>土地改良区</a:t>
            </a:r>
            <a:endParaRPr lang="en-US" altLang="ja-JP" sz="1400" b="1" spc="300" dirty="0" smtClean="0">
              <a:solidFill>
                <a:schemeClr val="tx1"/>
              </a:solidFill>
            </a:endParaRPr>
          </a:p>
        </p:txBody>
      </p:sp>
      <p:sp>
        <p:nvSpPr>
          <p:cNvPr id="13" name="円/楕円 12"/>
          <p:cNvSpPr/>
          <p:nvPr/>
        </p:nvSpPr>
        <p:spPr>
          <a:xfrm>
            <a:off x="138830" y="4266962"/>
            <a:ext cx="1800000" cy="504000"/>
          </a:xfrm>
          <a:prstGeom prst="ellipse">
            <a:avLst/>
          </a:prstGeom>
          <a:solidFill>
            <a:schemeClr val="accent5">
              <a:lumMod val="40000"/>
              <a:lumOff val="6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rPr>
              <a:t>農用地利用</a:t>
            </a:r>
            <a:endParaRPr lang="en-US" altLang="ja-JP" sz="1400" b="1" dirty="0" smtClean="0">
              <a:solidFill>
                <a:schemeClr val="tx1"/>
              </a:solidFill>
            </a:endParaRPr>
          </a:p>
          <a:p>
            <a:pPr algn="ctr"/>
            <a:r>
              <a:rPr lang="ja-JP" altLang="en-US" sz="1400" b="1" dirty="0" smtClean="0">
                <a:solidFill>
                  <a:schemeClr val="tx1"/>
                </a:solidFill>
              </a:rPr>
              <a:t>改善団体</a:t>
            </a:r>
            <a:endParaRPr lang="en-US" altLang="ja-JP" sz="1400" b="1" dirty="0" smtClean="0">
              <a:solidFill>
                <a:schemeClr val="tx1"/>
              </a:solidFill>
            </a:endParaRPr>
          </a:p>
        </p:txBody>
      </p:sp>
      <p:sp>
        <p:nvSpPr>
          <p:cNvPr id="16" name="正方形/長方形 15"/>
          <p:cNvSpPr/>
          <p:nvPr/>
        </p:nvSpPr>
        <p:spPr>
          <a:xfrm>
            <a:off x="4032000" y="2636912"/>
            <a:ext cx="1080000" cy="360000"/>
          </a:xfrm>
          <a:prstGeom prst="rect">
            <a:avLst/>
          </a:prstGeom>
          <a:solidFill>
            <a:srgbClr val="FFFF00"/>
          </a:solidFill>
          <a:ln w="6350">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市町村</a:t>
            </a:r>
            <a:endParaRPr kumimoji="1" lang="ja-JP" altLang="en-US" sz="1400" b="1" dirty="0">
              <a:solidFill>
                <a:schemeClr val="tx1"/>
              </a:solidFill>
            </a:endParaRPr>
          </a:p>
        </p:txBody>
      </p:sp>
      <p:sp>
        <p:nvSpPr>
          <p:cNvPr id="17" name="額縁 16"/>
          <p:cNvSpPr/>
          <p:nvPr/>
        </p:nvSpPr>
        <p:spPr>
          <a:xfrm>
            <a:off x="6876256" y="3212976"/>
            <a:ext cx="1402456" cy="720080"/>
          </a:xfrm>
          <a:prstGeom prst="bevel">
            <a:avLst/>
          </a:prstGeom>
          <a:solidFill>
            <a:schemeClr val="accent6">
              <a:lumMod val="40000"/>
              <a:lumOff val="60000"/>
            </a:schemeClr>
          </a:solidFill>
          <a:ln>
            <a:solidFill>
              <a:schemeClr val="accent6">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u="sng" dirty="0" smtClean="0">
                <a:solidFill>
                  <a:schemeClr val="tx1"/>
                </a:solidFill>
              </a:rPr>
              <a:t>農業委員会</a:t>
            </a:r>
            <a:endParaRPr kumimoji="1" lang="ja-JP" altLang="en-US" sz="1400" b="1" u="sng" dirty="0">
              <a:solidFill>
                <a:schemeClr val="tx1"/>
              </a:solidFill>
            </a:endParaRPr>
          </a:p>
        </p:txBody>
      </p:sp>
      <p:sp>
        <p:nvSpPr>
          <p:cNvPr id="20" name="右中かっこ 19"/>
          <p:cNvSpPr/>
          <p:nvPr/>
        </p:nvSpPr>
        <p:spPr>
          <a:xfrm>
            <a:off x="1800000" y="2348880"/>
            <a:ext cx="396000" cy="2592288"/>
          </a:xfrm>
          <a:prstGeom prst="rightBrace">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kumimoji="1" lang="ja-JP" altLang="en-US"/>
          </a:p>
        </p:txBody>
      </p:sp>
      <p:sp>
        <p:nvSpPr>
          <p:cNvPr id="21" name="右矢印 20"/>
          <p:cNvSpPr/>
          <p:nvPr/>
        </p:nvSpPr>
        <p:spPr>
          <a:xfrm>
            <a:off x="2268000" y="3060000"/>
            <a:ext cx="864096" cy="1152128"/>
          </a:xfrm>
          <a:prstGeom prst="rightArrow">
            <a:avLst/>
          </a:prstGeom>
          <a:noFill/>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300" dirty="0" smtClean="0">
                <a:solidFill>
                  <a:schemeClr val="tx1"/>
                </a:solidFill>
              </a:rPr>
              <a:t>申出</a:t>
            </a:r>
            <a:endParaRPr kumimoji="1" lang="ja-JP" altLang="en-US" sz="1400" b="1" spc="300" dirty="0">
              <a:solidFill>
                <a:schemeClr val="tx1"/>
              </a:solidFill>
            </a:endParaRPr>
          </a:p>
        </p:txBody>
      </p:sp>
      <p:sp>
        <p:nvSpPr>
          <p:cNvPr id="22" name="テキスト ボックス 21"/>
          <p:cNvSpPr txBox="1"/>
          <p:nvPr/>
        </p:nvSpPr>
        <p:spPr>
          <a:xfrm>
            <a:off x="683568" y="260648"/>
            <a:ext cx="7632000" cy="461665"/>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３．利用権設定等促進事業の流れ</a:t>
            </a:r>
            <a:endParaRPr kumimoji="1" lang="en-US" altLang="ja-JP" sz="1200" b="1" dirty="0" smtClean="0"/>
          </a:p>
          <a:p>
            <a:r>
              <a:rPr lang="ja-JP" altLang="en-US" sz="1200" b="1" dirty="0" smtClean="0"/>
              <a:t>　</a:t>
            </a:r>
            <a:r>
              <a:rPr lang="ja-JP" altLang="en-US" sz="1200" dirty="0" smtClean="0"/>
              <a:t>農用地利用集積計画の作成の流れになります。</a:t>
            </a:r>
            <a:r>
              <a:rPr lang="ja-JP" altLang="en-US" sz="1200" b="1" dirty="0" smtClean="0"/>
              <a:t>　</a:t>
            </a:r>
            <a:endParaRPr lang="en-US" altLang="ja-JP" sz="1200" dirty="0" smtClean="0"/>
          </a:p>
        </p:txBody>
      </p:sp>
      <p:sp>
        <p:nvSpPr>
          <p:cNvPr id="23" name="正方形/長方形 22"/>
          <p:cNvSpPr/>
          <p:nvPr/>
        </p:nvSpPr>
        <p:spPr>
          <a:xfrm>
            <a:off x="4644008" y="1124744"/>
            <a:ext cx="1728192" cy="576064"/>
          </a:xfrm>
          <a:prstGeom prst="rect">
            <a:avLst/>
          </a:prstGeom>
          <a:solidFill>
            <a:schemeClr val="accent6">
              <a:lumMod val="40000"/>
              <a:lumOff val="60000"/>
            </a:schemeClr>
          </a:solidFill>
          <a:ln cmpd="dbl">
            <a:solidFill>
              <a:schemeClr val="accent6">
                <a:lumMod val="20000"/>
                <a:lumOff val="80000"/>
              </a:schemeClr>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認定農業者等</a:t>
            </a:r>
            <a:endParaRPr kumimoji="1" lang="en-US" altLang="ja-JP" sz="1400" b="1" dirty="0" smtClean="0">
              <a:solidFill>
                <a:schemeClr val="tx1"/>
              </a:solidFill>
            </a:endParaRPr>
          </a:p>
          <a:p>
            <a:pPr algn="ctr"/>
            <a:r>
              <a:rPr lang="ja-JP" altLang="en-US" sz="1400" b="1" dirty="0" smtClean="0">
                <a:solidFill>
                  <a:schemeClr val="tx1"/>
                </a:solidFill>
              </a:rPr>
              <a:t>農地の受け手</a:t>
            </a:r>
            <a:endParaRPr kumimoji="1" lang="ja-JP" altLang="en-US" sz="1400" b="1" dirty="0">
              <a:solidFill>
                <a:schemeClr val="tx1"/>
              </a:solidFill>
            </a:endParaRPr>
          </a:p>
        </p:txBody>
      </p:sp>
      <p:sp>
        <p:nvSpPr>
          <p:cNvPr id="26" name="左矢印 25"/>
          <p:cNvSpPr/>
          <p:nvPr/>
        </p:nvSpPr>
        <p:spPr>
          <a:xfrm>
            <a:off x="5940000" y="3060000"/>
            <a:ext cx="864000" cy="1152000"/>
          </a:xfrm>
          <a:prstGeom prst="leftArrow">
            <a:avLst/>
          </a:prstGeom>
          <a:noFill/>
          <a:effectLst>
            <a:glow rad="139700">
              <a:schemeClr val="accent1">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300" dirty="0" smtClean="0">
                <a:solidFill>
                  <a:schemeClr val="tx1"/>
                </a:solidFill>
              </a:rPr>
              <a:t>要請</a:t>
            </a:r>
            <a:endParaRPr kumimoji="1" lang="ja-JP" altLang="en-US" sz="1400" b="1" spc="300" dirty="0">
              <a:solidFill>
                <a:schemeClr val="tx1"/>
              </a:solidFill>
            </a:endParaRPr>
          </a:p>
        </p:txBody>
      </p:sp>
      <p:sp>
        <p:nvSpPr>
          <p:cNvPr id="19" name="下カーブ矢印 18"/>
          <p:cNvSpPr/>
          <p:nvPr/>
        </p:nvSpPr>
        <p:spPr>
          <a:xfrm rot="3347055">
            <a:off x="6454080" y="1614091"/>
            <a:ext cx="1969124" cy="879668"/>
          </a:xfrm>
          <a:prstGeom prst="curvedDownArrow">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tx1"/>
                </a:solidFill>
              </a:rPr>
              <a:t>申出</a:t>
            </a:r>
            <a:endParaRPr kumimoji="1" lang="ja-JP" altLang="en-US" b="1" dirty="0">
              <a:solidFill>
                <a:schemeClr val="tx1"/>
              </a:solidFill>
            </a:endParaRPr>
          </a:p>
        </p:txBody>
      </p:sp>
      <p:sp>
        <p:nvSpPr>
          <p:cNvPr id="25" name="右矢印 24"/>
          <p:cNvSpPr/>
          <p:nvPr/>
        </p:nvSpPr>
        <p:spPr>
          <a:xfrm rot="5400000">
            <a:off x="3744000" y="4536000"/>
            <a:ext cx="864096" cy="1152128"/>
          </a:xfrm>
          <a:prstGeom prst="rightArrow">
            <a:avLst/>
          </a:prstGeom>
          <a:noFill/>
          <a:ln>
            <a:solidFill>
              <a:srgbClr val="FF6699"/>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b="1" spc="300" dirty="0">
              <a:solidFill>
                <a:schemeClr val="tx1"/>
              </a:solidFill>
            </a:endParaRPr>
          </a:p>
        </p:txBody>
      </p:sp>
      <p:sp>
        <p:nvSpPr>
          <p:cNvPr id="28" name="フレーム 27"/>
          <p:cNvSpPr/>
          <p:nvPr/>
        </p:nvSpPr>
        <p:spPr>
          <a:xfrm>
            <a:off x="6300192" y="4365104"/>
            <a:ext cx="1944000" cy="612000"/>
          </a:xfrm>
          <a:prstGeom prst="frame">
            <a:avLst/>
          </a:prstGeom>
          <a:solidFill>
            <a:srgbClr val="FFFF00"/>
          </a:solidFill>
          <a:ln>
            <a:solidFill>
              <a:srgbClr val="FFC000"/>
            </a:solidFill>
          </a:ln>
          <a:effectLst/>
          <a:scene3d>
            <a:camera prst="orthographicFront"/>
            <a:lightRig rig="threePt" dir="t"/>
          </a:scene3d>
          <a:sp3d>
            <a:bevelT prst="relaxedInse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u="sng" dirty="0" smtClean="0">
                <a:solidFill>
                  <a:schemeClr val="tx1"/>
                </a:solidFill>
              </a:rPr>
              <a:t>農業委員会</a:t>
            </a:r>
            <a:r>
              <a:rPr kumimoji="1" lang="ja-JP" altLang="en-US" sz="1400" b="1" dirty="0" smtClean="0">
                <a:solidFill>
                  <a:schemeClr val="tx1"/>
                </a:solidFill>
              </a:rPr>
              <a:t>の決定</a:t>
            </a:r>
            <a:endParaRPr kumimoji="1" lang="ja-JP" altLang="en-US" sz="1400" b="1" dirty="0">
              <a:solidFill>
                <a:schemeClr val="tx1"/>
              </a:solidFill>
            </a:endParaRPr>
          </a:p>
        </p:txBody>
      </p:sp>
      <p:cxnSp>
        <p:nvCxnSpPr>
          <p:cNvPr id="31" name="直線矢印コネクタ 30"/>
          <p:cNvCxnSpPr/>
          <p:nvPr/>
        </p:nvCxnSpPr>
        <p:spPr>
          <a:xfrm rot="10800000">
            <a:off x="4860032" y="4725144"/>
            <a:ext cx="1368000" cy="0"/>
          </a:xfrm>
          <a:prstGeom prst="straightConnector1">
            <a:avLst/>
          </a:prstGeom>
          <a:ln w="381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36" name="下矢印 35"/>
          <p:cNvSpPr/>
          <p:nvPr/>
        </p:nvSpPr>
        <p:spPr>
          <a:xfrm>
            <a:off x="3995936" y="1844824"/>
            <a:ext cx="1152128" cy="720080"/>
          </a:xfrm>
          <a:prstGeom prst="downArrow">
            <a:avLst/>
          </a:prstGeom>
          <a:solidFill>
            <a:schemeClr val="accent6">
              <a:lumMod val="40000"/>
              <a:lumOff val="6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ysClr val="windowText" lastClr="000000"/>
                </a:solidFill>
              </a:rPr>
              <a:t>申出</a:t>
            </a:r>
            <a:endParaRPr kumimoji="1" lang="ja-JP" altLang="en-US" b="1" dirty="0">
              <a:solidFill>
                <a:sysClr val="windowText" lastClr="000000"/>
              </a:solidFill>
            </a:endParaRPr>
          </a:p>
        </p:txBody>
      </p:sp>
      <p:sp>
        <p:nvSpPr>
          <p:cNvPr id="37" name="テキスト ボックス 36"/>
          <p:cNvSpPr txBox="1"/>
          <p:nvPr/>
        </p:nvSpPr>
        <p:spPr>
          <a:xfrm>
            <a:off x="5652120" y="4941168"/>
            <a:ext cx="2520280" cy="261610"/>
          </a:xfrm>
          <a:prstGeom prst="rect">
            <a:avLst/>
          </a:prstGeom>
          <a:noFill/>
          <a:ln>
            <a:noFill/>
          </a:ln>
        </p:spPr>
        <p:txBody>
          <a:bodyPr wrap="square" rtlCol="0">
            <a:spAutoFit/>
          </a:bodyPr>
          <a:lstStyle/>
          <a:p>
            <a:r>
              <a:rPr kumimoji="1" lang="ja-JP" altLang="en-US" sz="1100" dirty="0" smtClean="0">
                <a:solidFill>
                  <a:sysClr val="windowText" lastClr="000000"/>
                </a:solidFill>
              </a:rPr>
              <a:t>＊</a:t>
            </a:r>
            <a:r>
              <a:rPr kumimoji="1" lang="ja-JP" altLang="en-US" sz="1100" u="sng" dirty="0" smtClean="0">
                <a:solidFill>
                  <a:sysClr val="windowText" lastClr="000000"/>
                </a:solidFill>
              </a:rPr>
              <a:t>農業委員会</a:t>
            </a:r>
            <a:r>
              <a:rPr kumimoji="1" lang="ja-JP" altLang="en-US" sz="1100" dirty="0" smtClean="0">
                <a:solidFill>
                  <a:sysClr val="windowText" lastClr="000000"/>
                </a:solidFill>
              </a:rPr>
              <a:t>による要請の場合は不要</a:t>
            </a:r>
            <a:endParaRPr kumimoji="1" lang="ja-JP" altLang="en-US" sz="1100" dirty="0">
              <a:solidFill>
                <a:sysClr val="windowText" lastClr="000000"/>
              </a:solidFill>
            </a:endParaRPr>
          </a:p>
        </p:txBody>
      </p:sp>
      <p:sp>
        <p:nvSpPr>
          <p:cNvPr id="40" name="フレーム 39"/>
          <p:cNvSpPr/>
          <p:nvPr/>
        </p:nvSpPr>
        <p:spPr>
          <a:xfrm>
            <a:off x="611560" y="5661248"/>
            <a:ext cx="4104000" cy="914400"/>
          </a:xfrm>
          <a:prstGeom prst="fram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spc="600" dirty="0" smtClean="0">
                <a:solidFill>
                  <a:schemeClr val="tx1"/>
                </a:solidFill>
              </a:rPr>
              <a:t>農用地利用集積計画の公告</a:t>
            </a:r>
            <a:endParaRPr kumimoji="1" lang="ja-JP" altLang="en-US" b="1" spc="600" dirty="0">
              <a:solidFill>
                <a:schemeClr val="tx1"/>
              </a:solidFill>
            </a:endParaRPr>
          </a:p>
        </p:txBody>
      </p:sp>
      <p:sp>
        <p:nvSpPr>
          <p:cNvPr id="32" name="円形吹き出し 31"/>
          <p:cNvSpPr/>
          <p:nvPr/>
        </p:nvSpPr>
        <p:spPr>
          <a:xfrm>
            <a:off x="0" y="4869160"/>
            <a:ext cx="1296144" cy="648072"/>
          </a:xfrm>
          <a:prstGeom prst="wedgeEllipseCallout">
            <a:avLst>
              <a:gd name="adj1" fmla="val 52874"/>
              <a:gd name="adj2" fmla="val 73638"/>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第１９条</a:t>
            </a:r>
            <a:endParaRPr kumimoji="1" lang="ja-JP" altLang="en-US" sz="1100" dirty="0">
              <a:solidFill>
                <a:schemeClr val="tx1"/>
              </a:solidFill>
            </a:endParaRPr>
          </a:p>
        </p:txBody>
      </p:sp>
      <p:sp>
        <p:nvSpPr>
          <p:cNvPr id="34" name="円形吹き出し 33"/>
          <p:cNvSpPr/>
          <p:nvPr/>
        </p:nvSpPr>
        <p:spPr>
          <a:xfrm>
            <a:off x="5796136" y="2348880"/>
            <a:ext cx="1296144" cy="612648"/>
          </a:xfrm>
          <a:prstGeom prst="wedgeEllipseCallout">
            <a:avLst>
              <a:gd name="adj1" fmla="val 18127"/>
              <a:gd name="adj2" fmla="val 93687"/>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第１５</a:t>
            </a:r>
            <a:r>
              <a:rPr lang="ja-JP" altLang="en-US" sz="1100" dirty="0" smtClean="0">
                <a:solidFill>
                  <a:schemeClr val="tx1"/>
                </a:solidFill>
              </a:rPr>
              <a:t>条４項</a:t>
            </a:r>
            <a:endParaRPr kumimoji="1" lang="ja-JP" altLang="en-US" sz="1100" dirty="0">
              <a:solidFill>
                <a:schemeClr val="tx1"/>
              </a:solidFill>
            </a:endParaRPr>
          </a:p>
        </p:txBody>
      </p:sp>
      <p:sp>
        <p:nvSpPr>
          <p:cNvPr id="35" name="円形吹き出し 34"/>
          <p:cNvSpPr/>
          <p:nvPr/>
        </p:nvSpPr>
        <p:spPr>
          <a:xfrm>
            <a:off x="2123728" y="2276872"/>
            <a:ext cx="1296144" cy="612648"/>
          </a:xfrm>
          <a:prstGeom prst="wedgeEllipseCallout">
            <a:avLst>
              <a:gd name="adj1" fmla="val -34521"/>
              <a:gd name="adj2" fmla="val 91460"/>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第１８</a:t>
            </a:r>
            <a:r>
              <a:rPr lang="ja-JP" altLang="en-US" sz="1100" dirty="0" smtClean="0">
                <a:solidFill>
                  <a:schemeClr val="tx1"/>
                </a:solidFill>
              </a:rPr>
              <a:t>条５項</a:t>
            </a:r>
            <a:endParaRPr kumimoji="1" lang="ja-JP" altLang="en-US" sz="1100" dirty="0">
              <a:solidFill>
                <a:schemeClr val="tx1"/>
              </a:solidFill>
            </a:endParaRPr>
          </a:p>
        </p:txBody>
      </p:sp>
      <p:sp>
        <p:nvSpPr>
          <p:cNvPr id="38" name="円形吹き出し 37"/>
          <p:cNvSpPr/>
          <p:nvPr/>
        </p:nvSpPr>
        <p:spPr>
          <a:xfrm>
            <a:off x="2267744" y="4725144"/>
            <a:ext cx="1296144" cy="576064"/>
          </a:xfrm>
          <a:prstGeom prst="wedgeEllipseCallout">
            <a:avLst>
              <a:gd name="adj1" fmla="val 32868"/>
              <a:gd name="adj2" fmla="val -100120"/>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第１８</a:t>
            </a:r>
            <a:r>
              <a:rPr lang="ja-JP" altLang="en-US" sz="1100" dirty="0" smtClean="0">
                <a:solidFill>
                  <a:schemeClr val="tx1"/>
                </a:solidFill>
              </a:rPr>
              <a:t>条</a:t>
            </a:r>
            <a:endParaRPr lang="en-US" altLang="ja-JP" sz="1100" dirty="0" smtClean="0">
              <a:solidFill>
                <a:schemeClr val="tx1"/>
              </a:solidFill>
            </a:endParaRPr>
          </a:p>
          <a:p>
            <a:pPr algn="ctr"/>
            <a:r>
              <a:rPr lang="ja-JP" altLang="en-US" sz="1100" dirty="0" smtClean="0">
                <a:solidFill>
                  <a:schemeClr val="tx1"/>
                </a:solidFill>
              </a:rPr>
              <a:t>１～３項</a:t>
            </a:r>
            <a:endParaRPr kumimoji="1" lang="ja-JP" altLang="en-US" sz="1100" dirty="0">
              <a:solidFill>
                <a:schemeClr val="tx1"/>
              </a:solidFill>
            </a:endParaRPr>
          </a:p>
        </p:txBody>
      </p:sp>
      <p:sp>
        <p:nvSpPr>
          <p:cNvPr id="39" name="右矢印 38"/>
          <p:cNvSpPr/>
          <p:nvPr/>
        </p:nvSpPr>
        <p:spPr>
          <a:xfrm>
            <a:off x="5076056" y="5661248"/>
            <a:ext cx="864000" cy="864000"/>
          </a:xfrm>
          <a:prstGeom prst="rightArrow">
            <a:avLst/>
          </a:prstGeom>
          <a:noFill/>
          <a:ln>
            <a:solidFill>
              <a:srgbClr val="FF6699"/>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フレーム 40"/>
          <p:cNvSpPr/>
          <p:nvPr/>
        </p:nvSpPr>
        <p:spPr>
          <a:xfrm>
            <a:off x="6084168" y="5662800"/>
            <a:ext cx="2699792" cy="914400"/>
          </a:xfrm>
          <a:prstGeom prst="frame">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5400000" scaled="1"/>
            <a:tileRect/>
          </a:gradFill>
          <a:ln w="6350">
            <a:solidFill>
              <a:schemeClr val="tx1"/>
            </a:solidFill>
          </a:ln>
          <a:effectLst>
            <a:glow rad="1397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600" dirty="0" smtClean="0">
                <a:solidFill>
                  <a:schemeClr val="tx1"/>
                </a:solidFill>
              </a:rPr>
              <a:t>利用権等の効果発生</a:t>
            </a:r>
            <a:endParaRPr kumimoji="1" lang="ja-JP" altLang="en-US" sz="1400" b="1" spc="600" dirty="0">
              <a:solidFill>
                <a:schemeClr val="tx1"/>
              </a:solidFill>
            </a:endParaRPr>
          </a:p>
        </p:txBody>
      </p:sp>
      <p:sp>
        <p:nvSpPr>
          <p:cNvPr id="42" name="円形吹き出し 41"/>
          <p:cNvSpPr/>
          <p:nvPr/>
        </p:nvSpPr>
        <p:spPr>
          <a:xfrm>
            <a:off x="4932040" y="5157192"/>
            <a:ext cx="1296144" cy="432048"/>
          </a:xfrm>
          <a:prstGeom prst="wedgeEllipseCallout">
            <a:avLst>
              <a:gd name="adj1" fmla="val 30761"/>
              <a:gd name="adj2" fmla="val 69183"/>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第２０条</a:t>
            </a:r>
            <a:endParaRPr kumimoji="1" lang="ja-JP" altLang="en-US" sz="11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
                                            <p:bg/>
                                          </p:spTgt>
                                        </p:tgtEl>
                                        <p:attrNameLst>
                                          <p:attrName>style.visibility</p:attrName>
                                        </p:attrNameLst>
                                      </p:cBhvr>
                                      <p:to>
                                        <p:strVal val="visible"/>
                                      </p:to>
                                    </p:set>
                                    <p:animEffect transition="in" filter="wipe(down)">
                                      <p:cBhvr>
                                        <p:cTn id="7" dur="500"/>
                                        <p:tgtEl>
                                          <p:spTgt spid="30">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0">
                                            <p:txEl>
                                              <p:pRg st="0" end="0"/>
                                            </p:txEl>
                                          </p:spTgt>
                                        </p:tgtEl>
                                        <p:attrNameLst>
                                          <p:attrName>style.visibility</p:attrName>
                                        </p:attrNameLst>
                                      </p:cBhvr>
                                      <p:to>
                                        <p:strVal val="visible"/>
                                      </p:to>
                                    </p:set>
                                    <p:animEffect transition="in" filter="wipe(down)">
                                      <p:cBhvr>
                                        <p:cTn id="10" dur="500"/>
                                        <p:tgtEl>
                                          <p:spTgt spid="3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34">
                                            <p:bg/>
                                          </p:spTgt>
                                        </p:tgtEl>
                                        <p:attrNameLst>
                                          <p:attrName>style.visibility</p:attrName>
                                        </p:attrNameLst>
                                      </p:cBhvr>
                                      <p:to>
                                        <p:strVal val="visible"/>
                                      </p:to>
                                    </p:set>
                                    <p:animEffect transition="in" filter="wipe(down)">
                                      <p:cBhvr>
                                        <p:cTn id="15" dur="500"/>
                                        <p:tgtEl>
                                          <p:spTgt spid="34">
                                            <p:bg/>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4">
                                            <p:txEl>
                                              <p:pRg st="0" end="0"/>
                                            </p:txEl>
                                          </p:spTgt>
                                        </p:tgtEl>
                                        <p:attrNameLst>
                                          <p:attrName>style.visibility</p:attrName>
                                        </p:attrNameLst>
                                      </p:cBhvr>
                                      <p:to>
                                        <p:strVal val="visible"/>
                                      </p:to>
                                    </p:set>
                                    <p:animEffect transition="in" filter="wipe(down)">
                                      <p:cBhvr>
                                        <p:cTn id="18" dur="500"/>
                                        <p:tgtEl>
                                          <p:spTgt spid="3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35">
                                            <p:bg/>
                                          </p:spTgt>
                                        </p:tgtEl>
                                        <p:attrNameLst>
                                          <p:attrName>style.visibility</p:attrName>
                                        </p:attrNameLst>
                                      </p:cBhvr>
                                      <p:to>
                                        <p:strVal val="visible"/>
                                      </p:to>
                                    </p:set>
                                    <p:animEffect transition="in" filter="wipe(down)">
                                      <p:cBhvr>
                                        <p:cTn id="23" dur="500"/>
                                        <p:tgtEl>
                                          <p:spTgt spid="35">
                                            <p:bg/>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35">
                                            <p:txEl>
                                              <p:pRg st="0" end="0"/>
                                            </p:txEl>
                                          </p:spTgt>
                                        </p:tgtEl>
                                        <p:attrNameLst>
                                          <p:attrName>style.visibility</p:attrName>
                                        </p:attrNameLst>
                                      </p:cBhvr>
                                      <p:to>
                                        <p:strVal val="visible"/>
                                      </p:to>
                                    </p:set>
                                    <p:animEffect transition="in" filter="wipe(down)">
                                      <p:cBhvr>
                                        <p:cTn id="26" dur="500"/>
                                        <p:tgtEl>
                                          <p:spTgt spid="3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grpId="0" nodeType="clickEffect">
                                  <p:stCondLst>
                                    <p:cond delay="0"/>
                                  </p:stCondLst>
                                  <p:childTnLst>
                                    <p:set>
                                      <p:cBhvr>
                                        <p:cTn id="30" dur="1" fill="hold">
                                          <p:stCondLst>
                                            <p:cond delay="0"/>
                                          </p:stCondLst>
                                        </p:cTn>
                                        <p:tgtEl>
                                          <p:spTgt spid="38">
                                            <p:bg/>
                                          </p:spTgt>
                                        </p:tgtEl>
                                        <p:attrNameLst>
                                          <p:attrName>style.visibility</p:attrName>
                                        </p:attrNameLst>
                                      </p:cBhvr>
                                      <p:to>
                                        <p:strVal val="visible"/>
                                      </p:to>
                                    </p:set>
                                    <p:animEffect transition="in" filter="wipe(down)">
                                      <p:cBhvr>
                                        <p:cTn id="31" dur="500"/>
                                        <p:tgtEl>
                                          <p:spTgt spid="38">
                                            <p:bg/>
                                          </p:spTgt>
                                        </p:tgtEl>
                                      </p:cBhvr>
                                    </p:animEffect>
                                  </p:childTnLst>
                                </p:cTn>
                              </p:par>
                              <p:par>
                                <p:cTn id="32" presetID="22" presetClass="entr" presetSubtype="4" fill="hold" grpId="0" nodeType="withEffect">
                                  <p:stCondLst>
                                    <p:cond delay="0"/>
                                  </p:stCondLst>
                                  <p:childTnLst>
                                    <p:set>
                                      <p:cBhvr>
                                        <p:cTn id="33" dur="1" fill="hold">
                                          <p:stCondLst>
                                            <p:cond delay="0"/>
                                          </p:stCondLst>
                                        </p:cTn>
                                        <p:tgtEl>
                                          <p:spTgt spid="38">
                                            <p:txEl>
                                              <p:pRg st="0" end="0"/>
                                            </p:txEl>
                                          </p:spTgt>
                                        </p:tgtEl>
                                        <p:attrNameLst>
                                          <p:attrName>style.visibility</p:attrName>
                                        </p:attrNameLst>
                                      </p:cBhvr>
                                      <p:to>
                                        <p:strVal val="visible"/>
                                      </p:to>
                                    </p:set>
                                    <p:animEffect transition="in" filter="wipe(down)">
                                      <p:cBhvr>
                                        <p:cTn id="34" dur="500"/>
                                        <p:tgtEl>
                                          <p:spTgt spid="38">
                                            <p:txEl>
                                              <p:pRg st="0" end="0"/>
                                            </p:txEl>
                                          </p:spTgt>
                                        </p:tgtEl>
                                      </p:cBhvr>
                                    </p:animEffect>
                                  </p:childTnLst>
                                </p:cTn>
                              </p:par>
                              <p:par>
                                <p:cTn id="35" presetID="22" presetClass="entr" presetSubtype="4" fill="hold" grpId="0" nodeType="withEffect">
                                  <p:stCondLst>
                                    <p:cond delay="0"/>
                                  </p:stCondLst>
                                  <p:childTnLst>
                                    <p:set>
                                      <p:cBhvr>
                                        <p:cTn id="36" dur="1" fill="hold">
                                          <p:stCondLst>
                                            <p:cond delay="0"/>
                                          </p:stCondLst>
                                        </p:cTn>
                                        <p:tgtEl>
                                          <p:spTgt spid="38">
                                            <p:txEl>
                                              <p:pRg st="1" end="1"/>
                                            </p:txEl>
                                          </p:spTgt>
                                        </p:tgtEl>
                                        <p:attrNameLst>
                                          <p:attrName>style.visibility</p:attrName>
                                        </p:attrNameLst>
                                      </p:cBhvr>
                                      <p:to>
                                        <p:strVal val="visible"/>
                                      </p:to>
                                    </p:set>
                                    <p:animEffect transition="in" filter="wipe(down)">
                                      <p:cBhvr>
                                        <p:cTn id="37" dur="500"/>
                                        <p:tgtEl>
                                          <p:spTgt spid="38">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33">
                                            <p:bg/>
                                          </p:spTgt>
                                        </p:tgtEl>
                                        <p:attrNameLst>
                                          <p:attrName>style.visibility</p:attrName>
                                        </p:attrNameLst>
                                      </p:cBhvr>
                                      <p:to>
                                        <p:strVal val="visible"/>
                                      </p:to>
                                    </p:set>
                                    <p:animEffect transition="in" filter="wipe(down)">
                                      <p:cBhvr>
                                        <p:cTn id="42" dur="500"/>
                                        <p:tgtEl>
                                          <p:spTgt spid="33">
                                            <p:bg/>
                                          </p:spTgt>
                                        </p:tgtEl>
                                      </p:cBhvr>
                                    </p:animEffect>
                                  </p:childTnLst>
                                </p:cTn>
                              </p:par>
                              <p:par>
                                <p:cTn id="43" presetID="22" presetClass="entr" presetSubtype="4" fill="hold" grpId="0" nodeType="withEffect">
                                  <p:stCondLst>
                                    <p:cond delay="0"/>
                                  </p:stCondLst>
                                  <p:childTnLst>
                                    <p:set>
                                      <p:cBhvr>
                                        <p:cTn id="44" dur="1" fill="hold">
                                          <p:stCondLst>
                                            <p:cond delay="0"/>
                                          </p:stCondLst>
                                        </p:cTn>
                                        <p:tgtEl>
                                          <p:spTgt spid="33">
                                            <p:txEl>
                                              <p:pRg st="0" end="0"/>
                                            </p:txEl>
                                          </p:spTgt>
                                        </p:tgtEl>
                                        <p:attrNameLst>
                                          <p:attrName>style.visibility</p:attrName>
                                        </p:attrNameLst>
                                      </p:cBhvr>
                                      <p:to>
                                        <p:strVal val="visible"/>
                                      </p:to>
                                    </p:set>
                                    <p:animEffect transition="in" filter="wipe(down)">
                                      <p:cBhvr>
                                        <p:cTn id="45" dur="500"/>
                                        <p:tgtEl>
                                          <p:spTgt spid="33">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22" presetClass="entr" presetSubtype="4" fill="hold" grpId="0" nodeType="clickEffect">
                                  <p:stCondLst>
                                    <p:cond delay="0"/>
                                  </p:stCondLst>
                                  <p:childTnLst>
                                    <p:set>
                                      <p:cBhvr>
                                        <p:cTn id="49" dur="1" fill="hold">
                                          <p:stCondLst>
                                            <p:cond delay="0"/>
                                          </p:stCondLst>
                                        </p:cTn>
                                        <p:tgtEl>
                                          <p:spTgt spid="32">
                                            <p:bg/>
                                          </p:spTgt>
                                        </p:tgtEl>
                                        <p:attrNameLst>
                                          <p:attrName>style.visibility</p:attrName>
                                        </p:attrNameLst>
                                      </p:cBhvr>
                                      <p:to>
                                        <p:strVal val="visible"/>
                                      </p:to>
                                    </p:set>
                                    <p:animEffect transition="in" filter="wipe(down)">
                                      <p:cBhvr>
                                        <p:cTn id="50" dur="500"/>
                                        <p:tgtEl>
                                          <p:spTgt spid="32">
                                            <p:bg/>
                                          </p:spTgt>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32">
                                            <p:txEl>
                                              <p:pRg st="0" end="0"/>
                                            </p:txEl>
                                          </p:spTgt>
                                        </p:tgtEl>
                                        <p:attrNameLst>
                                          <p:attrName>style.visibility</p:attrName>
                                        </p:attrNameLst>
                                      </p:cBhvr>
                                      <p:to>
                                        <p:strVal val="visible"/>
                                      </p:to>
                                    </p:set>
                                    <p:animEffect transition="in" filter="wipe(down)">
                                      <p:cBhvr>
                                        <p:cTn id="53" dur="500"/>
                                        <p:tgtEl>
                                          <p:spTgt spid="32">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22" presetClass="entr" presetSubtype="4" fill="hold" grpId="0" nodeType="clickEffect">
                                  <p:stCondLst>
                                    <p:cond delay="0"/>
                                  </p:stCondLst>
                                  <p:childTnLst>
                                    <p:set>
                                      <p:cBhvr>
                                        <p:cTn id="57" dur="1" fill="hold">
                                          <p:stCondLst>
                                            <p:cond delay="0"/>
                                          </p:stCondLst>
                                        </p:cTn>
                                        <p:tgtEl>
                                          <p:spTgt spid="42">
                                            <p:bg/>
                                          </p:spTgt>
                                        </p:tgtEl>
                                        <p:attrNameLst>
                                          <p:attrName>style.visibility</p:attrName>
                                        </p:attrNameLst>
                                      </p:cBhvr>
                                      <p:to>
                                        <p:strVal val="visible"/>
                                      </p:to>
                                    </p:set>
                                    <p:animEffect transition="in" filter="wipe(down)">
                                      <p:cBhvr>
                                        <p:cTn id="58" dur="500"/>
                                        <p:tgtEl>
                                          <p:spTgt spid="42">
                                            <p:bg/>
                                          </p:spTgt>
                                        </p:tgtEl>
                                      </p:cBhvr>
                                    </p:animEffect>
                                  </p:childTnLst>
                                </p:cTn>
                              </p:par>
                              <p:par>
                                <p:cTn id="59" presetID="22" presetClass="entr" presetSubtype="4" fill="hold" grpId="0" nodeType="withEffect">
                                  <p:stCondLst>
                                    <p:cond delay="0"/>
                                  </p:stCondLst>
                                  <p:childTnLst>
                                    <p:set>
                                      <p:cBhvr>
                                        <p:cTn id="60" dur="1" fill="hold">
                                          <p:stCondLst>
                                            <p:cond delay="0"/>
                                          </p:stCondLst>
                                        </p:cTn>
                                        <p:tgtEl>
                                          <p:spTgt spid="42">
                                            <p:txEl>
                                              <p:pRg st="0" end="0"/>
                                            </p:txEl>
                                          </p:spTgt>
                                        </p:tgtEl>
                                        <p:attrNameLst>
                                          <p:attrName>style.visibility</p:attrName>
                                        </p:attrNameLst>
                                      </p:cBhvr>
                                      <p:to>
                                        <p:strVal val="visible"/>
                                      </p:to>
                                    </p:set>
                                    <p:animEffect transition="in" filter="wipe(down)">
                                      <p:cBhvr>
                                        <p:cTn id="61" dur="500"/>
                                        <p:tgtEl>
                                          <p:spTgt spid="4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build="allAtOnce" animBg="1"/>
      <p:bldP spid="30" grpId="0" build="allAtOnce" animBg="1"/>
      <p:bldP spid="32" grpId="0" uiExpand="1" build="allAtOnce" animBg="1"/>
      <p:bldP spid="34" grpId="0" build="allAtOnce" animBg="1"/>
      <p:bldP spid="35" grpId="0" build="allAtOnce" animBg="1"/>
      <p:bldP spid="38" grpId="0" build="allAtOnce" animBg="1"/>
      <p:bldP spid="42" grpId="0" uiExpand="1" build="allAtOnce"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直線コネクタ 19"/>
          <p:cNvCxnSpPr>
            <a:cxnSpLocks noChangeShapeType="1"/>
          </p:cNvCxnSpPr>
          <p:nvPr/>
        </p:nvCxnSpPr>
        <p:spPr bwMode="auto">
          <a:xfrm>
            <a:off x="25200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2915816" y="324000"/>
            <a:ext cx="3312368" cy="468000"/>
          </a:xfrm>
          <a:prstGeom prst="rect">
            <a:avLst/>
          </a:prstGeom>
          <a:noFill/>
        </p:spPr>
        <p:txBody>
          <a:bodyPr wrap="square" rtlCol="0">
            <a:spAutoFit/>
          </a:bodyPr>
          <a:lstStyle/>
          <a:p>
            <a:pPr algn="ctr"/>
            <a:r>
              <a:rPr kumimoji="1" lang="ja-JP" altLang="en-US" sz="2400" spc="600" dirty="0" smtClean="0">
                <a:latin typeface="HGP創英角ｺﾞｼｯｸUB" pitchFamily="50" charset="-128"/>
                <a:ea typeface="HGP創英角ｺﾞｼｯｸUB" pitchFamily="50" charset="-128"/>
              </a:rPr>
              <a:t>目　次</a:t>
            </a:r>
            <a:endParaRPr kumimoji="1" lang="ja-JP" altLang="en-US" sz="2400" spc="600" dirty="0">
              <a:latin typeface="HGP創英角ｺﾞｼｯｸUB" pitchFamily="50" charset="-128"/>
              <a:ea typeface="HGP創英角ｺﾞｼｯｸUB" pitchFamily="50" charset="-128"/>
            </a:endParaRPr>
          </a:p>
        </p:txBody>
      </p:sp>
      <p:sp>
        <p:nvSpPr>
          <p:cNvPr id="5" name="正方形/長方形 4"/>
          <p:cNvSpPr/>
          <p:nvPr/>
        </p:nvSpPr>
        <p:spPr>
          <a:xfrm>
            <a:off x="431540" y="1268760"/>
            <a:ext cx="8280920" cy="532859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正方形/長方形 5"/>
          <p:cNvSpPr/>
          <p:nvPr/>
        </p:nvSpPr>
        <p:spPr>
          <a:xfrm>
            <a:off x="395536" y="1052736"/>
            <a:ext cx="8424936" cy="51125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nSpc>
                <a:spcPct val="150000"/>
              </a:lnSpc>
            </a:pPr>
            <a:r>
              <a:rPr kumimoji="1" lang="ja-JP" altLang="en-US" sz="1600" dirty="0" smtClean="0">
                <a:solidFill>
                  <a:schemeClr val="tx1"/>
                </a:solidFill>
                <a:latin typeface="HGS創英角ｺﾞｼｯｸUB" pitchFamily="50" charset="-128"/>
                <a:ea typeface="HGS創英角ｺﾞｼｯｸUB" pitchFamily="50" charset="-128"/>
              </a:rPr>
              <a:t>・はじめに・・・・・・・・・・・・・・・・・・・・・・・・・・・・・３</a:t>
            </a:r>
            <a:endParaRPr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kumimoji="1" lang="ja-JP" altLang="en-US" sz="1600" dirty="0" smtClean="0">
                <a:solidFill>
                  <a:schemeClr val="tx1"/>
                </a:solidFill>
                <a:latin typeface="HGS創英角ｺﾞｼｯｸUB" pitchFamily="50" charset="-128"/>
                <a:ea typeface="HGS創英角ｺﾞｼｯｸUB" pitchFamily="50" charset="-128"/>
              </a:rPr>
              <a:t>・農業経営基盤強化促進法の概要・・・・・・・・・・・・・・・・・・・４</a:t>
            </a:r>
            <a:endParaRPr kumimoji="1"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lang="ja-JP" altLang="en-US" sz="1600" dirty="0" smtClean="0">
                <a:solidFill>
                  <a:schemeClr val="tx1"/>
                </a:solidFill>
                <a:latin typeface="HGS創英角ｺﾞｼｯｸUB" pitchFamily="50" charset="-128"/>
                <a:ea typeface="HGS創英角ｺﾞｼｯｸUB" pitchFamily="50" charset="-128"/>
              </a:rPr>
              <a:t>・認定農業者制度・・・・・・・・・・・・・・・・・・・・・・・・・・５</a:t>
            </a:r>
            <a:endParaRPr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kumimoji="1" lang="ja-JP" altLang="en-US" sz="1600" dirty="0" smtClean="0">
                <a:solidFill>
                  <a:schemeClr val="tx1"/>
                </a:solidFill>
                <a:latin typeface="HGS創英角ｺﾞｼｯｸUB" pitchFamily="50" charset="-128"/>
                <a:ea typeface="HGS創英角ｺﾞｼｯｸUB" pitchFamily="50" charset="-128"/>
              </a:rPr>
              <a:t>・認定新規就農者制度・・・・・・・・・・・・・・・・・・・・・・・・８</a:t>
            </a:r>
            <a:endParaRPr kumimoji="1"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lang="ja-JP" altLang="en-US" sz="1600" dirty="0" smtClean="0">
                <a:solidFill>
                  <a:schemeClr val="tx1"/>
                </a:solidFill>
                <a:latin typeface="HGS創英角ｺﾞｼｯｸUB" pitchFamily="50" charset="-128"/>
                <a:ea typeface="HGS創英角ｺﾞｼｯｸUB" pitchFamily="50" charset="-128"/>
              </a:rPr>
              <a:t>・基本方針・・・・・・・・・・・・・・・・・・・・・・・・・・・・１０</a:t>
            </a:r>
            <a:endParaRPr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kumimoji="1" lang="ja-JP" altLang="en-US" sz="1600" dirty="0" smtClean="0">
                <a:solidFill>
                  <a:schemeClr val="tx1"/>
                </a:solidFill>
                <a:latin typeface="HGS創英角ｺﾞｼｯｸUB" pitchFamily="50" charset="-128"/>
                <a:ea typeface="HGS創英角ｺﾞｼｯｸUB" pitchFamily="50" charset="-128"/>
              </a:rPr>
              <a:t>・基本構想・・・・・・・・・・・・・・・・・・・・・・・・・・・・１６</a:t>
            </a:r>
            <a:endParaRPr kumimoji="1"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lang="ja-JP" altLang="en-US" sz="1600" dirty="0" smtClean="0">
                <a:solidFill>
                  <a:schemeClr val="tx1"/>
                </a:solidFill>
                <a:latin typeface="HGS創英角ｺﾞｼｯｸUB" pitchFamily="50" charset="-128"/>
                <a:ea typeface="HGS創英角ｺﾞｼｯｸUB" pitchFamily="50" charset="-128"/>
              </a:rPr>
              <a:t>・利用権設定等促進事業・・・・・・・・・・・・・・・・・・・・・・１８</a:t>
            </a:r>
            <a:endParaRPr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kumimoji="1" lang="ja-JP" altLang="en-US" sz="1600" dirty="0" smtClean="0">
                <a:solidFill>
                  <a:schemeClr val="tx1"/>
                </a:solidFill>
                <a:latin typeface="HGS創英角ｺﾞｼｯｸUB" pitchFamily="50" charset="-128"/>
                <a:ea typeface="HGS創英角ｺﾞｼｯｸUB" pitchFamily="50" charset="-128"/>
              </a:rPr>
              <a:t>・農用地利用改善事業・・・・・・・・・・・・・・・・・・・・・・・２０</a:t>
            </a:r>
            <a:endParaRPr kumimoji="1"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lang="ja-JP" altLang="en-US" sz="1600" dirty="0" smtClean="0">
                <a:solidFill>
                  <a:schemeClr val="tx1"/>
                </a:solidFill>
                <a:latin typeface="HGS創英角ｺﾞｼｯｸUB" pitchFamily="50" charset="-128"/>
                <a:ea typeface="HGS創英角ｺﾞｼｯｸUB" pitchFamily="50" charset="-128"/>
              </a:rPr>
              <a:t>・特定農業法人・特定農業団体制度・・・・・・・・・・・・・・・・・２１</a:t>
            </a:r>
            <a:endParaRPr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kumimoji="1" lang="ja-JP" altLang="en-US" sz="1600" dirty="0" smtClean="0">
                <a:solidFill>
                  <a:schemeClr val="tx1"/>
                </a:solidFill>
                <a:latin typeface="HGS創英角ｺﾞｼｯｸUB" pitchFamily="50" charset="-128"/>
                <a:ea typeface="HGS創英角ｺﾞｼｯｸUB" pitchFamily="50" charset="-128"/>
              </a:rPr>
              <a:t>・農地利用集積円滑化事業・・・・・・・・・・・・・・・・・・・・・２２</a:t>
            </a:r>
            <a:endParaRPr kumimoji="1"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lang="ja-JP" altLang="en-US" sz="1600" dirty="0" smtClean="0">
                <a:solidFill>
                  <a:schemeClr val="tx1"/>
                </a:solidFill>
                <a:latin typeface="HGS創英角ｺﾞｼｯｸUB" pitchFamily="50" charset="-128"/>
                <a:ea typeface="HGS創英角ｺﾞｼｯｸUB" pitchFamily="50" charset="-128"/>
              </a:rPr>
              <a:t>・農地中間管理機構の特例事業・・・・・・・・・・・・・・・・・・・２４</a:t>
            </a:r>
            <a:endParaRPr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lang="ja-JP" altLang="en-US" sz="1600" dirty="0" smtClean="0">
                <a:solidFill>
                  <a:schemeClr val="tx1"/>
                </a:solidFill>
                <a:latin typeface="HGS創英角ｺﾞｼｯｸUB" pitchFamily="50" charset="-128"/>
                <a:ea typeface="HGS創英角ｺﾞｼｯｸUB" pitchFamily="50" charset="-128"/>
              </a:rPr>
              <a:t>・人・農地に関する施策・・・・・・・・・・・・・・・・・・・・・・２５</a:t>
            </a:r>
            <a:endParaRPr lang="en-US" altLang="ja-JP" sz="1600" dirty="0" smtClean="0">
              <a:solidFill>
                <a:schemeClr val="tx1"/>
              </a:solidFill>
              <a:latin typeface="HGS創英角ｺﾞｼｯｸUB" pitchFamily="50" charset="-128"/>
              <a:ea typeface="HGS創英角ｺﾞｼｯｸUB" pitchFamily="50" charset="-128"/>
            </a:endParaRPr>
          </a:p>
          <a:p>
            <a:pPr>
              <a:lnSpc>
                <a:spcPct val="150000"/>
              </a:lnSpc>
            </a:pPr>
            <a:r>
              <a:rPr lang="ja-JP" altLang="en-US" sz="1600" dirty="0" smtClean="0">
                <a:solidFill>
                  <a:schemeClr val="tx1"/>
                </a:solidFill>
                <a:latin typeface="HGS創英角ｺﾞｼｯｸUB" pitchFamily="50" charset="-128"/>
                <a:ea typeface="HGS創英角ｺﾞｼｯｸUB" pitchFamily="50" charset="-128"/>
              </a:rPr>
              <a:t>・最後に・・・・・・・・・・・・・・・・・・・・・・・・・・・・・２７</a:t>
            </a:r>
            <a:endParaRPr lang="en-US" altLang="ja-JP" sz="1600" dirty="0" smtClean="0">
              <a:solidFill>
                <a:schemeClr val="tx1"/>
              </a:solidFill>
              <a:latin typeface="HGS創英角ｺﾞｼｯｸUB" pitchFamily="50" charset="-128"/>
              <a:ea typeface="HGS創英角ｺﾞｼｯｸUB" pitchFamily="50" charset="-128"/>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角丸四角形 19"/>
          <p:cNvSpPr/>
          <p:nvPr/>
        </p:nvSpPr>
        <p:spPr>
          <a:xfrm>
            <a:off x="323528" y="5472000"/>
            <a:ext cx="5904656" cy="1346448"/>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600" dirty="0" smtClean="0"/>
          </a:p>
          <a:p>
            <a:r>
              <a:rPr lang="ja-JP" altLang="en-US" sz="1600" dirty="0" smtClean="0">
                <a:solidFill>
                  <a:schemeClr val="tx1"/>
                </a:solidFill>
              </a:rPr>
              <a:t>・全国（平成２５年３月末現在）　</a:t>
            </a:r>
            <a:r>
              <a:rPr lang="ja-JP" altLang="en-US" sz="1600" b="1" dirty="0" smtClean="0">
                <a:solidFill>
                  <a:schemeClr val="tx1"/>
                </a:solidFill>
              </a:rPr>
              <a:t>３，４５７団体</a:t>
            </a:r>
            <a:endParaRPr lang="en-US" altLang="ja-JP" sz="1600" b="1" dirty="0" smtClean="0">
              <a:solidFill>
                <a:schemeClr val="tx1"/>
              </a:solidFill>
            </a:endParaRPr>
          </a:p>
          <a:p>
            <a:endParaRPr kumimoji="1" lang="en-US" altLang="ja-JP" sz="1600" dirty="0" smtClean="0">
              <a:solidFill>
                <a:schemeClr val="tx1"/>
              </a:solidFill>
            </a:endParaRPr>
          </a:p>
          <a:p>
            <a:r>
              <a:rPr lang="ja-JP" altLang="en-US" sz="1600" dirty="0" smtClean="0">
                <a:solidFill>
                  <a:schemeClr val="tx1"/>
                </a:solidFill>
              </a:rPr>
              <a:t>・愛知県（平成３１年３月末現在）　　  </a:t>
            </a:r>
            <a:r>
              <a:rPr lang="ja-JP" altLang="en-US" sz="1600" b="1" dirty="0" smtClean="0">
                <a:solidFill>
                  <a:schemeClr val="tx1"/>
                </a:solidFill>
              </a:rPr>
              <a:t>４５団体</a:t>
            </a:r>
            <a:endParaRPr lang="en-US" altLang="ja-JP" sz="1600" b="1" dirty="0" smtClean="0">
              <a:solidFill>
                <a:schemeClr val="tx1"/>
              </a:solidFill>
            </a:endParaRPr>
          </a:p>
          <a:p>
            <a:pPr algn="r"/>
            <a:r>
              <a:rPr lang="ja-JP" altLang="en-US" sz="1400" dirty="0" smtClean="0">
                <a:solidFill>
                  <a:schemeClr val="tx1"/>
                </a:solidFill>
              </a:rPr>
              <a:t>（安城市と知立市にあります。）</a:t>
            </a:r>
            <a:endParaRPr kumimoji="1" lang="ja-JP" altLang="en-US" sz="1400" dirty="0">
              <a:solidFill>
                <a:schemeClr val="tx1"/>
              </a:solidFill>
            </a:endParaRPr>
          </a:p>
        </p:txBody>
      </p:sp>
      <p:sp>
        <p:nvSpPr>
          <p:cNvPr id="18" name="正方形/長方形 17"/>
          <p:cNvSpPr/>
          <p:nvPr/>
        </p:nvSpPr>
        <p:spPr>
          <a:xfrm>
            <a:off x="6516216" y="4221088"/>
            <a:ext cx="2627784" cy="2636912"/>
          </a:xfrm>
          <a:prstGeom prst="rect">
            <a:avLst/>
          </a:prstGeom>
          <a:solidFill>
            <a:schemeClr val="accent6">
              <a:lumMod val="40000"/>
              <a:lumOff val="60000"/>
            </a:schemeClr>
          </a:solidFill>
          <a:ln w="127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chemeClr val="tx1"/>
              </a:solidFill>
            </a:endParaRPr>
          </a:p>
          <a:p>
            <a:endParaRPr lang="en-US" altLang="ja-JP" sz="1200" dirty="0" smtClean="0">
              <a:solidFill>
                <a:schemeClr val="tx1"/>
              </a:solidFill>
            </a:endParaRPr>
          </a:p>
          <a:p>
            <a:r>
              <a:rPr lang="ja-JP" altLang="en-US" sz="1200" dirty="0" smtClean="0">
                <a:solidFill>
                  <a:schemeClr val="tx1"/>
                </a:solidFill>
              </a:rPr>
              <a:t>（１）農用地利用規程が市町村基本構</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想に適合すること。</a:t>
            </a:r>
            <a:endParaRPr lang="en-US" altLang="ja-JP" sz="1200" dirty="0" smtClean="0">
              <a:solidFill>
                <a:schemeClr val="tx1"/>
              </a:solidFill>
            </a:endParaRPr>
          </a:p>
          <a:p>
            <a:endParaRPr kumimoji="1" lang="en-US" altLang="ja-JP" sz="1200" dirty="0" smtClean="0">
              <a:solidFill>
                <a:schemeClr val="tx1"/>
              </a:solidFill>
            </a:endParaRPr>
          </a:p>
          <a:p>
            <a:r>
              <a:rPr lang="ja-JP" altLang="en-US" sz="1200" dirty="0" smtClean="0">
                <a:solidFill>
                  <a:schemeClr val="tx1"/>
                </a:solidFill>
              </a:rPr>
              <a:t>（２）農用地利用規程の内容が農用地</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の効率的かつ総合的な利用を図   </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るために適切なものであること。</a:t>
            </a:r>
            <a:endParaRPr lang="en-US" altLang="ja-JP" sz="1200" dirty="0" smtClean="0">
              <a:solidFill>
                <a:schemeClr val="tx1"/>
              </a:solidFill>
            </a:endParaRPr>
          </a:p>
          <a:p>
            <a:endParaRPr kumimoji="1" lang="en-US" altLang="ja-JP" sz="1200" dirty="0" smtClean="0">
              <a:solidFill>
                <a:schemeClr val="tx1"/>
              </a:solidFill>
            </a:endParaRPr>
          </a:p>
          <a:p>
            <a:r>
              <a:rPr lang="ja-JP" altLang="en-US" sz="1200" dirty="0" smtClean="0">
                <a:solidFill>
                  <a:schemeClr val="tx1"/>
                </a:solidFill>
              </a:rPr>
              <a:t>（３）農用地利用規程が適正に定めら</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れており、かつ、申請者が当該農</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用地利用規程に定めるところに従</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い、農用地利用改善事業を実施      </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する見込が確実であること。</a:t>
            </a:r>
            <a:endParaRPr kumimoji="1" lang="en-US" altLang="ja-JP" sz="1200" dirty="0" smtClean="0">
              <a:solidFill>
                <a:schemeClr val="tx1"/>
              </a:solidFill>
            </a:endParaRPr>
          </a:p>
          <a:p>
            <a:endParaRPr lang="en-US" altLang="ja-JP" sz="1200" dirty="0" smtClean="0">
              <a:solidFill>
                <a:schemeClr val="tx1"/>
              </a:solidFill>
            </a:endParaRPr>
          </a:p>
          <a:p>
            <a:endParaRPr kumimoji="1" lang="en-US" altLang="ja-JP" sz="1200" dirty="0" smtClean="0">
              <a:solidFill>
                <a:schemeClr val="tx1"/>
              </a:solidFill>
            </a:endParaRPr>
          </a:p>
        </p:txBody>
      </p:sp>
      <p:sp>
        <p:nvSpPr>
          <p:cNvPr id="13" name="下カーブ矢印 12"/>
          <p:cNvSpPr/>
          <p:nvPr/>
        </p:nvSpPr>
        <p:spPr>
          <a:xfrm rot="20342170">
            <a:off x="6900188" y="1991819"/>
            <a:ext cx="1359586" cy="731520"/>
          </a:xfrm>
          <a:prstGeom prst="curvedDown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solidFill>
                <a:schemeClr val="tx1"/>
              </a:solidFill>
            </a:endParaRPr>
          </a:p>
        </p:txBody>
      </p:sp>
      <p:sp>
        <p:nvSpPr>
          <p:cNvPr id="11" name="左カーブ矢印 10"/>
          <p:cNvSpPr/>
          <p:nvPr/>
        </p:nvSpPr>
        <p:spPr>
          <a:xfrm rot="15593381" flipH="1" flipV="1">
            <a:off x="7389044" y="2938071"/>
            <a:ext cx="892960" cy="1143195"/>
          </a:xfrm>
          <a:prstGeom prst="curvedLeftArrow">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600" b="1" dirty="0">
              <a:solidFill>
                <a:schemeClr val="tx1"/>
              </a:solidFill>
            </a:endParaRPr>
          </a:p>
        </p:txBody>
      </p:sp>
      <p:sp>
        <p:nvSpPr>
          <p:cNvPr id="8" name="正方形/長方形 7"/>
          <p:cNvSpPr/>
          <p:nvPr/>
        </p:nvSpPr>
        <p:spPr>
          <a:xfrm>
            <a:off x="3491880" y="2276872"/>
            <a:ext cx="2952000" cy="280831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chemeClr val="tx1"/>
              </a:solidFill>
            </a:endParaRPr>
          </a:p>
          <a:p>
            <a:r>
              <a:rPr lang="ja-JP" altLang="en-US" sz="1200" dirty="0" smtClean="0">
                <a:solidFill>
                  <a:schemeClr val="tx1"/>
                </a:solidFill>
              </a:rPr>
              <a:t>（１）農用地の効率的かつ総合的な利用を</a:t>
            </a:r>
            <a:endParaRPr lang="en-US" altLang="ja-JP" sz="1200" dirty="0" smtClean="0">
              <a:solidFill>
                <a:schemeClr val="tx1"/>
              </a:solidFill>
            </a:endParaRPr>
          </a:p>
          <a:p>
            <a:r>
              <a:rPr lang="ja-JP" altLang="en-US" sz="1200" dirty="0" smtClean="0">
                <a:solidFill>
                  <a:schemeClr val="tx1"/>
                </a:solidFill>
              </a:rPr>
              <a:t>　　  図るための措置に関する基本的な事</a:t>
            </a:r>
            <a:endParaRPr lang="en-US" altLang="ja-JP" sz="1200" dirty="0" smtClean="0">
              <a:solidFill>
                <a:schemeClr val="tx1"/>
              </a:solidFill>
            </a:endParaRPr>
          </a:p>
          <a:p>
            <a:r>
              <a:rPr lang="ja-JP" altLang="en-US" sz="1200" dirty="0" smtClean="0">
                <a:solidFill>
                  <a:schemeClr val="tx1"/>
                </a:solidFill>
              </a:rPr>
              <a:t>　　  項</a:t>
            </a:r>
            <a:endParaRPr kumimoji="1" lang="en-US" altLang="ja-JP" sz="1200" dirty="0" smtClean="0">
              <a:solidFill>
                <a:schemeClr val="tx1"/>
              </a:solidFill>
            </a:endParaRPr>
          </a:p>
          <a:p>
            <a:r>
              <a:rPr kumimoji="1" lang="ja-JP" altLang="en-US" sz="1200" dirty="0" smtClean="0">
                <a:solidFill>
                  <a:schemeClr val="tx1"/>
                </a:solidFill>
              </a:rPr>
              <a:t>（２）農用地利用改善事業の実施区域</a:t>
            </a:r>
            <a:endParaRPr lang="en-US" altLang="ja-JP" sz="1200" dirty="0" smtClean="0">
              <a:solidFill>
                <a:schemeClr val="tx1"/>
              </a:solidFill>
            </a:endParaRPr>
          </a:p>
          <a:p>
            <a:r>
              <a:rPr lang="ja-JP" altLang="en-US" sz="1200" dirty="0" smtClean="0">
                <a:solidFill>
                  <a:schemeClr val="tx1"/>
                </a:solidFill>
              </a:rPr>
              <a:t>（３）作付地の集団化その他農作物の栽培</a:t>
            </a:r>
            <a:endParaRPr lang="en-US" altLang="ja-JP" sz="1200" dirty="0" smtClean="0">
              <a:solidFill>
                <a:schemeClr val="tx1"/>
              </a:solidFill>
            </a:endParaRPr>
          </a:p>
          <a:p>
            <a:r>
              <a:rPr lang="ja-JP" altLang="en-US" sz="1200" dirty="0" smtClean="0">
                <a:solidFill>
                  <a:schemeClr val="tx1"/>
                </a:solidFill>
              </a:rPr>
              <a:t>　　 の改善に関する事項</a:t>
            </a:r>
            <a:endParaRPr lang="en-US" altLang="ja-JP" sz="1200" dirty="0" smtClean="0">
              <a:solidFill>
                <a:schemeClr val="tx1"/>
              </a:solidFill>
            </a:endParaRPr>
          </a:p>
          <a:p>
            <a:r>
              <a:rPr kumimoji="1" lang="ja-JP" altLang="en-US" sz="1200" dirty="0" smtClean="0">
                <a:solidFill>
                  <a:schemeClr val="tx1"/>
                </a:solidFill>
              </a:rPr>
              <a:t>（４）認定農業者とその他の構成員との役割</a:t>
            </a:r>
            <a:endParaRPr kumimoji="1" lang="en-US" altLang="ja-JP" sz="1200" dirty="0" smtClean="0">
              <a:solidFill>
                <a:schemeClr val="tx1"/>
              </a:solidFill>
            </a:endParaRPr>
          </a:p>
          <a:p>
            <a:r>
              <a:rPr kumimoji="1" lang="ja-JP" altLang="en-US" sz="1200" dirty="0" smtClean="0">
                <a:solidFill>
                  <a:schemeClr val="tx1"/>
                </a:solidFill>
              </a:rPr>
              <a:t>       分担その他農作業の効率化に関する</a:t>
            </a:r>
            <a:endParaRPr kumimoji="1" lang="en-US" altLang="ja-JP" sz="1200" dirty="0" smtClean="0">
              <a:solidFill>
                <a:schemeClr val="tx1"/>
              </a:solidFill>
            </a:endParaRPr>
          </a:p>
          <a:p>
            <a:r>
              <a:rPr lang="en-US" altLang="ja-JP" sz="1200" dirty="0" smtClean="0">
                <a:solidFill>
                  <a:schemeClr val="tx1"/>
                </a:solidFill>
              </a:rPr>
              <a:t>       </a:t>
            </a:r>
            <a:r>
              <a:rPr kumimoji="1" lang="ja-JP" altLang="en-US" sz="1200" dirty="0" smtClean="0">
                <a:solidFill>
                  <a:schemeClr val="tx1"/>
                </a:solidFill>
              </a:rPr>
              <a:t>事項</a:t>
            </a:r>
            <a:endParaRPr kumimoji="1" lang="en-US" altLang="ja-JP" sz="1200" dirty="0" smtClean="0">
              <a:solidFill>
                <a:schemeClr val="tx1"/>
              </a:solidFill>
            </a:endParaRPr>
          </a:p>
          <a:p>
            <a:r>
              <a:rPr lang="ja-JP" altLang="en-US" sz="1200" dirty="0" smtClean="0">
                <a:solidFill>
                  <a:schemeClr val="tx1"/>
                </a:solidFill>
              </a:rPr>
              <a:t>（５）認定農業者に対する農用地の利用の</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集積の目標その他農用地の利用関係</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の改善に関する事項</a:t>
            </a:r>
            <a:endParaRPr kumimoji="1" lang="en-US" altLang="ja-JP" sz="1200" dirty="0" smtClean="0">
              <a:solidFill>
                <a:schemeClr val="tx1"/>
              </a:solidFill>
            </a:endParaRPr>
          </a:p>
          <a:p>
            <a:endParaRPr lang="en-US" altLang="ja-JP" sz="1200" dirty="0" smtClean="0">
              <a:solidFill>
                <a:schemeClr val="tx1"/>
              </a:solidFill>
            </a:endParaRPr>
          </a:p>
          <a:p>
            <a:endParaRPr kumimoji="1" lang="en-US" altLang="ja-JP" sz="1200" dirty="0" smtClean="0">
              <a:solidFill>
                <a:schemeClr val="tx1"/>
              </a:solidFill>
            </a:endParaRPr>
          </a:p>
        </p:txBody>
      </p:sp>
      <p:cxnSp>
        <p:nvCxnSpPr>
          <p:cNvPr id="2" name="直線コネクタ 19"/>
          <p:cNvCxnSpPr>
            <a:cxnSpLocks noChangeShapeType="1"/>
          </p:cNvCxnSpPr>
          <p:nvPr/>
        </p:nvCxnSpPr>
        <p:spPr bwMode="auto">
          <a:xfrm>
            <a:off x="25152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1619672" y="324000"/>
            <a:ext cx="5904656" cy="461665"/>
          </a:xfrm>
          <a:prstGeom prst="rect">
            <a:avLst/>
          </a:prstGeom>
          <a:noFill/>
        </p:spPr>
        <p:txBody>
          <a:bodyPr wrap="square" rtlCol="0">
            <a:spAutoFit/>
          </a:bodyPr>
          <a:lstStyle/>
          <a:p>
            <a:pPr algn="ctr"/>
            <a:r>
              <a:rPr lang="ja-JP" altLang="en-US" sz="2400" spc="600" dirty="0" smtClean="0">
                <a:latin typeface="HGS創英角ｺﾞｼｯｸUB" pitchFamily="50" charset="-128"/>
                <a:ea typeface="HGS創英角ｺﾞｼｯｸUB" pitchFamily="50" charset="-128"/>
              </a:rPr>
              <a:t>農用地利用改善事業</a:t>
            </a:r>
            <a:endParaRPr lang="en-US" altLang="ja-JP" sz="2400" spc="600" dirty="0" smtClean="0">
              <a:latin typeface="HGS創英角ｺﾞｼｯｸUB" pitchFamily="50" charset="-128"/>
              <a:ea typeface="HGS創英角ｺﾞｼｯｸUB" pitchFamily="50" charset="-128"/>
            </a:endParaRPr>
          </a:p>
        </p:txBody>
      </p:sp>
      <p:sp>
        <p:nvSpPr>
          <p:cNvPr id="4" name="テキスト ボックス 3"/>
          <p:cNvSpPr txBox="1"/>
          <p:nvPr/>
        </p:nvSpPr>
        <p:spPr>
          <a:xfrm>
            <a:off x="756000" y="1052736"/>
            <a:ext cx="7632000" cy="830997"/>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１．農用地利用改善事業とは</a:t>
            </a:r>
            <a:endParaRPr lang="en-US" altLang="ja-JP" sz="1200" b="1" dirty="0" smtClean="0"/>
          </a:p>
          <a:p>
            <a:r>
              <a:rPr lang="ja-JP" altLang="en-US" sz="1200" dirty="0" smtClean="0"/>
              <a:t>　農業経営基盤強化促進事業のうちの１つで、農用地に関し権利を有する者の組織する団体が農用地の利用に関する規定で定めることに従い、農用地の効率的かつ総合的な利用を図るための作付地の集団化、農作業の効率化その他の措置及び農用地の利用関係の改善に関する措置を推進する事業です。</a:t>
            </a:r>
            <a:endParaRPr lang="en-US" altLang="ja-JP" sz="1200" dirty="0" smtClean="0"/>
          </a:p>
        </p:txBody>
      </p:sp>
      <p:sp>
        <p:nvSpPr>
          <p:cNvPr id="6" name="テキスト ボックス 5"/>
          <p:cNvSpPr txBox="1"/>
          <p:nvPr/>
        </p:nvSpPr>
        <p:spPr>
          <a:xfrm>
            <a:off x="3995936" y="2132856"/>
            <a:ext cx="1944000" cy="276999"/>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lang="ja-JP" altLang="en-US" sz="1200" b="1" spc="300" dirty="0" smtClean="0"/>
              <a:t>農用地利用規程</a:t>
            </a:r>
            <a:endParaRPr lang="en-US" altLang="ja-JP" sz="1200" b="1" spc="300" dirty="0" smtClean="0"/>
          </a:p>
        </p:txBody>
      </p:sp>
      <p:sp>
        <p:nvSpPr>
          <p:cNvPr id="7" name="正方形/長方形 6"/>
          <p:cNvSpPr/>
          <p:nvPr/>
        </p:nvSpPr>
        <p:spPr>
          <a:xfrm>
            <a:off x="323528" y="2276872"/>
            <a:ext cx="2952328" cy="2808312"/>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chemeClr val="tx1"/>
              </a:solidFill>
            </a:endParaRPr>
          </a:p>
          <a:p>
            <a:r>
              <a:rPr lang="ja-JP" altLang="en-US" sz="1200" dirty="0" smtClean="0">
                <a:solidFill>
                  <a:schemeClr val="tx1"/>
                </a:solidFill>
              </a:rPr>
              <a:t>（１）</a:t>
            </a:r>
            <a:r>
              <a:rPr kumimoji="1" lang="ja-JP" altLang="en-US" sz="1200" dirty="0" smtClean="0">
                <a:solidFill>
                  <a:schemeClr val="tx1"/>
                </a:solidFill>
              </a:rPr>
              <a:t>集落等の地縁的なまとまりのある区域</a:t>
            </a:r>
            <a:endParaRPr kumimoji="1" lang="en-US" altLang="ja-JP" sz="1200" dirty="0" smtClean="0">
              <a:solidFill>
                <a:schemeClr val="tx1"/>
              </a:solidFill>
            </a:endParaRPr>
          </a:p>
          <a:p>
            <a:r>
              <a:rPr lang="en-US" altLang="ja-JP" sz="1200" dirty="0" smtClean="0">
                <a:solidFill>
                  <a:schemeClr val="tx1"/>
                </a:solidFill>
              </a:rPr>
              <a:t>       </a:t>
            </a:r>
            <a:r>
              <a:rPr kumimoji="1" lang="ja-JP" altLang="en-US" sz="1200" dirty="0" smtClean="0">
                <a:solidFill>
                  <a:schemeClr val="tx1"/>
                </a:solidFill>
              </a:rPr>
              <a:t>内の３分の２以上の農地の地権者等か</a:t>
            </a:r>
            <a:endParaRPr kumimoji="1" lang="en-US" altLang="ja-JP" sz="1200" dirty="0" smtClean="0">
              <a:solidFill>
                <a:schemeClr val="tx1"/>
              </a:solidFill>
            </a:endParaRPr>
          </a:p>
          <a:p>
            <a:r>
              <a:rPr lang="en-US" altLang="ja-JP" sz="1200" dirty="0" smtClean="0">
                <a:solidFill>
                  <a:schemeClr val="tx1"/>
                </a:solidFill>
              </a:rPr>
              <a:t>       </a:t>
            </a:r>
            <a:r>
              <a:rPr kumimoji="1" lang="ja-JP" altLang="en-US" sz="1200" dirty="0" smtClean="0">
                <a:solidFill>
                  <a:schemeClr val="tx1"/>
                </a:solidFill>
              </a:rPr>
              <a:t>らなる団体</a:t>
            </a:r>
            <a:endParaRPr kumimoji="1" lang="en-US" altLang="ja-JP" sz="1200" dirty="0" smtClean="0">
              <a:solidFill>
                <a:schemeClr val="tx1"/>
              </a:solidFill>
            </a:endParaRPr>
          </a:p>
          <a:p>
            <a:endParaRPr lang="en-US" altLang="ja-JP" sz="1200" dirty="0" smtClean="0">
              <a:solidFill>
                <a:schemeClr val="tx1"/>
              </a:solidFill>
            </a:endParaRPr>
          </a:p>
          <a:p>
            <a:r>
              <a:rPr lang="ja-JP" altLang="en-US" sz="1200" dirty="0" smtClean="0">
                <a:solidFill>
                  <a:schemeClr val="tx1"/>
                </a:solidFill>
              </a:rPr>
              <a:t>（２）その区域内における農作業の効率化</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（例：機械共同購入・共同利用）や農地</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の利用関係の改善（例：担い手への農</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地集積のための調整）等の活動を実</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施するものです。</a:t>
            </a:r>
            <a:endParaRPr kumimoji="1" lang="en-US" altLang="ja-JP" sz="1200" dirty="0" smtClean="0">
              <a:solidFill>
                <a:schemeClr val="tx1"/>
              </a:solidFill>
            </a:endParaRPr>
          </a:p>
        </p:txBody>
      </p:sp>
      <p:sp>
        <p:nvSpPr>
          <p:cNvPr id="5" name="テキスト ボックス 4"/>
          <p:cNvSpPr txBox="1"/>
          <p:nvPr/>
        </p:nvSpPr>
        <p:spPr>
          <a:xfrm>
            <a:off x="827584" y="2132856"/>
            <a:ext cx="1944216" cy="276999"/>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lang="ja-JP" altLang="en-US" sz="1200" b="1" spc="300" dirty="0" smtClean="0"/>
              <a:t>農用地利用改善団体</a:t>
            </a:r>
            <a:endParaRPr kumimoji="1" lang="ja-JP" altLang="en-US" sz="1200" b="1" spc="300" dirty="0"/>
          </a:p>
        </p:txBody>
      </p:sp>
      <p:sp>
        <p:nvSpPr>
          <p:cNvPr id="9" name="円/楕円 8"/>
          <p:cNvSpPr/>
          <p:nvPr/>
        </p:nvSpPr>
        <p:spPr>
          <a:xfrm>
            <a:off x="7847856" y="2492896"/>
            <a:ext cx="1296144" cy="648072"/>
          </a:xfrm>
          <a:prstGeom prst="ellipse">
            <a:avLst/>
          </a:prstGeom>
          <a:solidFill>
            <a:srgbClr val="FFFF00"/>
          </a:solidFill>
          <a:ln w="6350">
            <a:solidFill>
              <a:schemeClr val="tx1"/>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ysClr val="windowText" lastClr="000000"/>
                </a:solidFill>
              </a:rPr>
              <a:t>市町村</a:t>
            </a:r>
            <a:endParaRPr kumimoji="1" lang="ja-JP" altLang="en-US" sz="1600" b="1" dirty="0">
              <a:solidFill>
                <a:sysClr val="windowText" lastClr="000000"/>
              </a:solidFill>
            </a:endParaRPr>
          </a:p>
        </p:txBody>
      </p:sp>
      <p:sp>
        <p:nvSpPr>
          <p:cNvPr id="14" name="テキスト ボックス 13"/>
          <p:cNvSpPr txBox="1"/>
          <p:nvPr/>
        </p:nvSpPr>
        <p:spPr>
          <a:xfrm rot="20237403">
            <a:off x="7430601" y="2044102"/>
            <a:ext cx="430887" cy="720080"/>
          </a:xfrm>
          <a:prstGeom prst="rect">
            <a:avLst/>
          </a:prstGeom>
          <a:noFill/>
        </p:spPr>
        <p:txBody>
          <a:bodyPr vert="eaVert" wrap="square" rtlCol="0">
            <a:spAutoFit/>
          </a:bodyPr>
          <a:lstStyle/>
          <a:p>
            <a:r>
              <a:rPr kumimoji="1" lang="ja-JP" altLang="en-US" sz="1600" b="1" spc="300" dirty="0" smtClean="0"/>
              <a:t>申請</a:t>
            </a:r>
            <a:endParaRPr kumimoji="1" lang="en-US" altLang="ja-JP" sz="1600" b="1" spc="300" dirty="0" smtClean="0"/>
          </a:p>
        </p:txBody>
      </p:sp>
      <p:sp>
        <p:nvSpPr>
          <p:cNvPr id="15" name="テキスト ボックス 14"/>
          <p:cNvSpPr txBox="1"/>
          <p:nvPr/>
        </p:nvSpPr>
        <p:spPr>
          <a:xfrm rot="21005010">
            <a:off x="7528385" y="2994219"/>
            <a:ext cx="677108" cy="897838"/>
          </a:xfrm>
          <a:prstGeom prst="rect">
            <a:avLst/>
          </a:prstGeom>
          <a:noFill/>
        </p:spPr>
        <p:txBody>
          <a:bodyPr vert="eaVert" wrap="square" rtlCol="0">
            <a:spAutoFit/>
          </a:bodyPr>
          <a:lstStyle/>
          <a:p>
            <a:r>
              <a:rPr lang="ja-JP" altLang="en-US" sz="1600" b="1" spc="300" dirty="0" smtClean="0"/>
              <a:t>承認</a:t>
            </a:r>
            <a:endParaRPr kumimoji="1" lang="en-US" altLang="ja-JP" sz="1600" b="1" spc="300" dirty="0" smtClean="0"/>
          </a:p>
          <a:p>
            <a:r>
              <a:rPr lang="ja-JP" altLang="en-US" sz="1600" b="1" spc="300" dirty="0" smtClean="0"/>
              <a:t>（公告）</a:t>
            </a:r>
            <a:endParaRPr kumimoji="1" lang="ja-JP" altLang="en-US" sz="1600" b="1" spc="300" dirty="0"/>
          </a:p>
        </p:txBody>
      </p:sp>
      <p:sp>
        <p:nvSpPr>
          <p:cNvPr id="16" name="円/楕円 15"/>
          <p:cNvSpPr/>
          <p:nvPr/>
        </p:nvSpPr>
        <p:spPr>
          <a:xfrm>
            <a:off x="6732240" y="4005064"/>
            <a:ext cx="2051720" cy="504056"/>
          </a:xfrm>
          <a:prstGeom prst="ellipse">
            <a:avLst/>
          </a:prstGeom>
          <a:solidFill>
            <a:schemeClr val="accent6">
              <a:lumMod val="40000"/>
              <a:lumOff val="60000"/>
            </a:schemeClr>
          </a:solidFill>
          <a:ln w="12700">
            <a:solidFill>
              <a:srgbClr val="FF0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ysClr val="windowText" lastClr="000000"/>
                </a:solidFill>
              </a:rPr>
              <a:t>農用地利用規程</a:t>
            </a:r>
            <a:endParaRPr kumimoji="1" lang="en-US" altLang="ja-JP" sz="1200" b="1" dirty="0" smtClean="0">
              <a:solidFill>
                <a:sysClr val="windowText" lastClr="000000"/>
              </a:solidFill>
            </a:endParaRPr>
          </a:p>
          <a:p>
            <a:pPr algn="ctr"/>
            <a:r>
              <a:rPr kumimoji="1" lang="ja-JP" altLang="en-US" sz="1200" b="1" dirty="0" smtClean="0">
                <a:solidFill>
                  <a:sysClr val="windowText" lastClr="000000"/>
                </a:solidFill>
              </a:rPr>
              <a:t>認定要件</a:t>
            </a:r>
            <a:endParaRPr kumimoji="1" lang="ja-JP" altLang="en-US" sz="1200" b="1" dirty="0">
              <a:solidFill>
                <a:sysClr val="windowText" lastClr="000000"/>
              </a:solidFill>
            </a:endParaRPr>
          </a:p>
        </p:txBody>
      </p:sp>
      <p:sp>
        <p:nvSpPr>
          <p:cNvPr id="17" name="円/楕円 16"/>
          <p:cNvSpPr/>
          <p:nvPr/>
        </p:nvSpPr>
        <p:spPr>
          <a:xfrm>
            <a:off x="6516216" y="2492896"/>
            <a:ext cx="1296000" cy="648072"/>
          </a:xfrm>
          <a:prstGeom prst="ellipse">
            <a:avLst/>
          </a:prstGeom>
          <a:solidFill>
            <a:srgbClr val="FFFF00"/>
          </a:solidFill>
          <a:ln w="6350">
            <a:solidFill>
              <a:schemeClr val="tx1"/>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b="1" dirty="0" smtClean="0">
                <a:solidFill>
                  <a:sysClr val="windowText" lastClr="000000"/>
                </a:solidFill>
              </a:rPr>
              <a:t>団体</a:t>
            </a:r>
            <a:endParaRPr kumimoji="1" lang="ja-JP" altLang="en-US" sz="1600" b="1" dirty="0">
              <a:solidFill>
                <a:sysClr val="windowText" lastClr="000000"/>
              </a:solidFill>
            </a:endParaRPr>
          </a:p>
        </p:txBody>
      </p:sp>
      <p:sp>
        <p:nvSpPr>
          <p:cNvPr id="19" name="円/楕円 18"/>
          <p:cNvSpPr/>
          <p:nvPr/>
        </p:nvSpPr>
        <p:spPr>
          <a:xfrm>
            <a:off x="395536" y="5229200"/>
            <a:ext cx="3384376" cy="576064"/>
          </a:xfrm>
          <a:prstGeom prst="ellipse">
            <a:avLst/>
          </a:prstGeom>
          <a:solidFill>
            <a:srgbClr val="FFFF00"/>
          </a:solidFill>
          <a:ln w="6350">
            <a:solidFill>
              <a:schemeClr val="tx1"/>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300" dirty="0" smtClean="0">
                <a:solidFill>
                  <a:sysClr val="windowText" lastClr="000000"/>
                </a:solidFill>
              </a:rPr>
              <a:t>農用地利用改善団体数</a:t>
            </a:r>
            <a:endParaRPr kumimoji="1" lang="ja-JP" altLang="en-US" sz="1400" b="1" spc="300" dirty="0">
              <a:solidFill>
                <a:sysClr val="windowText" lastClr="000000"/>
              </a:solidFill>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179512" y="2348880"/>
            <a:ext cx="8784976" cy="324036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 name="直線コネクタ 19"/>
          <p:cNvCxnSpPr>
            <a:cxnSpLocks noChangeShapeType="1"/>
          </p:cNvCxnSpPr>
          <p:nvPr/>
        </p:nvCxnSpPr>
        <p:spPr bwMode="auto">
          <a:xfrm>
            <a:off x="25152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1619672" y="324000"/>
            <a:ext cx="5904656" cy="461665"/>
          </a:xfrm>
          <a:prstGeom prst="rect">
            <a:avLst/>
          </a:prstGeom>
          <a:noFill/>
        </p:spPr>
        <p:txBody>
          <a:bodyPr wrap="square" rtlCol="0">
            <a:spAutoFit/>
          </a:bodyPr>
          <a:lstStyle/>
          <a:p>
            <a:pPr algn="ctr"/>
            <a:r>
              <a:rPr lang="ja-JP" altLang="en-US" sz="2400" spc="600" dirty="0" smtClean="0">
                <a:latin typeface="HGS創英角ｺﾞｼｯｸUB" pitchFamily="50" charset="-128"/>
                <a:ea typeface="HGS創英角ｺﾞｼｯｸUB" pitchFamily="50" charset="-128"/>
              </a:rPr>
              <a:t>特定農業法人・特定農業団体制度</a:t>
            </a:r>
            <a:endParaRPr lang="en-US" altLang="ja-JP" sz="2400" spc="600" dirty="0" smtClean="0">
              <a:latin typeface="HGS創英角ｺﾞｼｯｸUB" pitchFamily="50" charset="-128"/>
              <a:ea typeface="HGS創英角ｺﾞｼｯｸUB" pitchFamily="50" charset="-128"/>
            </a:endParaRPr>
          </a:p>
        </p:txBody>
      </p:sp>
      <p:sp>
        <p:nvSpPr>
          <p:cNvPr id="7" name="テキスト ボックス 6"/>
          <p:cNvSpPr txBox="1"/>
          <p:nvPr/>
        </p:nvSpPr>
        <p:spPr>
          <a:xfrm>
            <a:off x="756000" y="1052737"/>
            <a:ext cx="7632000" cy="864000"/>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１．　特定農業法人・団体とは</a:t>
            </a:r>
            <a:endParaRPr lang="en-US" altLang="ja-JP" sz="1200" b="1" dirty="0" smtClean="0"/>
          </a:p>
          <a:p>
            <a:r>
              <a:rPr lang="ja-JP" altLang="en-US" sz="1200" b="1" dirty="0" smtClean="0"/>
              <a:t>　</a:t>
            </a:r>
            <a:r>
              <a:rPr lang="ja-JP" altLang="en-US" sz="1200" dirty="0" smtClean="0"/>
              <a:t>担い手不足が見込まれる地域において、地域の合意の下に、地権者から農地を引受けるよう依頼があった時に、自己の経営判断とは別に、これに応じる義務を負う主体をあらかじめ定めることができる主体を特定農業団体・特定農業法人といいます。</a:t>
            </a:r>
            <a:endParaRPr lang="en-US" altLang="ja-JP" sz="1200" b="1" dirty="0" smtClean="0"/>
          </a:p>
        </p:txBody>
      </p:sp>
      <p:sp>
        <p:nvSpPr>
          <p:cNvPr id="5" name="テキスト ボックス 4"/>
          <p:cNvSpPr txBox="1"/>
          <p:nvPr/>
        </p:nvSpPr>
        <p:spPr>
          <a:xfrm>
            <a:off x="324000" y="2196000"/>
            <a:ext cx="3744416" cy="307777"/>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lang="ja-JP" altLang="en-US" sz="1400" b="1" spc="300" dirty="0" smtClean="0"/>
              <a:t>特定農業法人・特定農業団体の状況</a:t>
            </a:r>
            <a:endParaRPr lang="en-US" altLang="ja-JP" sz="1400" b="1" spc="300" dirty="0" smtClean="0"/>
          </a:p>
        </p:txBody>
      </p:sp>
      <p:graphicFrame>
        <p:nvGraphicFramePr>
          <p:cNvPr id="8" name="表 7"/>
          <p:cNvGraphicFramePr>
            <a:graphicFrameLocks noGrp="1"/>
          </p:cNvGraphicFramePr>
          <p:nvPr>
            <p:extLst>
              <p:ext uri="{D42A27DB-BD31-4B8C-83A1-F6EECF244321}">
                <p14:modId xmlns:p14="http://schemas.microsoft.com/office/powerpoint/2010/main" val="2840338483"/>
              </p:ext>
            </p:extLst>
          </p:nvPr>
        </p:nvGraphicFramePr>
        <p:xfrm>
          <a:off x="251520" y="2852936"/>
          <a:ext cx="8640960" cy="762000"/>
        </p:xfrm>
        <a:graphic>
          <a:graphicData uri="http://schemas.openxmlformats.org/drawingml/2006/table">
            <a:tbl>
              <a:tblPr firstRow="1" bandRow="1">
                <a:tableStyleId>{5C22544A-7EE6-4342-B048-85BDC9FD1C3A}</a:tableStyleId>
              </a:tblPr>
              <a:tblGrid>
                <a:gridCol w="864096">
                  <a:extLst>
                    <a:ext uri="{9D8B030D-6E8A-4147-A177-3AD203B41FA5}">
                      <a16:colId xmlns:a16="http://schemas.microsoft.com/office/drawing/2014/main" xmlns="" val="20000"/>
                    </a:ext>
                  </a:extLst>
                </a:gridCol>
                <a:gridCol w="864096">
                  <a:extLst>
                    <a:ext uri="{9D8B030D-6E8A-4147-A177-3AD203B41FA5}">
                      <a16:colId xmlns:a16="http://schemas.microsoft.com/office/drawing/2014/main" xmlns="" val="20001"/>
                    </a:ext>
                  </a:extLst>
                </a:gridCol>
                <a:gridCol w="864096">
                  <a:extLst>
                    <a:ext uri="{9D8B030D-6E8A-4147-A177-3AD203B41FA5}">
                      <a16:colId xmlns:a16="http://schemas.microsoft.com/office/drawing/2014/main" xmlns="" val="20002"/>
                    </a:ext>
                  </a:extLst>
                </a:gridCol>
                <a:gridCol w="864096">
                  <a:extLst>
                    <a:ext uri="{9D8B030D-6E8A-4147-A177-3AD203B41FA5}">
                      <a16:colId xmlns:a16="http://schemas.microsoft.com/office/drawing/2014/main" xmlns="" val="20003"/>
                    </a:ext>
                  </a:extLst>
                </a:gridCol>
                <a:gridCol w="864096">
                  <a:extLst>
                    <a:ext uri="{9D8B030D-6E8A-4147-A177-3AD203B41FA5}">
                      <a16:colId xmlns:a16="http://schemas.microsoft.com/office/drawing/2014/main" xmlns="" val="20004"/>
                    </a:ext>
                  </a:extLst>
                </a:gridCol>
                <a:gridCol w="864096">
                  <a:extLst>
                    <a:ext uri="{9D8B030D-6E8A-4147-A177-3AD203B41FA5}">
                      <a16:colId xmlns:a16="http://schemas.microsoft.com/office/drawing/2014/main" xmlns="" val="20005"/>
                    </a:ext>
                  </a:extLst>
                </a:gridCol>
                <a:gridCol w="864096">
                  <a:extLst>
                    <a:ext uri="{9D8B030D-6E8A-4147-A177-3AD203B41FA5}">
                      <a16:colId xmlns:a16="http://schemas.microsoft.com/office/drawing/2014/main" xmlns="" val="20006"/>
                    </a:ext>
                  </a:extLst>
                </a:gridCol>
                <a:gridCol w="864096">
                  <a:extLst>
                    <a:ext uri="{9D8B030D-6E8A-4147-A177-3AD203B41FA5}">
                      <a16:colId xmlns:a16="http://schemas.microsoft.com/office/drawing/2014/main" xmlns="" val="20007"/>
                    </a:ext>
                  </a:extLst>
                </a:gridCol>
                <a:gridCol w="864096">
                  <a:extLst>
                    <a:ext uri="{9D8B030D-6E8A-4147-A177-3AD203B41FA5}">
                      <a16:colId xmlns:a16="http://schemas.microsoft.com/office/drawing/2014/main" xmlns="" val="20008"/>
                    </a:ext>
                  </a:extLst>
                </a:gridCol>
                <a:gridCol w="864096">
                  <a:extLst>
                    <a:ext uri="{9D8B030D-6E8A-4147-A177-3AD203B41FA5}">
                      <a16:colId xmlns:a16="http://schemas.microsoft.com/office/drawing/2014/main" xmlns="" val="20009"/>
                    </a:ext>
                  </a:extLst>
                </a:gridCol>
              </a:tblGrid>
              <a:tr h="304800">
                <a:tc>
                  <a:txBody>
                    <a:bodyPr/>
                    <a:lstStyle/>
                    <a:p>
                      <a:pPr algn="ctr"/>
                      <a:r>
                        <a:rPr kumimoji="1" lang="ja-JP" altLang="en-US" sz="1400" dirty="0" smtClean="0"/>
                        <a:t>北海道</a:t>
                      </a:r>
                      <a:endParaRPr kumimoji="1" lang="ja-JP" altLang="en-US" sz="1400" dirty="0"/>
                    </a:p>
                  </a:txBody>
                  <a:tcPr anchor="ctr"/>
                </a:tc>
                <a:tc>
                  <a:txBody>
                    <a:bodyPr/>
                    <a:lstStyle/>
                    <a:p>
                      <a:pPr algn="ctr"/>
                      <a:r>
                        <a:rPr kumimoji="1" lang="ja-JP" altLang="en-US" sz="1400" dirty="0" smtClean="0"/>
                        <a:t>東北</a:t>
                      </a:r>
                      <a:endParaRPr kumimoji="1" lang="ja-JP" altLang="en-US" sz="1400" dirty="0"/>
                    </a:p>
                  </a:txBody>
                  <a:tcPr anchor="ctr"/>
                </a:tc>
                <a:tc>
                  <a:txBody>
                    <a:bodyPr/>
                    <a:lstStyle/>
                    <a:p>
                      <a:pPr algn="ctr"/>
                      <a:r>
                        <a:rPr kumimoji="1" lang="ja-JP" altLang="en-US" sz="1400" dirty="0" smtClean="0"/>
                        <a:t>関東</a:t>
                      </a:r>
                      <a:endParaRPr kumimoji="1" lang="ja-JP" altLang="en-US" sz="1400" dirty="0"/>
                    </a:p>
                  </a:txBody>
                  <a:tcPr anchor="ctr"/>
                </a:tc>
                <a:tc>
                  <a:txBody>
                    <a:bodyPr/>
                    <a:lstStyle/>
                    <a:p>
                      <a:pPr algn="ctr"/>
                      <a:r>
                        <a:rPr kumimoji="1" lang="ja-JP" altLang="en-US" sz="1400" dirty="0" smtClean="0"/>
                        <a:t>北陸</a:t>
                      </a:r>
                      <a:endParaRPr kumimoji="1" lang="ja-JP" altLang="en-US" sz="1400" dirty="0"/>
                    </a:p>
                  </a:txBody>
                  <a:tcPr anchor="ctr"/>
                </a:tc>
                <a:tc>
                  <a:txBody>
                    <a:bodyPr/>
                    <a:lstStyle/>
                    <a:p>
                      <a:pPr algn="ctr"/>
                      <a:r>
                        <a:rPr kumimoji="1" lang="ja-JP" altLang="en-US" sz="1400" dirty="0" smtClean="0"/>
                        <a:t>東海</a:t>
                      </a:r>
                      <a:endParaRPr kumimoji="1" lang="ja-JP" altLang="en-US" sz="1400" dirty="0"/>
                    </a:p>
                  </a:txBody>
                  <a:tcPr anchor="ctr"/>
                </a:tc>
                <a:tc>
                  <a:txBody>
                    <a:bodyPr/>
                    <a:lstStyle/>
                    <a:p>
                      <a:pPr algn="ctr"/>
                      <a:r>
                        <a:rPr kumimoji="1" lang="ja-JP" altLang="en-US" sz="1400" dirty="0" smtClean="0"/>
                        <a:t>近畿</a:t>
                      </a:r>
                      <a:endParaRPr kumimoji="1" lang="ja-JP" altLang="en-US" sz="1400" dirty="0"/>
                    </a:p>
                  </a:txBody>
                  <a:tcPr anchor="ctr"/>
                </a:tc>
                <a:tc>
                  <a:txBody>
                    <a:bodyPr/>
                    <a:lstStyle/>
                    <a:p>
                      <a:pPr algn="ctr"/>
                      <a:r>
                        <a:rPr kumimoji="1" lang="ja-JP" altLang="en-US" sz="1400" dirty="0" smtClean="0"/>
                        <a:t>中四国</a:t>
                      </a:r>
                      <a:endParaRPr kumimoji="1" lang="ja-JP" altLang="en-US" sz="1400" dirty="0"/>
                    </a:p>
                  </a:txBody>
                  <a:tcPr anchor="ctr"/>
                </a:tc>
                <a:tc>
                  <a:txBody>
                    <a:bodyPr/>
                    <a:lstStyle/>
                    <a:p>
                      <a:pPr algn="ctr"/>
                      <a:r>
                        <a:rPr kumimoji="1" lang="ja-JP" altLang="en-US" sz="1400" dirty="0" smtClean="0"/>
                        <a:t>九州</a:t>
                      </a:r>
                      <a:endParaRPr kumimoji="1" lang="ja-JP" altLang="en-US" sz="1400" dirty="0"/>
                    </a:p>
                  </a:txBody>
                  <a:tcPr anchor="ctr"/>
                </a:tc>
                <a:tc>
                  <a:txBody>
                    <a:bodyPr/>
                    <a:lstStyle/>
                    <a:p>
                      <a:pPr algn="ctr"/>
                      <a:r>
                        <a:rPr kumimoji="1" lang="ja-JP" altLang="en-US" sz="1400" dirty="0" smtClean="0"/>
                        <a:t>沖縄</a:t>
                      </a:r>
                      <a:endParaRPr kumimoji="1" lang="ja-JP" altLang="en-US" sz="1400" dirty="0"/>
                    </a:p>
                  </a:txBody>
                  <a:tcPr anchor="ctr"/>
                </a:tc>
                <a:tc>
                  <a:txBody>
                    <a:bodyPr/>
                    <a:lstStyle/>
                    <a:p>
                      <a:pPr algn="ctr"/>
                      <a:r>
                        <a:rPr kumimoji="1" lang="ja-JP" altLang="en-US" sz="1400" dirty="0" smtClean="0"/>
                        <a:t>全国計</a:t>
                      </a:r>
                      <a:endParaRPr kumimoji="1" lang="ja-JP" altLang="en-US" sz="1400" dirty="0"/>
                    </a:p>
                  </a:txBody>
                  <a:tcPr anchor="ctr"/>
                </a:tc>
                <a:extLst>
                  <a:ext uri="{0D108BD9-81ED-4DB2-BD59-A6C34878D82A}">
                    <a16:rowId xmlns:a16="http://schemas.microsoft.com/office/drawing/2014/main" xmlns="" val="10000"/>
                  </a:ext>
                </a:extLst>
              </a:tr>
              <a:tr h="370840">
                <a:tc>
                  <a:txBody>
                    <a:bodyPr/>
                    <a:lstStyle/>
                    <a:p>
                      <a:pPr algn="ctr"/>
                      <a:r>
                        <a:rPr kumimoji="1" lang="ja-JP" altLang="en-US" sz="1200" dirty="0" smtClean="0"/>
                        <a:t>１</a:t>
                      </a:r>
                      <a:endParaRPr kumimoji="1" lang="en-US" altLang="ja-JP" sz="1200" dirty="0" smtClean="0"/>
                    </a:p>
                    <a:p>
                      <a:pPr algn="ctr"/>
                      <a:r>
                        <a:rPr kumimoji="1" lang="ja-JP" altLang="en-US" sz="1200" dirty="0" smtClean="0"/>
                        <a:t>（</a:t>
                      </a:r>
                      <a:r>
                        <a:rPr kumimoji="1" lang="en-US" altLang="ja-JP" sz="1200" dirty="0" smtClean="0"/>
                        <a:t>0.1</a:t>
                      </a:r>
                      <a:r>
                        <a:rPr kumimoji="1" lang="ja-JP" altLang="en-US" sz="1200" dirty="0" smtClean="0"/>
                        <a:t>％）</a:t>
                      </a:r>
                      <a:endParaRPr kumimoji="1" lang="ja-JP" altLang="en-US" sz="1200" dirty="0"/>
                    </a:p>
                  </a:txBody>
                  <a:tcPr anchor="ctr"/>
                </a:tc>
                <a:tc>
                  <a:txBody>
                    <a:bodyPr/>
                    <a:lstStyle/>
                    <a:p>
                      <a:pPr algn="ctr"/>
                      <a:r>
                        <a:rPr kumimoji="1" lang="ja-JP" altLang="en-US" sz="1200" dirty="0" smtClean="0"/>
                        <a:t>１３３</a:t>
                      </a:r>
                      <a:endParaRPr kumimoji="1" lang="en-US" altLang="ja-JP" sz="1200" dirty="0" smtClean="0"/>
                    </a:p>
                    <a:p>
                      <a:pPr algn="ctr"/>
                      <a:r>
                        <a:rPr kumimoji="1" lang="en-US" altLang="ja-JP" sz="1200" dirty="0" smtClean="0"/>
                        <a:t>(10.8%)</a:t>
                      </a:r>
                      <a:endParaRPr kumimoji="1" lang="ja-JP" altLang="en-US" sz="1200" dirty="0"/>
                    </a:p>
                  </a:txBody>
                  <a:tcPr anchor="ctr"/>
                </a:tc>
                <a:tc>
                  <a:txBody>
                    <a:bodyPr/>
                    <a:lstStyle/>
                    <a:p>
                      <a:pPr algn="ctr"/>
                      <a:r>
                        <a:rPr kumimoji="1" lang="ja-JP" altLang="en-US" sz="1200" dirty="0" smtClean="0"/>
                        <a:t>３１</a:t>
                      </a:r>
                    </a:p>
                    <a:p>
                      <a:pPr algn="ctr"/>
                      <a:r>
                        <a:rPr kumimoji="1" lang="en-US" altLang="ja-JP" sz="1200" dirty="0" smtClean="0"/>
                        <a:t>(2.5%)</a:t>
                      </a:r>
                      <a:endParaRPr kumimoji="1" lang="ja-JP" altLang="en-US" sz="1200" dirty="0"/>
                    </a:p>
                  </a:txBody>
                  <a:tcPr anchor="ctr"/>
                </a:tc>
                <a:tc>
                  <a:txBody>
                    <a:bodyPr/>
                    <a:lstStyle/>
                    <a:p>
                      <a:pPr algn="ctr"/>
                      <a:r>
                        <a:rPr kumimoji="1" lang="ja-JP" altLang="en-US" sz="1200" dirty="0" smtClean="0"/>
                        <a:t>１９３</a:t>
                      </a:r>
                      <a:endParaRPr kumimoji="1" lang="en-US" altLang="ja-JP" sz="1200" dirty="0" smtClean="0"/>
                    </a:p>
                    <a:p>
                      <a:pPr algn="ctr"/>
                      <a:r>
                        <a:rPr kumimoji="1" lang="en-US" altLang="ja-JP" sz="1200" dirty="0" smtClean="0"/>
                        <a:t>(15.7%)</a:t>
                      </a:r>
                      <a:endParaRPr kumimoji="1" lang="ja-JP" altLang="en-US" sz="1200" dirty="0"/>
                    </a:p>
                  </a:txBody>
                  <a:tcPr anchor="ctr"/>
                </a:tc>
                <a:tc>
                  <a:txBody>
                    <a:bodyPr/>
                    <a:lstStyle/>
                    <a:p>
                      <a:pPr algn="ctr"/>
                      <a:r>
                        <a:rPr kumimoji="1" lang="ja-JP" altLang="en-US" sz="1200" dirty="0" smtClean="0"/>
                        <a:t>２４</a:t>
                      </a:r>
                      <a:endParaRPr kumimoji="1" lang="en-US" altLang="ja-JP" sz="1200" dirty="0" smtClean="0"/>
                    </a:p>
                    <a:p>
                      <a:pPr algn="ctr"/>
                      <a:r>
                        <a:rPr kumimoji="1" lang="en-US" altLang="ja-JP" sz="1200" dirty="0" smtClean="0"/>
                        <a:t> (2.0%)</a:t>
                      </a:r>
                      <a:endParaRPr kumimoji="1" lang="ja-JP" altLang="en-US" sz="1200" dirty="0"/>
                    </a:p>
                  </a:txBody>
                  <a:tcPr anchor="ctr"/>
                </a:tc>
                <a:tc>
                  <a:txBody>
                    <a:bodyPr/>
                    <a:lstStyle/>
                    <a:p>
                      <a:pPr algn="ctr"/>
                      <a:r>
                        <a:rPr kumimoji="1" lang="ja-JP" altLang="en-US" sz="1200" dirty="0" smtClean="0"/>
                        <a:t>２８３</a:t>
                      </a:r>
                      <a:endParaRPr kumimoji="1" lang="en-US" altLang="ja-JP" sz="1200" dirty="0" smtClean="0"/>
                    </a:p>
                    <a:p>
                      <a:pPr algn="ctr"/>
                      <a:r>
                        <a:rPr kumimoji="1" lang="en-US" altLang="ja-JP" sz="1200" dirty="0" smtClean="0"/>
                        <a:t>(23.1</a:t>
                      </a:r>
                      <a:r>
                        <a:rPr kumimoji="1" lang="ja-JP" altLang="en-US" sz="1200" dirty="0" smtClean="0"/>
                        <a:t>％</a:t>
                      </a:r>
                      <a:r>
                        <a:rPr kumimoji="1" lang="en-US" altLang="ja-JP" sz="1200" dirty="0" smtClean="0"/>
                        <a:t>)</a:t>
                      </a:r>
                      <a:endParaRPr kumimoji="1" lang="ja-JP" altLang="en-US" sz="1200" dirty="0"/>
                    </a:p>
                  </a:txBody>
                  <a:tcPr anchor="ctr"/>
                </a:tc>
                <a:tc>
                  <a:txBody>
                    <a:bodyPr/>
                    <a:lstStyle/>
                    <a:p>
                      <a:pPr algn="ctr"/>
                      <a:r>
                        <a:rPr kumimoji="1" lang="ja-JP" altLang="en-US" sz="1200" dirty="0" smtClean="0"/>
                        <a:t>４５３</a:t>
                      </a:r>
                      <a:endParaRPr kumimoji="1" lang="en-US" altLang="ja-JP" sz="1200" dirty="0" smtClean="0"/>
                    </a:p>
                    <a:p>
                      <a:pPr algn="ctr"/>
                      <a:r>
                        <a:rPr kumimoji="1" lang="en-US" altLang="ja-JP" sz="1200" dirty="0" smtClean="0"/>
                        <a:t>(36.9</a:t>
                      </a:r>
                      <a:r>
                        <a:rPr kumimoji="1" lang="ja-JP" altLang="en-US" sz="1200" dirty="0" smtClean="0"/>
                        <a:t>％</a:t>
                      </a:r>
                      <a:r>
                        <a:rPr kumimoji="1" lang="en-US" altLang="ja-JP" sz="1200" dirty="0" smtClean="0"/>
                        <a:t>)</a:t>
                      </a:r>
                      <a:endParaRPr kumimoji="1" lang="ja-JP" altLang="en-US" sz="1200" dirty="0"/>
                    </a:p>
                  </a:txBody>
                  <a:tcPr anchor="ctr"/>
                </a:tc>
                <a:tc>
                  <a:txBody>
                    <a:bodyPr/>
                    <a:lstStyle/>
                    <a:p>
                      <a:pPr algn="ctr"/>
                      <a:r>
                        <a:rPr kumimoji="1" lang="ja-JP" altLang="en-US" sz="1200" dirty="0" smtClean="0"/>
                        <a:t>１０９</a:t>
                      </a:r>
                      <a:endParaRPr kumimoji="1" lang="en-US" altLang="ja-JP" sz="1200" dirty="0" smtClean="0"/>
                    </a:p>
                    <a:p>
                      <a:pPr algn="ctr"/>
                      <a:r>
                        <a:rPr kumimoji="1" lang="en-US" altLang="ja-JP" sz="1200" dirty="0" smtClean="0"/>
                        <a:t>(8.9</a:t>
                      </a:r>
                      <a:r>
                        <a:rPr kumimoji="1" lang="ja-JP" altLang="en-US" sz="1200" dirty="0" smtClean="0"/>
                        <a:t>％</a:t>
                      </a:r>
                      <a:r>
                        <a:rPr kumimoji="1" lang="en-US" altLang="ja-JP" sz="1200" dirty="0" smtClean="0"/>
                        <a:t>)</a:t>
                      </a:r>
                      <a:endParaRPr kumimoji="1" lang="ja-JP" altLang="en-US" sz="1200" dirty="0"/>
                    </a:p>
                  </a:txBody>
                  <a:tcPr anchor="ctr"/>
                </a:tc>
                <a:tc>
                  <a:txBody>
                    <a:bodyPr/>
                    <a:lstStyle/>
                    <a:p>
                      <a:pPr algn="ctr"/>
                      <a:r>
                        <a:rPr kumimoji="1" lang="ja-JP" altLang="en-US" sz="1200" dirty="0" smtClean="0"/>
                        <a:t>０</a:t>
                      </a:r>
                      <a:endParaRPr kumimoji="1" lang="en-US" altLang="ja-JP" sz="1200" dirty="0" smtClean="0"/>
                    </a:p>
                    <a:p>
                      <a:pPr algn="ctr"/>
                      <a:r>
                        <a:rPr kumimoji="1" lang="en-US" altLang="ja-JP" sz="1200" dirty="0" smtClean="0"/>
                        <a:t>(0</a:t>
                      </a:r>
                      <a:r>
                        <a:rPr kumimoji="1" lang="ja-JP" altLang="en-US" sz="1200" dirty="0" smtClean="0"/>
                        <a:t>％</a:t>
                      </a:r>
                      <a:r>
                        <a:rPr kumimoji="1" lang="en-US" altLang="ja-JP" sz="1200" dirty="0" smtClean="0"/>
                        <a:t>)</a:t>
                      </a:r>
                      <a:endParaRPr kumimoji="1" lang="ja-JP" altLang="en-US" sz="1200" dirty="0"/>
                    </a:p>
                  </a:txBody>
                  <a:tcPr anchor="ctr"/>
                </a:tc>
                <a:tc>
                  <a:txBody>
                    <a:bodyPr/>
                    <a:lstStyle/>
                    <a:p>
                      <a:pPr algn="ctr"/>
                      <a:r>
                        <a:rPr kumimoji="1" lang="ja-JP" altLang="en-US" sz="1200" dirty="0" smtClean="0"/>
                        <a:t>１，２２７</a:t>
                      </a:r>
                      <a:endParaRPr kumimoji="1" lang="en-US" altLang="ja-JP" sz="1200" dirty="0" smtClean="0"/>
                    </a:p>
                    <a:p>
                      <a:pPr algn="ctr"/>
                      <a:r>
                        <a:rPr kumimoji="1" lang="en-US" altLang="ja-JP" sz="1200" dirty="0" smtClean="0"/>
                        <a:t>(100.0</a:t>
                      </a:r>
                      <a:r>
                        <a:rPr kumimoji="1" lang="ja-JP" altLang="en-US" sz="1200" dirty="0" smtClean="0"/>
                        <a:t>％</a:t>
                      </a:r>
                      <a:r>
                        <a:rPr kumimoji="1" lang="en-US" altLang="ja-JP" sz="1200" dirty="0" smtClean="0"/>
                        <a:t>)</a:t>
                      </a:r>
                      <a:endParaRPr kumimoji="1" lang="ja-JP" altLang="en-US" sz="1200" dirty="0"/>
                    </a:p>
                  </a:txBody>
                  <a:tcPr anchor="ctr"/>
                </a:tc>
                <a:extLst>
                  <a:ext uri="{0D108BD9-81ED-4DB2-BD59-A6C34878D82A}">
                    <a16:rowId xmlns:a16="http://schemas.microsoft.com/office/drawing/2014/main" xmlns="" val="10001"/>
                  </a:ext>
                </a:extLst>
              </a:tr>
            </a:tbl>
          </a:graphicData>
        </a:graphic>
      </p:graphicFrame>
      <p:graphicFrame>
        <p:nvGraphicFramePr>
          <p:cNvPr id="9" name="表 8"/>
          <p:cNvGraphicFramePr>
            <a:graphicFrameLocks noGrp="1"/>
          </p:cNvGraphicFramePr>
          <p:nvPr>
            <p:extLst>
              <p:ext uri="{D42A27DB-BD31-4B8C-83A1-F6EECF244321}">
                <p14:modId xmlns:p14="http://schemas.microsoft.com/office/powerpoint/2010/main" val="1031199163"/>
              </p:ext>
            </p:extLst>
          </p:nvPr>
        </p:nvGraphicFramePr>
        <p:xfrm>
          <a:off x="251520" y="4104000"/>
          <a:ext cx="8640000" cy="762000"/>
        </p:xfrm>
        <a:graphic>
          <a:graphicData uri="http://schemas.openxmlformats.org/drawingml/2006/table">
            <a:tbl>
              <a:tblPr firstRow="1" bandRow="1">
                <a:tableStyleId>{5C22544A-7EE6-4342-B048-85BDC9FD1C3A}</a:tableStyleId>
              </a:tblPr>
              <a:tblGrid>
                <a:gridCol w="864000">
                  <a:extLst>
                    <a:ext uri="{9D8B030D-6E8A-4147-A177-3AD203B41FA5}">
                      <a16:colId xmlns:a16="http://schemas.microsoft.com/office/drawing/2014/main" xmlns="" val="20000"/>
                    </a:ext>
                  </a:extLst>
                </a:gridCol>
                <a:gridCol w="864000">
                  <a:extLst>
                    <a:ext uri="{9D8B030D-6E8A-4147-A177-3AD203B41FA5}">
                      <a16:colId xmlns:a16="http://schemas.microsoft.com/office/drawing/2014/main" xmlns="" val="20001"/>
                    </a:ext>
                  </a:extLst>
                </a:gridCol>
                <a:gridCol w="864000">
                  <a:extLst>
                    <a:ext uri="{9D8B030D-6E8A-4147-A177-3AD203B41FA5}">
                      <a16:colId xmlns:a16="http://schemas.microsoft.com/office/drawing/2014/main" xmlns="" val="20002"/>
                    </a:ext>
                  </a:extLst>
                </a:gridCol>
                <a:gridCol w="864000">
                  <a:extLst>
                    <a:ext uri="{9D8B030D-6E8A-4147-A177-3AD203B41FA5}">
                      <a16:colId xmlns:a16="http://schemas.microsoft.com/office/drawing/2014/main" xmlns="" val="20003"/>
                    </a:ext>
                  </a:extLst>
                </a:gridCol>
                <a:gridCol w="864000">
                  <a:extLst>
                    <a:ext uri="{9D8B030D-6E8A-4147-A177-3AD203B41FA5}">
                      <a16:colId xmlns:a16="http://schemas.microsoft.com/office/drawing/2014/main" xmlns="" val="20004"/>
                    </a:ext>
                  </a:extLst>
                </a:gridCol>
                <a:gridCol w="864576">
                  <a:extLst>
                    <a:ext uri="{9D8B030D-6E8A-4147-A177-3AD203B41FA5}">
                      <a16:colId xmlns:a16="http://schemas.microsoft.com/office/drawing/2014/main" xmlns="" val="20005"/>
                    </a:ext>
                  </a:extLst>
                </a:gridCol>
                <a:gridCol w="863424">
                  <a:extLst>
                    <a:ext uri="{9D8B030D-6E8A-4147-A177-3AD203B41FA5}">
                      <a16:colId xmlns:a16="http://schemas.microsoft.com/office/drawing/2014/main" xmlns="" val="20006"/>
                    </a:ext>
                  </a:extLst>
                </a:gridCol>
                <a:gridCol w="864000">
                  <a:extLst>
                    <a:ext uri="{9D8B030D-6E8A-4147-A177-3AD203B41FA5}">
                      <a16:colId xmlns:a16="http://schemas.microsoft.com/office/drawing/2014/main" xmlns="" val="20007"/>
                    </a:ext>
                  </a:extLst>
                </a:gridCol>
                <a:gridCol w="864000">
                  <a:extLst>
                    <a:ext uri="{9D8B030D-6E8A-4147-A177-3AD203B41FA5}">
                      <a16:colId xmlns:a16="http://schemas.microsoft.com/office/drawing/2014/main" xmlns="" val="20008"/>
                    </a:ext>
                  </a:extLst>
                </a:gridCol>
                <a:gridCol w="864000">
                  <a:extLst>
                    <a:ext uri="{9D8B030D-6E8A-4147-A177-3AD203B41FA5}">
                      <a16:colId xmlns:a16="http://schemas.microsoft.com/office/drawing/2014/main" xmlns="" val="20009"/>
                    </a:ext>
                  </a:extLst>
                </a:gridCol>
              </a:tblGrid>
              <a:tr h="288032">
                <a:tc>
                  <a:txBody>
                    <a:bodyPr/>
                    <a:lstStyle/>
                    <a:p>
                      <a:pPr algn="ctr"/>
                      <a:r>
                        <a:rPr kumimoji="1" lang="ja-JP" altLang="en-US" sz="1400" dirty="0" smtClean="0"/>
                        <a:t>北海道</a:t>
                      </a:r>
                      <a:endParaRPr kumimoji="1" lang="ja-JP" altLang="en-US" sz="1400" dirty="0"/>
                    </a:p>
                  </a:txBody>
                  <a:tcPr anchor="ctr"/>
                </a:tc>
                <a:tc>
                  <a:txBody>
                    <a:bodyPr/>
                    <a:lstStyle/>
                    <a:p>
                      <a:pPr algn="ctr"/>
                      <a:r>
                        <a:rPr kumimoji="1" lang="ja-JP" altLang="en-US" sz="1400" dirty="0" smtClean="0"/>
                        <a:t>東北</a:t>
                      </a:r>
                      <a:endParaRPr kumimoji="1" lang="ja-JP" altLang="en-US" sz="1400" dirty="0"/>
                    </a:p>
                  </a:txBody>
                  <a:tcPr anchor="ctr"/>
                </a:tc>
                <a:tc>
                  <a:txBody>
                    <a:bodyPr/>
                    <a:lstStyle/>
                    <a:p>
                      <a:pPr algn="ctr"/>
                      <a:r>
                        <a:rPr kumimoji="1" lang="ja-JP" altLang="en-US" sz="1400" dirty="0" smtClean="0"/>
                        <a:t>関東</a:t>
                      </a:r>
                      <a:endParaRPr kumimoji="1" lang="ja-JP" altLang="en-US" sz="1400" dirty="0"/>
                    </a:p>
                  </a:txBody>
                  <a:tcPr anchor="ctr"/>
                </a:tc>
                <a:tc>
                  <a:txBody>
                    <a:bodyPr/>
                    <a:lstStyle/>
                    <a:p>
                      <a:pPr algn="ctr"/>
                      <a:r>
                        <a:rPr kumimoji="1" lang="ja-JP" altLang="en-US" sz="1400" dirty="0" smtClean="0"/>
                        <a:t>北陸</a:t>
                      </a:r>
                      <a:endParaRPr kumimoji="1" lang="ja-JP" altLang="en-US" sz="1400" dirty="0"/>
                    </a:p>
                  </a:txBody>
                  <a:tcPr anchor="ctr"/>
                </a:tc>
                <a:tc>
                  <a:txBody>
                    <a:bodyPr/>
                    <a:lstStyle/>
                    <a:p>
                      <a:pPr algn="ctr"/>
                      <a:r>
                        <a:rPr kumimoji="1" lang="ja-JP" altLang="en-US" sz="1400" dirty="0" smtClean="0"/>
                        <a:t>東海</a:t>
                      </a:r>
                      <a:endParaRPr kumimoji="1" lang="ja-JP" altLang="en-US" sz="1400" dirty="0"/>
                    </a:p>
                  </a:txBody>
                  <a:tcPr anchor="ctr"/>
                </a:tc>
                <a:tc>
                  <a:txBody>
                    <a:bodyPr/>
                    <a:lstStyle/>
                    <a:p>
                      <a:pPr algn="ctr"/>
                      <a:r>
                        <a:rPr kumimoji="1" lang="ja-JP" altLang="en-US" sz="1400" dirty="0" smtClean="0"/>
                        <a:t>近畿</a:t>
                      </a:r>
                      <a:endParaRPr kumimoji="1" lang="ja-JP" altLang="en-US" sz="1400" dirty="0"/>
                    </a:p>
                  </a:txBody>
                  <a:tcPr anchor="ctr"/>
                </a:tc>
                <a:tc>
                  <a:txBody>
                    <a:bodyPr/>
                    <a:lstStyle/>
                    <a:p>
                      <a:pPr algn="ctr"/>
                      <a:r>
                        <a:rPr kumimoji="1" lang="ja-JP" altLang="en-US" sz="1400" dirty="0" smtClean="0"/>
                        <a:t>中四国</a:t>
                      </a:r>
                      <a:endParaRPr kumimoji="1" lang="ja-JP" altLang="en-US" sz="1400" dirty="0"/>
                    </a:p>
                  </a:txBody>
                  <a:tcPr anchor="ctr"/>
                </a:tc>
                <a:tc>
                  <a:txBody>
                    <a:bodyPr/>
                    <a:lstStyle/>
                    <a:p>
                      <a:pPr algn="ctr"/>
                      <a:r>
                        <a:rPr kumimoji="1" lang="ja-JP" altLang="en-US" sz="1400" dirty="0" smtClean="0"/>
                        <a:t>九州</a:t>
                      </a:r>
                      <a:endParaRPr kumimoji="1" lang="ja-JP" altLang="en-US" sz="1400" dirty="0"/>
                    </a:p>
                  </a:txBody>
                  <a:tcPr anchor="ctr"/>
                </a:tc>
                <a:tc>
                  <a:txBody>
                    <a:bodyPr/>
                    <a:lstStyle/>
                    <a:p>
                      <a:pPr algn="ctr"/>
                      <a:r>
                        <a:rPr kumimoji="1" lang="ja-JP" altLang="en-US" sz="1400" dirty="0" smtClean="0"/>
                        <a:t>沖縄</a:t>
                      </a:r>
                      <a:endParaRPr kumimoji="1" lang="ja-JP" altLang="en-US" sz="1400" dirty="0"/>
                    </a:p>
                  </a:txBody>
                  <a:tcPr anchor="ctr"/>
                </a:tc>
                <a:tc>
                  <a:txBody>
                    <a:bodyPr/>
                    <a:lstStyle/>
                    <a:p>
                      <a:pPr algn="ctr"/>
                      <a:r>
                        <a:rPr kumimoji="1" lang="ja-JP" altLang="en-US" sz="1400" dirty="0" smtClean="0"/>
                        <a:t>全国計</a:t>
                      </a:r>
                      <a:endParaRPr kumimoji="1" lang="ja-JP" altLang="en-US" sz="1400" dirty="0"/>
                    </a:p>
                  </a:txBody>
                  <a:tcPr anchor="ctr"/>
                </a:tc>
                <a:extLst>
                  <a:ext uri="{0D108BD9-81ED-4DB2-BD59-A6C34878D82A}">
                    <a16:rowId xmlns:a16="http://schemas.microsoft.com/office/drawing/2014/main" xmlns="" val="10000"/>
                  </a:ext>
                </a:extLst>
              </a:tr>
              <a:tr h="339028">
                <a:tc>
                  <a:txBody>
                    <a:bodyPr/>
                    <a:lstStyle/>
                    <a:p>
                      <a:pPr algn="ctr"/>
                      <a:r>
                        <a:rPr kumimoji="1" lang="ja-JP" altLang="en-US" sz="1200" dirty="0" smtClean="0"/>
                        <a:t>２</a:t>
                      </a:r>
                      <a:endParaRPr kumimoji="1" lang="en-US" altLang="ja-JP" sz="1200" dirty="0" smtClean="0"/>
                    </a:p>
                    <a:p>
                      <a:pPr algn="ctr"/>
                      <a:r>
                        <a:rPr kumimoji="1" lang="en-US" altLang="ja-JP" sz="1200" dirty="0" smtClean="0"/>
                        <a:t>(0.6</a:t>
                      </a:r>
                      <a:r>
                        <a:rPr kumimoji="1" lang="ja-JP" altLang="en-US" sz="1200" dirty="0" smtClean="0"/>
                        <a:t>％</a:t>
                      </a:r>
                      <a:r>
                        <a:rPr kumimoji="1" lang="en-US" altLang="ja-JP" sz="1200" dirty="0" smtClean="0"/>
                        <a:t>)</a:t>
                      </a:r>
                      <a:endParaRPr kumimoji="1" lang="ja-JP" altLang="en-US" sz="1200" dirty="0"/>
                    </a:p>
                  </a:txBody>
                  <a:tcPr anchor="ctr"/>
                </a:tc>
                <a:tc>
                  <a:txBody>
                    <a:bodyPr/>
                    <a:lstStyle/>
                    <a:p>
                      <a:pPr algn="ctr"/>
                      <a:r>
                        <a:rPr kumimoji="1" lang="ja-JP" altLang="en-US" sz="1200" dirty="0" smtClean="0"/>
                        <a:t>１５６</a:t>
                      </a:r>
                      <a:endParaRPr kumimoji="1" lang="en-US" altLang="ja-JP" sz="1200" dirty="0" smtClean="0"/>
                    </a:p>
                    <a:p>
                      <a:pPr algn="ctr"/>
                      <a:r>
                        <a:rPr kumimoji="1" lang="en-US" altLang="ja-JP" sz="1200" dirty="0" smtClean="0"/>
                        <a:t>(44.1%)</a:t>
                      </a:r>
                      <a:endParaRPr kumimoji="1" lang="ja-JP" altLang="en-US" sz="1200" dirty="0"/>
                    </a:p>
                  </a:txBody>
                  <a:tcPr anchor="ctr"/>
                </a:tc>
                <a:tc>
                  <a:txBody>
                    <a:bodyPr/>
                    <a:lstStyle/>
                    <a:p>
                      <a:pPr algn="ctr"/>
                      <a:r>
                        <a:rPr kumimoji="1" lang="ja-JP" altLang="en-US" sz="1200" dirty="0" smtClean="0"/>
                        <a:t>２３</a:t>
                      </a:r>
                      <a:endParaRPr kumimoji="1" lang="en-US" altLang="ja-JP" sz="1200" dirty="0" smtClean="0"/>
                    </a:p>
                    <a:p>
                      <a:pPr algn="ctr"/>
                      <a:r>
                        <a:rPr kumimoji="1" lang="en-US" altLang="ja-JP" sz="1200" dirty="0" smtClean="0"/>
                        <a:t>(6.5%)</a:t>
                      </a:r>
                      <a:endParaRPr kumimoji="1" lang="ja-JP" altLang="en-US" sz="1200" dirty="0"/>
                    </a:p>
                  </a:txBody>
                  <a:tcPr anchor="ctr"/>
                </a:tc>
                <a:tc>
                  <a:txBody>
                    <a:bodyPr/>
                    <a:lstStyle/>
                    <a:p>
                      <a:pPr algn="ctr"/>
                      <a:r>
                        <a:rPr kumimoji="1" lang="ja-JP" altLang="en-US" sz="1200" dirty="0" smtClean="0"/>
                        <a:t>３０</a:t>
                      </a:r>
                      <a:endParaRPr kumimoji="1" lang="en-US" altLang="ja-JP" sz="1200" dirty="0" smtClean="0"/>
                    </a:p>
                    <a:p>
                      <a:pPr algn="ctr"/>
                      <a:r>
                        <a:rPr kumimoji="1" lang="en-US" altLang="ja-JP" sz="1200" dirty="0" smtClean="0"/>
                        <a:t>(8.5%)</a:t>
                      </a:r>
                    </a:p>
                  </a:txBody>
                  <a:tcPr anchor="ctr"/>
                </a:tc>
                <a:tc>
                  <a:txBody>
                    <a:bodyPr/>
                    <a:lstStyle/>
                    <a:p>
                      <a:pPr algn="ctr"/>
                      <a:r>
                        <a:rPr kumimoji="1" lang="ja-JP" altLang="en-US" sz="1200" dirty="0" smtClean="0"/>
                        <a:t>４</a:t>
                      </a:r>
                      <a:endParaRPr kumimoji="1" lang="en-US" altLang="ja-JP" sz="1200" dirty="0" smtClean="0"/>
                    </a:p>
                    <a:p>
                      <a:pPr algn="ctr"/>
                      <a:r>
                        <a:rPr kumimoji="1" lang="en-US" altLang="ja-JP" sz="1200" dirty="0" smtClean="0"/>
                        <a:t>(1.1%)</a:t>
                      </a:r>
                      <a:endParaRPr kumimoji="1" lang="ja-JP" altLang="en-US" sz="1200" dirty="0"/>
                    </a:p>
                  </a:txBody>
                  <a:tcPr anchor="ctr"/>
                </a:tc>
                <a:tc>
                  <a:txBody>
                    <a:bodyPr/>
                    <a:lstStyle/>
                    <a:p>
                      <a:pPr algn="ctr"/>
                      <a:r>
                        <a:rPr kumimoji="1" lang="ja-JP" altLang="en-US" sz="1200" dirty="0" smtClean="0"/>
                        <a:t>６２</a:t>
                      </a:r>
                      <a:endParaRPr kumimoji="1" lang="en-US" altLang="ja-JP" sz="1200" dirty="0" smtClean="0"/>
                    </a:p>
                    <a:p>
                      <a:pPr algn="ctr"/>
                      <a:r>
                        <a:rPr kumimoji="1" lang="en-US" altLang="ja-JP" sz="1200" dirty="0" smtClean="0"/>
                        <a:t>(17.5%)</a:t>
                      </a:r>
                      <a:endParaRPr kumimoji="1" lang="ja-JP" altLang="en-US" sz="1200" dirty="0"/>
                    </a:p>
                  </a:txBody>
                  <a:tcPr anchor="ctr"/>
                </a:tc>
                <a:tc>
                  <a:txBody>
                    <a:bodyPr/>
                    <a:lstStyle/>
                    <a:p>
                      <a:pPr algn="ctr"/>
                      <a:r>
                        <a:rPr kumimoji="1" lang="ja-JP" altLang="en-US" sz="1200" dirty="0" smtClean="0"/>
                        <a:t>３３</a:t>
                      </a:r>
                      <a:endParaRPr kumimoji="1" lang="en-US" altLang="ja-JP" sz="1200" dirty="0" smtClean="0"/>
                    </a:p>
                    <a:p>
                      <a:pPr algn="ctr"/>
                      <a:r>
                        <a:rPr kumimoji="1" lang="en-US" altLang="ja-JP" sz="1200" dirty="0" smtClean="0"/>
                        <a:t>(9.3%)</a:t>
                      </a:r>
                      <a:endParaRPr kumimoji="1" lang="ja-JP" altLang="en-US" sz="1200" dirty="0"/>
                    </a:p>
                  </a:txBody>
                  <a:tcPr anchor="ctr"/>
                </a:tc>
                <a:tc>
                  <a:txBody>
                    <a:bodyPr/>
                    <a:lstStyle/>
                    <a:p>
                      <a:pPr algn="ctr"/>
                      <a:r>
                        <a:rPr kumimoji="1" lang="ja-JP" altLang="en-US" sz="1200" dirty="0" smtClean="0"/>
                        <a:t>４４</a:t>
                      </a:r>
                      <a:endParaRPr kumimoji="1" lang="en-US" altLang="ja-JP" sz="1200" dirty="0" smtClean="0"/>
                    </a:p>
                    <a:p>
                      <a:pPr algn="ctr"/>
                      <a:r>
                        <a:rPr kumimoji="1" lang="en-US" altLang="ja-JP" sz="1200" dirty="0" smtClean="0"/>
                        <a:t>(12.4%)</a:t>
                      </a:r>
                      <a:endParaRPr kumimoji="1" lang="ja-JP" altLang="en-US" sz="1200" dirty="0"/>
                    </a:p>
                  </a:txBody>
                  <a:tcPr anchor="ctr"/>
                </a:tc>
                <a:tc>
                  <a:txBody>
                    <a:bodyPr/>
                    <a:lstStyle/>
                    <a:p>
                      <a:pPr algn="ctr"/>
                      <a:r>
                        <a:rPr kumimoji="1" lang="ja-JP" altLang="en-US" sz="1200" dirty="0" smtClean="0"/>
                        <a:t>０</a:t>
                      </a:r>
                      <a:endParaRPr kumimoji="1" lang="en-US" altLang="ja-JP" sz="1200" dirty="0" smtClean="0"/>
                    </a:p>
                    <a:p>
                      <a:pPr algn="ctr"/>
                      <a:r>
                        <a:rPr kumimoji="1" lang="en-US" altLang="ja-JP" sz="1200" dirty="0" smtClean="0"/>
                        <a:t>(0</a:t>
                      </a:r>
                      <a:r>
                        <a:rPr kumimoji="1" lang="ja-JP" altLang="en-US" sz="1200" dirty="0" smtClean="0"/>
                        <a:t>％</a:t>
                      </a:r>
                      <a:r>
                        <a:rPr kumimoji="1" lang="en-US" altLang="ja-JP" sz="1200" dirty="0" smtClean="0"/>
                        <a:t>)</a:t>
                      </a:r>
                      <a:endParaRPr kumimoji="1" lang="ja-JP" altLang="en-US" sz="1200" dirty="0"/>
                    </a:p>
                  </a:txBody>
                  <a:tcPr anchor="ctr"/>
                </a:tc>
                <a:tc>
                  <a:txBody>
                    <a:bodyPr/>
                    <a:lstStyle/>
                    <a:p>
                      <a:pPr algn="ctr"/>
                      <a:r>
                        <a:rPr kumimoji="1" lang="ja-JP" altLang="en-US" sz="1200" dirty="0" smtClean="0"/>
                        <a:t>３５４</a:t>
                      </a:r>
                      <a:endParaRPr kumimoji="1" lang="en-US" altLang="ja-JP" sz="1200" dirty="0" smtClean="0"/>
                    </a:p>
                    <a:p>
                      <a:pPr algn="ctr"/>
                      <a:r>
                        <a:rPr kumimoji="1" lang="en-US" altLang="ja-JP" sz="1200" dirty="0" smtClean="0"/>
                        <a:t>(100.0%)</a:t>
                      </a:r>
                      <a:endParaRPr kumimoji="1" lang="ja-JP" altLang="en-US" sz="1200" dirty="0"/>
                    </a:p>
                  </a:txBody>
                  <a:tcPr anchor="ctr"/>
                </a:tc>
                <a:extLst>
                  <a:ext uri="{0D108BD9-81ED-4DB2-BD59-A6C34878D82A}">
                    <a16:rowId xmlns:a16="http://schemas.microsoft.com/office/drawing/2014/main" xmlns="" val="10001"/>
                  </a:ext>
                </a:extLst>
              </a:tr>
            </a:tbl>
          </a:graphicData>
        </a:graphic>
      </p:graphicFrame>
      <p:sp>
        <p:nvSpPr>
          <p:cNvPr id="10" name="テキスト ボックス 9"/>
          <p:cNvSpPr txBox="1"/>
          <p:nvPr/>
        </p:nvSpPr>
        <p:spPr>
          <a:xfrm>
            <a:off x="468000" y="3744000"/>
            <a:ext cx="8473795" cy="307777"/>
          </a:xfrm>
          <a:prstGeom prst="rect">
            <a:avLst/>
          </a:prstGeom>
          <a:noFill/>
        </p:spPr>
        <p:txBody>
          <a:bodyPr wrap="none" rtlCol="0">
            <a:spAutoFit/>
          </a:bodyPr>
          <a:lstStyle/>
          <a:p>
            <a:r>
              <a:rPr kumimoji="1" lang="ja-JP" altLang="en-US" sz="1400" dirty="0" smtClean="0"/>
              <a:t>地域別特定農業団体数（平成</a:t>
            </a:r>
            <a:r>
              <a:rPr kumimoji="1" lang="en-US" altLang="ja-JP" sz="1400" dirty="0" smtClean="0"/>
              <a:t>31</a:t>
            </a:r>
            <a:r>
              <a:rPr kumimoji="1" lang="ja-JP" altLang="en-US" sz="1400" dirty="0" smtClean="0"/>
              <a:t>年</a:t>
            </a:r>
            <a:r>
              <a:rPr kumimoji="1" lang="en-US" altLang="ja-JP" sz="1400" dirty="0" smtClean="0"/>
              <a:t>1</a:t>
            </a:r>
            <a:r>
              <a:rPr kumimoji="1" lang="ja-JP" altLang="en-US" sz="1400" dirty="0" smtClean="0"/>
              <a:t>月末現在）　　　　　　　　　　　　　　　　　　　　　　　　　　　　　　　　（単位：法人）</a:t>
            </a:r>
            <a:endParaRPr kumimoji="1" lang="ja-JP" altLang="en-US" sz="1400" dirty="0"/>
          </a:p>
        </p:txBody>
      </p:sp>
      <p:sp>
        <p:nvSpPr>
          <p:cNvPr id="11" name="テキスト ボックス 10"/>
          <p:cNvSpPr txBox="1"/>
          <p:nvPr/>
        </p:nvSpPr>
        <p:spPr>
          <a:xfrm>
            <a:off x="467544" y="2564904"/>
            <a:ext cx="8473795" cy="307777"/>
          </a:xfrm>
          <a:prstGeom prst="rect">
            <a:avLst/>
          </a:prstGeom>
          <a:noFill/>
        </p:spPr>
        <p:txBody>
          <a:bodyPr wrap="none" rtlCol="0">
            <a:spAutoFit/>
          </a:bodyPr>
          <a:lstStyle/>
          <a:p>
            <a:r>
              <a:rPr kumimoji="1" lang="ja-JP" altLang="en-US" sz="1400" dirty="0" smtClean="0"/>
              <a:t>地域別特定農業法人数（平成</a:t>
            </a:r>
            <a:r>
              <a:rPr kumimoji="1" lang="en-US" altLang="ja-JP" sz="1400" dirty="0" smtClean="0"/>
              <a:t>31</a:t>
            </a:r>
            <a:r>
              <a:rPr kumimoji="1" lang="ja-JP" altLang="en-US" sz="1400" dirty="0" smtClean="0"/>
              <a:t>年</a:t>
            </a:r>
            <a:r>
              <a:rPr kumimoji="1" lang="en-US" altLang="ja-JP" sz="1400" dirty="0" smtClean="0"/>
              <a:t>1</a:t>
            </a:r>
            <a:r>
              <a:rPr kumimoji="1" lang="ja-JP" altLang="en-US" sz="1400" dirty="0" smtClean="0"/>
              <a:t>月末現在）　　　　　　　　　　　　　　　　　　　　　　　　　　　　　　　　（単位：法人）</a:t>
            </a:r>
            <a:endParaRPr kumimoji="1" lang="ja-JP" altLang="en-US" sz="1400" dirty="0"/>
          </a:p>
        </p:txBody>
      </p:sp>
      <p:sp>
        <p:nvSpPr>
          <p:cNvPr id="12" name="テキスト ボックス 11"/>
          <p:cNvSpPr txBox="1"/>
          <p:nvPr/>
        </p:nvSpPr>
        <p:spPr>
          <a:xfrm>
            <a:off x="467544" y="5229200"/>
            <a:ext cx="6745757" cy="307777"/>
          </a:xfrm>
          <a:prstGeom prst="rect">
            <a:avLst/>
          </a:prstGeom>
          <a:noFill/>
        </p:spPr>
        <p:txBody>
          <a:bodyPr wrap="none" rtlCol="0">
            <a:spAutoFit/>
          </a:bodyPr>
          <a:lstStyle/>
          <a:p>
            <a:r>
              <a:rPr kumimoji="1" lang="ja-JP" altLang="en-US" sz="1400" dirty="0" smtClean="0"/>
              <a:t>＊愛知県内では平成</a:t>
            </a:r>
            <a:r>
              <a:rPr kumimoji="1" lang="en-US" altLang="ja-JP" sz="1400" dirty="0" smtClean="0"/>
              <a:t>31</a:t>
            </a:r>
            <a:r>
              <a:rPr kumimoji="1" lang="ja-JP" altLang="en-US" sz="1400" dirty="0" smtClean="0"/>
              <a:t>年</a:t>
            </a:r>
            <a:r>
              <a:rPr kumimoji="1" lang="en-US" altLang="ja-JP" sz="1400" dirty="0" smtClean="0"/>
              <a:t>3</a:t>
            </a:r>
            <a:r>
              <a:rPr kumimoji="1" lang="ja-JP" altLang="en-US" sz="1400" dirty="0" smtClean="0"/>
              <a:t>月末時点で特定農業法人・特定農業団体ともにありません。</a:t>
            </a:r>
            <a:endParaRPr kumimoji="1" lang="ja-JP" altLang="en-US" sz="1400" dirty="0"/>
          </a:p>
        </p:txBody>
      </p:sp>
      <p:sp>
        <p:nvSpPr>
          <p:cNvPr id="13" name="正方形/長方形 12"/>
          <p:cNvSpPr/>
          <p:nvPr/>
        </p:nvSpPr>
        <p:spPr>
          <a:xfrm>
            <a:off x="539552" y="5733256"/>
            <a:ext cx="8064896" cy="1008000"/>
          </a:xfrm>
          <a:prstGeom prst="rect">
            <a:avLst/>
          </a:prstGeom>
          <a:solidFill>
            <a:schemeClr val="accent6">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kumimoji="1" lang="ja-JP" altLang="en-US" sz="1200" b="1" dirty="0" smtClean="0">
                <a:solidFill>
                  <a:schemeClr val="tx1"/>
                </a:solidFill>
              </a:rPr>
              <a:t>２．特定農業法人・特定農業団体の認定要件</a:t>
            </a:r>
            <a:endParaRPr kumimoji="1" lang="en-US" altLang="ja-JP" sz="1200" b="1" dirty="0" smtClean="0">
              <a:solidFill>
                <a:schemeClr val="tx1"/>
              </a:solidFill>
            </a:endParaRPr>
          </a:p>
          <a:p>
            <a:r>
              <a:rPr lang="ja-JP" altLang="en-US" sz="1200" b="1" dirty="0" smtClean="0">
                <a:solidFill>
                  <a:schemeClr val="tx1"/>
                </a:solidFill>
              </a:rPr>
              <a:t>　</a:t>
            </a:r>
            <a:r>
              <a:rPr lang="ja-JP" altLang="en-US" sz="1200" dirty="0" smtClean="0">
                <a:solidFill>
                  <a:schemeClr val="tx1"/>
                </a:solidFill>
              </a:rPr>
              <a:t>前述の農用地利用規程農用地利用規程に、特定農業法人または、特定農業団体に関することを追加して定める。</a:t>
            </a:r>
            <a:endParaRPr lang="en-US" altLang="ja-JP" sz="1200" dirty="0" smtClean="0">
              <a:solidFill>
                <a:schemeClr val="tx1"/>
              </a:solidFill>
            </a:endParaRPr>
          </a:p>
          <a:p>
            <a:r>
              <a:rPr kumimoji="1" lang="en-US" altLang="ja-JP" sz="1200" dirty="0" smtClean="0">
                <a:solidFill>
                  <a:schemeClr val="tx1"/>
                </a:solidFill>
              </a:rPr>
              <a:t>(</a:t>
            </a:r>
            <a:r>
              <a:rPr kumimoji="1" lang="ja-JP" altLang="en-US" sz="1200" dirty="0" smtClean="0">
                <a:solidFill>
                  <a:schemeClr val="tx1"/>
                </a:solidFill>
              </a:rPr>
              <a:t>１</a:t>
            </a:r>
            <a:r>
              <a:rPr kumimoji="1" lang="en-US" altLang="ja-JP" sz="1200" dirty="0" smtClean="0">
                <a:solidFill>
                  <a:schemeClr val="tx1"/>
                </a:solidFill>
              </a:rPr>
              <a:t>)</a:t>
            </a:r>
            <a:r>
              <a:rPr lang="ja-JP" altLang="en-US" sz="1200" dirty="0" smtClean="0">
                <a:solidFill>
                  <a:schemeClr val="tx1"/>
                </a:solidFill>
              </a:rPr>
              <a:t>特定農業法人又は特定農業団体の名称及び住所</a:t>
            </a:r>
            <a:endParaRPr lang="en-US" altLang="ja-JP" sz="1200" dirty="0" smtClean="0">
              <a:solidFill>
                <a:schemeClr val="tx1"/>
              </a:solidFill>
            </a:endParaRPr>
          </a:p>
          <a:p>
            <a:r>
              <a:rPr kumimoji="1" lang="en-US" altLang="ja-JP" sz="1200" dirty="0" smtClean="0">
                <a:solidFill>
                  <a:schemeClr val="tx1"/>
                </a:solidFill>
              </a:rPr>
              <a:t>(</a:t>
            </a:r>
            <a:r>
              <a:rPr kumimoji="1" lang="ja-JP" altLang="en-US" sz="1200" dirty="0" smtClean="0">
                <a:solidFill>
                  <a:schemeClr val="tx1"/>
                </a:solidFill>
              </a:rPr>
              <a:t>２</a:t>
            </a:r>
            <a:r>
              <a:rPr kumimoji="1" lang="en-US" altLang="ja-JP" sz="1200" dirty="0" smtClean="0">
                <a:solidFill>
                  <a:schemeClr val="tx1"/>
                </a:solidFill>
              </a:rPr>
              <a:t>)</a:t>
            </a:r>
            <a:r>
              <a:rPr kumimoji="1" lang="ja-JP" altLang="en-US" sz="1200" dirty="0" smtClean="0">
                <a:solidFill>
                  <a:schemeClr val="tx1"/>
                </a:solidFill>
              </a:rPr>
              <a:t>特定農業法人又は特定農業団体に対する利用の集積の目標</a:t>
            </a:r>
            <a:endParaRPr kumimoji="1" lang="en-US" altLang="ja-JP" sz="1200" dirty="0" smtClean="0">
              <a:solidFill>
                <a:schemeClr val="tx1"/>
              </a:solidFill>
            </a:endParaRPr>
          </a:p>
          <a:p>
            <a:r>
              <a:rPr lang="en-US" altLang="ja-JP" sz="1200" dirty="0" smtClean="0">
                <a:solidFill>
                  <a:schemeClr val="tx1"/>
                </a:solidFill>
              </a:rPr>
              <a:t>(</a:t>
            </a:r>
            <a:r>
              <a:rPr lang="ja-JP" altLang="en-US" sz="1200" dirty="0" smtClean="0">
                <a:solidFill>
                  <a:schemeClr val="tx1"/>
                </a:solidFill>
              </a:rPr>
              <a:t>３</a:t>
            </a:r>
            <a:r>
              <a:rPr lang="en-US" altLang="ja-JP" sz="1200" dirty="0" smtClean="0">
                <a:solidFill>
                  <a:schemeClr val="tx1"/>
                </a:solidFill>
              </a:rPr>
              <a:t>)</a:t>
            </a:r>
            <a:r>
              <a:rPr lang="ja-JP" altLang="en-US" sz="1200" dirty="0" smtClean="0">
                <a:solidFill>
                  <a:schemeClr val="tx1"/>
                </a:solidFill>
              </a:rPr>
              <a:t>特定農業法人又は特定農業団体に対する農用地の利用権の設定等及び農作業の委託に関する事項</a:t>
            </a:r>
            <a:endParaRPr kumimoji="1" lang="en-US" altLang="ja-JP" sz="1200" dirty="0" smtClean="0">
              <a:solidFill>
                <a:schemeClr val="tx1"/>
              </a:solidFill>
            </a:endParaRPr>
          </a:p>
        </p:txBody>
      </p:sp>
      <p:sp>
        <p:nvSpPr>
          <p:cNvPr id="14" name="テキスト ボックス 13"/>
          <p:cNvSpPr txBox="1"/>
          <p:nvPr/>
        </p:nvSpPr>
        <p:spPr>
          <a:xfrm>
            <a:off x="6736889" y="4923021"/>
            <a:ext cx="2204450" cy="253916"/>
          </a:xfrm>
          <a:prstGeom prst="rect">
            <a:avLst/>
          </a:prstGeom>
          <a:noFill/>
        </p:spPr>
        <p:txBody>
          <a:bodyPr wrap="none" rtlCol="0">
            <a:spAutoFit/>
          </a:bodyPr>
          <a:lstStyle/>
          <a:p>
            <a:r>
              <a:rPr kumimoji="1" lang="ja-JP" altLang="en-US" sz="1050" dirty="0" smtClean="0"/>
              <a:t>＊農林水産省「集落営農実態調査」</a:t>
            </a:r>
            <a:endParaRPr kumimoji="1" lang="ja-JP" altLang="en-US" sz="105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251520" y="5382000"/>
            <a:ext cx="8352928" cy="1071336"/>
          </a:xfrm>
          <a:prstGeom prst="round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400" dirty="0" smtClean="0"/>
          </a:p>
          <a:p>
            <a:r>
              <a:rPr lang="ja-JP" altLang="en-US" sz="1400" dirty="0" smtClean="0">
                <a:solidFill>
                  <a:sysClr val="windowText" lastClr="000000"/>
                </a:solidFill>
              </a:rPr>
              <a:t>・常滑市、田原市とＪＡなごやを始めとする１８総合ＪＡ（天白信用、緑信用を除く。）及び公益財団法人農林業公社しんしろの計２１団体が、現在、愛知県内で農地利用集積円滑化団体となっています。</a:t>
            </a:r>
            <a:endParaRPr lang="en-US" altLang="ja-JP" sz="1400" dirty="0" smtClean="0">
              <a:solidFill>
                <a:sysClr val="windowText" lastClr="000000"/>
              </a:solidFill>
            </a:endParaRPr>
          </a:p>
        </p:txBody>
      </p:sp>
      <p:sp>
        <p:nvSpPr>
          <p:cNvPr id="8" name="正方形/長方形 7"/>
          <p:cNvSpPr/>
          <p:nvPr/>
        </p:nvSpPr>
        <p:spPr>
          <a:xfrm>
            <a:off x="4572000" y="1772816"/>
            <a:ext cx="3420000" cy="309634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chemeClr val="tx1"/>
              </a:solidFill>
            </a:endParaRPr>
          </a:p>
          <a:p>
            <a:r>
              <a:rPr lang="ja-JP" altLang="en-US" sz="1200" b="1" dirty="0" smtClean="0">
                <a:solidFill>
                  <a:schemeClr val="tx1"/>
                </a:solidFill>
              </a:rPr>
              <a:t>（１）農地所有者代理事業</a:t>
            </a:r>
            <a:endParaRPr lang="en-US" altLang="ja-JP" sz="1200" b="1" dirty="0" smtClean="0">
              <a:solidFill>
                <a:schemeClr val="tx1"/>
              </a:solidFill>
            </a:endParaRPr>
          </a:p>
          <a:p>
            <a:r>
              <a:rPr lang="ja-JP" altLang="en-US" sz="1200" dirty="0" smtClean="0">
                <a:solidFill>
                  <a:schemeClr val="tx1"/>
                </a:solidFill>
              </a:rPr>
              <a:t>　　  農地所有者から委任を受けて、その者を代理</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して農用地等について、売渡し、貸付け、また</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は農業の経営もしくは農作業の委託を行う事</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業（農用地等の保全のための管理を行う事業</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も含む。）</a:t>
            </a:r>
            <a:endParaRPr lang="en-US" altLang="ja-JP" sz="1200" dirty="0" smtClean="0">
              <a:solidFill>
                <a:schemeClr val="tx1"/>
              </a:solidFill>
            </a:endParaRPr>
          </a:p>
          <a:p>
            <a:r>
              <a:rPr lang="ja-JP" altLang="en-US" sz="1200" b="1" dirty="0" smtClean="0">
                <a:solidFill>
                  <a:schemeClr val="tx1"/>
                </a:solidFill>
              </a:rPr>
              <a:t>（２）農地売買等事業</a:t>
            </a:r>
            <a:endParaRPr lang="en-US" altLang="ja-JP" sz="1200" b="1" dirty="0" smtClean="0">
              <a:solidFill>
                <a:schemeClr val="tx1"/>
              </a:solidFill>
            </a:endParaRPr>
          </a:p>
          <a:p>
            <a:r>
              <a:rPr lang="ja-JP" altLang="en-US" sz="1200" dirty="0" smtClean="0">
                <a:solidFill>
                  <a:schemeClr val="tx1"/>
                </a:solidFill>
              </a:rPr>
              <a:t>　　  規模縮小農家から農地を買い入れ（借入れ）</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て、効率的かつ安定的な農業経営を営む者に</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売り渡す（貸付ける）事業。</a:t>
            </a:r>
            <a:endParaRPr lang="en-US" altLang="ja-JP" sz="1200" dirty="0" smtClean="0">
              <a:solidFill>
                <a:schemeClr val="tx1"/>
              </a:solidFill>
            </a:endParaRPr>
          </a:p>
          <a:p>
            <a:r>
              <a:rPr lang="ja-JP" altLang="en-US" sz="1200" b="1" dirty="0" smtClean="0">
                <a:solidFill>
                  <a:schemeClr val="tx1"/>
                </a:solidFill>
              </a:rPr>
              <a:t>（３）研修等事業</a:t>
            </a:r>
            <a:endParaRPr lang="en-US" altLang="ja-JP" sz="1200" b="1" dirty="0" smtClean="0">
              <a:solidFill>
                <a:schemeClr val="tx1"/>
              </a:solidFill>
            </a:endParaRPr>
          </a:p>
          <a:p>
            <a:r>
              <a:rPr lang="ja-JP" altLang="en-US" sz="1200" dirty="0" smtClean="0">
                <a:solidFill>
                  <a:schemeClr val="tx1"/>
                </a:solidFill>
              </a:rPr>
              <a:t>　　  農地売買等事業により保有する農地を活用し</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て、新規就農者等に対して、農業の技術や経</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営の方法等に関する実地研修を行う事業。</a:t>
            </a:r>
            <a:endParaRPr lang="en-US" altLang="ja-JP" sz="1200" dirty="0" smtClean="0">
              <a:solidFill>
                <a:schemeClr val="tx1"/>
              </a:solidFill>
            </a:endParaRPr>
          </a:p>
        </p:txBody>
      </p:sp>
      <p:sp>
        <p:nvSpPr>
          <p:cNvPr id="7" name="正方形/長方形 6"/>
          <p:cNvSpPr/>
          <p:nvPr/>
        </p:nvSpPr>
        <p:spPr>
          <a:xfrm>
            <a:off x="611560" y="1772816"/>
            <a:ext cx="3420000" cy="30960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chemeClr val="tx1"/>
              </a:solidFill>
            </a:endParaRPr>
          </a:p>
          <a:p>
            <a:r>
              <a:rPr lang="ja-JP" altLang="en-US" sz="1200" dirty="0" smtClean="0">
                <a:solidFill>
                  <a:schemeClr val="tx1"/>
                </a:solidFill>
              </a:rPr>
              <a:t>（１）農地所有者代理事業、農地売買等事業及び</a:t>
            </a:r>
            <a:endParaRPr lang="en-US" altLang="ja-JP" sz="1200" dirty="0" smtClean="0">
              <a:solidFill>
                <a:schemeClr val="tx1"/>
              </a:solidFill>
            </a:endParaRPr>
          </a:p>
          <a:p>
            <a:r>
              <a:rPr lang="ja-JP" altLang="en-US" sz="1200" dirty="0" smtClean="0">
                <a:solidFill>
                  <a:schemeClr val="tx1"/>
                </a:solidFill>
              </a:rPr>
              <a:t>　　 研修等事業の実施主体は、売買または賃貸</a:t>
            </a:r>
            <a:endParaRPr lang="en-US" altLang="ja-JP" sz="1200" dirty="0" smtClean="0">
              <a:solidFill>
                <a:schemeClr val="tx1"/>
              </a:solidFill>
            </a:endParaRPr>
          </a:p>
          <a:p>
            <a:r>
              <a:rPr lang="ja-JP" altLang="en-US" sz="1200" dirty="0" smtClean="0">
                <a:solidFill>
                  <a:schemeClr val="tx1"/>
                </a:solidFill>
              </a:rPr>
              <a:t>　　 借等を通じて自ら農用地の権利主体等となる</a:t>
            </a:r>
            <a:endParaRPr lang="en-US" altLang="ja-JP" sz="1200" dirty="0" smtClean="0">
              <a:solidFill>
                <a:schemeClr val="tx1"/>
              </a:solidFill>
            </a:endParaRPr>
          </a:p>
          <a:p>
            <a:r>
              <a:rPr lang="ja-JP" altLang="en-US" sz="1200" dirty="0" smtClean="0">
                <a:solidFill>
                  <a:schemeClr val="tx1"/>
                </a:solidFill>
              </a:rPr>
              <a:t>　　 ことから、市町村、農業協同組合、市町村農</a:t>
            </a:r>
            <a:endParaRPr lang="en-US" altLang="ja-JP" sz="1200" dirty="0" smtClean="0">
              <a:solidFill>
                <a:schemeClr val="tx1"/>
              </a:solidFill>
            </a:endParaRPr>
          </a:p>
          <a:p>
            <a:r>
              <a:rPr lang="ja-JP" altLang="en-US" sz="1200" dirty="0" smtClean="0">
                <a:solidFill>
                  <a:schemeClr val="tx1"/>
                </a:solidFill>
              </a:rPr>
              <a:t>　　 業公社（市町村等が社員となった一般社団法</a:t>
            </a:r>
            <a:endParaRPr lang="en-US" altLang="ja-JP" sz="1200" dirty="0" smtClean="0">
              <a:solidFill>
                <a:schemeClr val="tx1"/>
              </a:solidFill>
            </a:endParaRPr>
          </a:p>
          <a:p>
            <a:r>
              <a:rPr lang="ja-JP" altLang="en-US" sz="1200" dirty="0" smtClean="0">
                <a:solidFill>
                  <a:schemeClr val="tx1"/>
                </a:solidFill>
              </a:rPr>
              <a:t>　　 人もしくは基本財産の拠出となった一般財団</a:t>
            </a:r>
            <a:endParaRPr lang="en-US" altLang="ja-JP" sz="1200" dirty="0" smtClean="0">
              <a:solidFill>
                <a:schemeClr val="tx1"/>
              </a:solidFill>
            </a:endParaRPr>
          </a:p>
          <a:p>
            <a:r>
              <a:rPr lang="ja-JP" altLang="en-US" sz="1200" dirty="0" smtClean="0">
                <a:solidFill>
                  <a:schemeClr val="tx1"/>
                </a:solidFill>
              </a:rPr>
              <a:t>　　 法人）</a:t>
            </a:r>
            <a:endParaRPr lang="en-US" altLang="ja-JP" sz="1200" dirty="0" smtClean="0">
              <a:solidFill>
                <a:schemeClr val="tx1"/>
              </a:solidFill>
            </a:endParaRPr>
          </a:p>
          <a:p>
            <a:endParaRPr lang="en-US" altLang="ja-JP" sz="1200" dirty="0" smtClean="0">
              <a:solidFill>
                <a:schemeClr val="tx1"/>
              </a:solidFill>
            </a:endParaRPr>
          </a:p>
          <a:p>
            <a:r>
              <a:rPr lang="ja-JP" altLang="en-US" sz="1200" dirty="0" smtClean="0">
                <a:solidFill>
                  <a:schemeClr val="tx1"/>
                </a:solidFill>
              </a:rPr>
              <a:t>（２）農地所有者代理事業のみを行う場合の実施</a:t>
            </a:r>
            <a:endParaRPr lang="en-US" altLang="ja-JP" sz="1200" dirty="0" smtClean="0">
              <a:solidFill>
                <a:schemeClr val="tx1"/>
              </a:solidFill>
            </a:endParaRPr>
          </a:p>
          <a:p>
            <a:r>
              <a:rPr lang="ja-JP" altLang="en-US" sz="1200" dirty="0" smtClean="0">
                <a:solidFill>
                  <a:schemeClr val="tx1"/>
                </a:solidFill>
              </a:rPr>
              <a:t>　　 主体は、自ら農用地の権利主体となる必要が</a:t>
            </a:r>
            <a:endParaRPr lang="en-US" altLang="ja-JP" sz="1200" dirty="0" smtClean="0">
              <a:solidFill>
                <a:schemeClr val="tx1"/>
              </a:solidFill>
            </a:endParaRPr>
          </a:p>
          <a:p>
            <a:r>
              <a:rPr lang="ja-JP" altLang="en-US" sz="1200" dirty="0" smtClean="0">
                <a:solidFill>
                  <a:schemeClr val="tx1"/>
                </a:solidFill>
              </a:rPr>
              <a:t>　　 ないことから、営利を目的としない法人または　</a:t>
            </a:r>
            <a:endParaRPr lang="en-US" altLang="ja-JP" sz="1200" dirty="0" smtClean="0">
              <a:solidFill>
                <a:schemeClr val="tx1"/>
              </a:solidFill>
            </a:endParaRPr>
          </a:p>
          <a:p>
            <a:r>
              <a:rPr lang="ja-JP" altLang="en-US" sz="1200" dirty="0" smtClean="0">
                <a:solidFill>
                  <a:schemeClr val="tx1"/>
                </a:solidFill>
              </a:rPr>
              <a:t>　　 法人格を有しない団体（定款を有しているなど</a:t>
            </a:r>
            <a:endParaRPr lang="en-US" altLang="ja-JP" sz="1200" dirty="0" smtClean="0">
              <a:solidFill>
                <a:schemeClr val="tx1"/>
              </a:solidFill>
            </a:endParaRPr>
          </a:p>
          <a:p>
            <a:r>
              <a:rPr lang="ja-JP" altLang="en-US" sz="1200" dirty="0" smtClean="0">
                <a:solidFill>
                  <a:schemeClr val="tx1"/>
                </a:solidFill>
              </a:rPr>
              <a:t>　　 一定の要件を満たすもの）・・・土地改良区も</a:t>
            </a:r>
            <a:endParaRPr lang="en-US" altLang="ja-JP" sz="1200" dirty="0" smtClean="0">
              <a:solidFill>
                <a:schemeClr val="tx1"/>
              </a:solidFill>
            </a:endParaRPr>
          </a:p>
          <a:p>
            <a:r>
              <a:rPr lang="ja-JP" altLang="en-US" sz="1200" dirty="0" smtClean="0">
                <a:solidFill>
                  <a:schemeClr val="tx1"/>
                </a:solidFill>
              </a:rPr>
              <a:t>　　 可能</a:t>
            </a:r>
            <a:endParaRPr lang="en-US" altLang="ja-JP" sz="1200" dirty="0" smtClean="0">
              <a:solidFill>
                <a:schemeClr val="tx1"/>
              </a:solidFill>
            </a:endParaRPr>
          </a:p>
        </p:txBody>
      </p:sp>
      <p:cxnSp>
        <p:nvCxnSpPr>
          <p:cNvPr id="2" name="直線コネクタ 19"/>
          <p:cNvCxnSpPr>
            <a:cxnSpLocks noChangeShapeType="1"/>
          </p:cNvCxnSpPr>
          <p:nvPr/>
        </p:nvCxnSpPr>
        <p:spPr bwMode="auto">
          <a:xfrm>
            <a:off x="25152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629444" y="317848"/>
            <a:ext cx="5904656" cy="461665"/>
          </a:xfrm>
          <a:prstGeom prst="rect">
            <a:avLst/>
          </a:prstGeom>
          <a:noFill/>
        </p:spPr>
        <p:txBody>
          <a:bodyPr wrap="square" rtlCol="0">
            <a:spAutoFit/>
          </a:bodyPr>
          <a:lstStyle/>
          <a:p>
            <a:pPr algn="ctr"/>
            <a:r>
              <a:rPr lang="ja-JP" altLang="en-US" sz="2400" spc="600" dirty="0" smtClean="0">
                <a:latin typeface="HGS創英角ｺﾞｼｯｸUB" pitchFamily="50" charset="-128"/>
                <a:ea typeface="HGS創英角ｺﾞｼｯｸUB" pitchFamily="50" charset="-128"/>
              </a:rPr>
              <a:t>（参考）農地</a:t>
            </a:r>
            <a:r>
              <a:rPr lang="ja-JP" altLang="en-US" sz="2400" spc="600" dirty="0" smtClean="0">
                <a:latin typeface="HGS創英角ｺﾞｼｯｸUB" pitchFamily="50" charset="-128"/>
                <a:ea typeface="HGS創英角ｺﾞｼｯｸUB" pitchFamily="50" charset="-128"/>
              </a:rPr>
              <a:t>利用集積円滑化事業</a:t>
            </a:r>
            <a:endParaRPr lang="en-US" altLang="ja-JP" sz="2400" spc="600" dirty="0" smtClean="0">
              <a:latin typeface="HGS創英角ｺﾞｼｯｸUB" pitchFamily="50" charset="-128"/>
              <a:ea typeface="HGS創英角ｺﾞｼｯｸUB" pitchFamily="50" charset="-128"/>
            </a:endParaRPr>
          </a:p>
        </p:txBody>
      </p:sp>
      <p:sp>
        <p:nvSpPr>
          <p:cNvPr id="4" name="テキスト ボックス 3"/>
          <p:cNvSpPr txBox="1"/>
          <p:nvPr/>
        </p:nvSpPr>
        <p:spPr>
          <a:xfrm>
            <a:off x="756000" y="1052736"/>
            <a:ext cx="7632000" cy="461665"/>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１．　農地利用集積円滑化事業とは</a:t>
            </a:r>
            <a:endParaRPr lang="en-US" altLang="ja-JP" sz="1200" b="1" dirty="0" smtClean="0"/>
          </a:p>
          <a:p>
            <a:r>
              <a:rPr lang="ja-JP" altLang="en-US" sz="1200" b="1" dirty="0" smtClean="0"/>
              <a:t>　</a:t>
            </a:r>
            <a:r>
              <a:rPr lang="ja-JP" altLang="en-US" sz="1200" dirty="0" smtClean="0"/>
              <a:t>農地利用集積円滑化事業規定について、市町村から承認をうけた農地利用集積円滑化団体が実施する事業です。</a:t>
            </a:r>
            <a:endParaRPr lang="en-US" altLang="ja-JP" sz="1200" dirty="0" smtClean="0"/>
          </a:p>
        </p:txBody>
      </p:sp>
      <p:sp>
        <p:nvSpPr>
          <p:cNvPr id="5" name="テキスト ボックス 4"/>
          <p:cNvSpPr txBox="1"/>
          <p:nvPr/>
        </p:nvSpPr>
        <p:spPr>
          <a:xfrm>
            <a:off x="899592" y="1628800"/>
            <a:ext cx="2808312" cy="276999"/>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lang="ja-JP" altLang="en-US" sz="1200" b="1" spc="300" dirty="0" smtClean="0"/>
              <a:t>農地利用集積円滑化団体</a:t>
            </a:r>
            <a:endParaRPr kumimoji="1" lang="ja-JP" altLang="en-US" sz="1200" b="1" spc="300" dirty="0"/>
          </a:p>
        </p:txBody>
      </p:sp>
      <p:sp>
        <p:nvSpPr>
          <p:cNvPr id="6" name="テキスト ボックス 5"/>
          <p:cNvSpPr txBox="1"/>
          <p:nvPr/>
        </p:nvSpPr>
        <p:spPr>
          <a:xfrm>
            <a:off x="4716016" y="1628800"/>
            <a:ext cx="3168352" cy="276999"/>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lang="ja-JP" altLang="en-US" sz="1200" b="1" spc="300" dirty="0" smtClean="0"/>
              <a:t>農地利用集積円滑化事業の種類</a:t>
            </a:r>
            <a:endParaRPr kumimoji="1" lang="ja-JP" altLang="en-US" sz="1200" b="1" spc="300" dirty="0"/>
          </a:p>
        </p:txBody>
      </p:sp>
      <p:sp>
        <p:nvSpPr>
          <p:cNvPr id="9" name="円/楕円 8"/>
          <p:cNvSpPr/>
          <p:nvPr/>
        </p:nvSpPr>
        <p:spPr>
          <a:xfrm>
            <a:off x="323528" y="4941168"/>
            <a:ext cx="2592288" cy="648072"/>
          </a:xfrm>
          <a:prstGeom prst="ellipse">
            <a:avLst/>
          </a:prstGeom>
          <a:solidFill>
            <a:srgbClr val="FFFF00"/>
          </a:solidFill>
          <a:ln w="6350">
            <a:solidFill>
              <a:schemeClr val="tx1"/>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ysClr val="windowText" lastClr="000000"/>
                </a:solidFill>
              </a:rPr>
              <a:t>愛知県の農地利用</a:t>
            </a:r>
            <a:endParaRPr kumimoji="1" lang="en-US" altLang="ja-JP" sz="1400" b="1" dirty="0" smtClean="0">
              <a:solidFill>
                <a:sysClr val="windowText" lastClr="000000"/>
              </a:solidFill>
            </a:endParaRPr>
          </a:p>
          <a:p>
            <a:pPr algn="ctr"/>
            <a:r>
              <a:rPr kumimoji="1" lang="ja-JP" altLang="en-US" sz="1400" b="1" dirty="0" smtClean="0">
                <a:solidFill>
                  <a:sysClr val="windowText" lastClr="000000"/>
                </a:solidFill>
              </a:rPr>
              <a:t>集積円滑化団体</a:t>
            </a:r>
            <a:endParaRPr kumimoji="1" lang="ja-JP" altLang="en-US" sz="1400" b="1" dirty="0">
              <a:solidFill>
                <a:sysClr val="windowText" lastClr="000000"/>
              </a:solidFill>
            </a:endParaRPr>
          </a:p>
        </p:txBody>
      </p:sp>
      <p:sp>
        <p:nvSpPr>
          <p:cNvPr id="11" name="正方形/長方形 10"/>
          <p:cNvSpPr/>
          <p:nvPr/>
        </p:nvSpPr>
        <p:spPr>
          <a:xfrm>
            <a:off x="6448802" y="303621"/>
            <a:ext cx="2591952" cy="432047"/>
          </a:xfrm>
          <a:prstGeom prst="rect">
            <a:avLst/>
          </a:prstGeom>
          <a:solidFill>
            <a:schemeClr val="accent6">
              <a:lumMod val="40000"/>
              <a:lumOff val="60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ja-JP" altLang="en-US" sz="1200" b="1" dirty="0" smtClean="0">
                <a:solidFill>
                  <a:schemeClr val="tx1"/>
                </a:solidFill>
              </a:rPr>
              <a:t>令和２年４月１日より</a:t>
            </a:r>
            <a:endParaRPr lang="en-US" altLang="ja-JP" sz="1200" b="1" dirty="0" smtClean="0">
              <a:solidFill>
                <a:schemeClr val="tx1"/>
              </a:solidFill>
            </a:endParaRPr>
          </a:p>
          <a:p>
            <a:pPr algn="ctr"/>
            <a:r>
              <a:rPr lang="ja-JP" altLang="en-US" sz="1200" b="1" dirty="0" smtClean="0">
                <a:solidFill>
                  <a:schemeClr val="tx1"/>
                </a:solidFill>
              </a:rPr>
              <a:t>農地中間管理事業と統合一体化</a:t>
            </a:r>
            <a:endParaRPr lang="en-US" altLang="ja-JP" sz="1200" b="1" dirty="0" smtClean="0">
              <a:solidFill>
                <a:schemeClr val="tx1"/>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 name="テキスト ボックス 55"/>
          <p:cNvSpPr txBox="1"/>
          <p:nvPr/>
        </p:nvSpPr>
        <p:spPr>
          <a:xfrm>
            <a:off x="4788024" y="6084000"/>
            <a:ext cx="4176464" cy="738664"/>
          </a:xfrm>
          <a:prstGeom prst="rect">
            <a:avLst/>
          </a:prstGeom>
          <a:noFill/>
          <a:ln w="9525">
            <a:solidFill>
              <a:schemeClr val="tx1"/>
            </a:solidFill>
          </a:ln>
        </p:spPr>
        <p:txBody>
          <a:bodyPr wrap="square" rtlCol="0">
            <a:spAutoFit/>
          </a:bodyPr>
          <a:lstStyle/>
          <a:p>
            <a:endParaRPr kumimoji="1" lang="en-US" altLang="ja-JP" sz="1400" dirty="0" smtClean="0"/>
          </a:p>
          <a:p>
            <a:r>
              <a:rPr kumimoji="1" lang="ja-JP" altLang="en-US" sz="1400" dirty="0" smtClean="0"/>
              <a:t>市町村、農業協同組合、一般財団・社団法人（市町村公社）</a:t>
            </a:r>
            <a:endParaRPr kumimoji="1" lang="ja-JP" altLang="en-US" sz="1400" dirty="0"/>
          </a:p>
        </p:txBody>
      </p:sp>
      <p:sp>
        <p:nvSpPr>
          <p:cNvPr id="12" name="右矢印 11"/>
          <p:cNvSpPr/>
          <p:nvPr/>
        </p:nvSpPr>
        <p:spPr>
          <a:xfrm>
            <a:off x="1115616" y="4365104"/>
            <a:ext cx="756000" cy="720000"/>
          </a:xfrm>
          <a:prstGeom prs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300" dirty="0" smtClean="0">
                <a:solidFill>
                  <a:schemeClr val="tx1"/>
                </a:solidFill>
              </a:rPr>
              <a:t>委任</a:t>
            </a:r>
            <a:endParaRPr kumimoji="1" lang="ja-JP" altLang="en-US" sz="1200" b="1" spc="300" dirty="0">
              <a:solidFill>
                <a:schemeClr val="tx1"/>
              </a:solidFill>
            </a:endParaRPr>
          </a:p>
        </p:txBody>
      </p:sp>
      <p:sp>
        <p:nvSpPr>
          <p:cNvPr id="6" name="正方形/長方形 5"/>
          <p:cNvSpPr/>
          <p:nvPr/>
        </p:nvSpPr>
        <p:spPr>
          <a:xfrm>
            <a:off x="4788024" y="1340768"/>
            <a:ext cx="4140000" cy="4464000"/>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正方形/長方形 4"/>
          <p:cNvSpPr/>
          <p:nvPr/>
        </p:nvSpPr>
        <p:spPr>
          <a:xfrm>
            <a:off x="323528" y="1340768"/>
            <a:ext cx="4140000" cy="4464496"/>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683568" y="260648"/>
            <a:ext cx="7632000" cy="684000"/>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２．農地利用集積円滑化事業の流れ</a:t>
            </a:r>
            <a:endParaRPr kumimoji="1" lang="en-US" altLang="ja-JP" sz="1200" b="1" dirty="0" smtClean="0"/>
          </a:p>
          <a:p>
            <a:r>
              <a:rPr lang="ja-JP" altLang="en-US" sz="1200" b="1" dirty="0" smtClean="0"/>
              <a:t>　</a:t>
            </a:r>
            <a:r>
              <a:rPr lang="ja-JP" altLang="en-US" sz="1200" dirty="0" smtClean="0"/>
              <a:t>農地所有者代理事業と農地売買等事業の流れや違いについてです。愛知県内では、農地売買等事業を行っている団体数が多い状況です。</a:t>
            </a:r>
            <a:endParaRPr lang="en-US" altLang="ja-JP" sz="1200" dirty="0" smtClean="0"/>
          </a:p>
          <a:p>
            <a:r>
              <a:rPr lang="ja-JP" altLang="en-US" sz="1200" b="1" dirty="0" smtClean="0"/>
              <a:t>　</a:t>
            </a:r>
            <a:endParaRPr lang="en-US" altLang="ja-JP" sz="1200" dirty="0" smtClean="0"/>
          </a:p>
        </p:txBody>
      </p:sp>
      <p:sp>
        <p:nvSpPr>
          <p:cNvPr id="3" name="角丸四角形 2"/>
          <p:cNvSpPr/>
          <p:nvPr/>
        </p:nvSpPr>
        <p:spPr>
          <a:xfrm>
            <a:off x="971600" y="1196752"/>
            <a:ext cx="2700000" cy="360000"/>
          </a:xfrm>
          <a:prstGeom prst="roundRect">
            <a:avLst/>
          </a:prstGeom>
          <a:solidFill>
            <a:schemeClr val="accent5">
              <a:lumMod val="20000"/>
              <a:lumOff val="80000"/>
            </a:schemeClr>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600" dirty="0" smtClean="0">
                <a:solidFill>
                  <a:sysClr val="windowText" lastClr="000000"/>
                </a:solidFill>
              </a:rPr>
              <a:t>農地所有者代理事業</a:t>
            </a:r>
            <a:endParaRPr kumimoji="1" lang="ja-JP" altLang="en-US" sz="1400" b="1" spc="600" dirty="0">
              <a:solidFill>
                <a:sysClr val="windowText" lastClr="000000"/>
              </a:solidFill>
            </a:endParaRPr>
          </a:p>
        </p:txBody>
      </p:sp>
      <p:sp>
        <p:nvSpPr>
          <p:cNvPr id="4" name="角丸四角形 3"/>
          <p:cNvSpPr/>
          <p:nvPr/>
        </p:nvSpPr>
        <p:spPr>
          <a:xfrm>
            <a:off x="5508104" y="1196752"/>
            <a:ext cx="2700000" cy="360000"/>
          </a:xfrm>
          <a:prstGeom prst="roundRect">
            <a:avLst/>
          </a:prstGeom>
          <a:solidFill>
            <a:schemeClr val="accent5">
              <a:lumMod val="20000"/>
              <a:lumOff val="80000"/>
            </a:schemeClr>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600" dirty="0" smtClean="0">
                <a:solidFill>
                  <a:sysClr val="windowText" lastClr="000000"/>
                </a:solidFill>
              </a:rPr>
              <a:t>農地売買等事業</a:t>
            </a:r>
            <a:endParaRPr kumimoji="1" lang="ja-JP" altLang="en-US" sz="1400" b="1" spc="600" dirty="0">
              <a:solidFill>
                <a:sysClr val="windowText" lastClr="000000"/>
              </a:solidFill>
            </a:endParaRPr>
          </a:p>
        </p:txBody>
      </p:sp>
      <p:sp>
        <p:nvSpPr>
          <p:cNvPr id="7" name="円/楕円 6"/>
          <p:cNvSpPr/>
          <p:nvPr/>
        </p:nvSpPr>
        <p:spPr>
          <a:xfrm>
            <a:off x="395536" y="3789040"/>
            <a:ext cx="648000" cy="194421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b="1" spc="300" dirty="0" smtClean="0">
                <a:solidFill>
                  <a:schemeClr val="tx1"/>
                </a:solidFill>
              </a:rPr>
              <a:t>農地の所有者</a:t>
            </a:r>
            <a:endParaRPr kumimoji="1" lang="ja-JP" altLang="en-US" sz="1400" b="1" spc="300" dirty="0">
              <a:solidFill>
                <a:schemeClr val="tx1"/>
              </a:solidFill>
            </a:endParaRPr>
          </a:p>
        </p:txBody>
      </p:sp>
      <p:sp>
        <p:nvSpPr>
          <p:cNvPr id="8" name="正方形/長方形 7"/>
          <p:cNvSpPr/>
          <p:nvPr/>
        </p:nvSpPr>
        <p:spPr>
          <a:xfrm>
            <a:off x="1907704" y="3789040"/>
            <a:ext cx="612000" cy="1944000"/>
          </a:xfrm>
          <a:prstGeom prst="rect">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b="1" spc="300" dirty="0" smtClean="0">
                <a:solidFill>
                  <a:schemeClr val="tx1"/>
                </a:solidFill>
              </a:rPr>
              <a:t>農地利用集積</a:t>
            </a:r>
            <a:endParaRPr kumimoji="1" lang="en-US" altLang="ja-JP" sz="1400" b="1" spc="300" dirty="0" smtClean="0">
              <a:solidFill>
                <a:schemeClr val="tx1"/>
              </a:solidFill>
            </a:endParaRPr>
          </a:p>
          <a:p>
            <a:pPr algn="ctr"/>
            <a:r>
              <a:rPr kumimoji="1" lang="ja-JP" altLang="en-US" sz="1400" b="1" spc="300" dirty="0" smtClean="0">
                <a:solidFill>
                  <a:schemeClr val="tx1"/>
                </a:solidFill>
              </a:rPr>
              <a:t>円滑化団体</a:t>
            </a:r>
            <a:endParaRPr kumimoji="1" lang="ja-JP" altLang="en-US" sz="1400" b="1" spc="300" dirty="0">
              <a:solidFill>
                <a:schemeClr val="tx1"/>
              </a:solidFill>
            </a:endParaRPr>
          </a:p>
        </p:txBody>
      </p:sp>
      <p:sp>
        <p:nvSpPr>
          <p:cNvPr id="9" name="円/楕円 8"/>
          <p:cNvSpPr/>
          <p:nvPr/>
        </p:nvSpPr>
        <p:spPr>
          <a:xfrm>
            <a:off x="3707904" y="3789040"/>
            <a:ext cx="648000" cy="194421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b="1" spc="300" dirty="0" smtClean="0">
                <a:solidFill>
                  <a:schemeClr val="tx1"/>
                </a:solidFill>
              </a:rPr>
              <a:t>地域農業の</a:t>
            </a:r>
            <a:endParaRPr kumimoji="1" lang="en-US" altLang="ja-JP" sz="1400" b="1" spc="300" dirty="0" smtClean="0">
              <a:solidFill>
                <a:schemeClr val="tx1"/>
              </a:solidFill>
            </a:endParaRPr>
          </a:p>
          <a:p>
            <a:pPr algn="ctr"/>
            <a:r>
              <a:rPr kumimoji="1" lang="ja-JP" altLang="en-US" sz="1400" b="1" spc="300" dirty="0" smtClean="0">
                <a:solidFill>
                  <a:schemeClr val="tx1"/>
                </a:solidFill>
              </a:rPr>
              <a:t>担い手</a:t>
            </a:r>
            <a:endParaRPr kumimoji="1" lang="ja-JP" altLang="en-US" sz="1400" b="1" spc="300" dirty="0">
              <a:solidFill>
                <a:schemeClr val="tx1"/>
              </a:solidFill>
            </a:endParaRPr>
          </a:p>
        </p:txBody>
      </p:sp>
      <p:sp>
        <p:nvSpPr>
          <p:cNvPr id="15" name="左右矢印 14"/>
          <p:cNvSpPr/>
          <p:nvPr/>
        </p:nvSpPr>
        <p:spPr>
          <a:xfrm>
            <a:off x="2555776" y="4437112"/>
            <a:ext cx="1116000" cy="720000"/>
          </a:xfrm>
          <a:prstGeom prst="leftRightArrow">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rPr>
              <a:t>協議・</a:t>
            </a:r>
            <a:endParaRPr kumimoji="1" lang="en-US" altLang="ja-JP" sz="1200" b="1" dirty="0" smtClean="0">
              <a:solidFill>
                <a:schemeClr val="tx1"/>
              </a:solidFill>
            </a:endParaRPr>
          </a:p>
          <a:p>
            <a:pPr algn="ctr"/>
            <a:r>
              <a:rPr kumimoji="1" lang="ja-JP" altLang="en-US" sz="1200" b="1" dirty="0" smtClean="0">
                <a:solidFill>
                  <a:schemeClr val="tx1"/>
                </a:solidFill>
              </a:rPr>
              <a:t>調整</a:t>
            </a:r>
            <a:endParaRPr kumimoji="1" lang="ja-JP" altLang="en-US" sz="1200" b="1" dirty="0">
              <a:solidFill>
                <a:schemeClr val="tx1"/>
              </a:solidFill>
            </a:endParaRPr>
          </a:p>
        </p:txBody>
      </p:sp>
      <p:sp>
        <p:nvSpPr>
          <p:cNvPr id="30" name="フレーム 29"/>
          <p:cNvSpPr/>
          <p:nvPr/>
        </p:nvSpPr>
        <p:spPr>
          <a:xfrm>
            <a:off x="378000" y="1728000"/>
            <a:ext cx="4068000" cy="576000"/>
          </a:xfrm>
          <a:prstGeom prst="frame">
            <a:avLst/>
          </a:prstGeom>
          <a:solidFill>
            <a:srgbClr val="FFFF00"/>
          </a:solidFill>
          <a:ln>
            <a:solidFill>
              <a:srgbClr val="FFC000"/>
            </a:solidFill>
          </a:ln>
          <a:effectLst>
            <a:glow rad="139700">
              <a:schemeClr val="accent3">
                <a:satMod val="175000"/>
                <a:alpha val="40000"/>
              </a:schemeClr>
            </a:glo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300" dirty="0" smtClean="0">
                <a:solidFill>
                  <a:schemeClr val="tx1"/>
                </a:solidFill>
              </a:rPr>
              <a:t>円滑化団体が農地の</a:t>
            </a:r>
            <a:r>
              <a:rPr kumimoji="1" lang="ja-JP" altLang="en-US" sz="1400" b="1" u="wavy" spc="300" dirty="0" smtClean="0">
                <a:solidFill>
                  <a:schemeClr val="tx1"/>
                </a:solidFill>
              </a:rPr>
              <a:t>権利を取得しない</a:t>
            </a:r>
            <a:r>
              <a:rPr kumimoji="1" lang="ja-JP" altLang="en-US" sz="1400" b="1" spc="300" dirty="0" smtClean="0">
                <a:solidFill>
                  <a:schemeClr val="tx1"/>
                </a:solidFill>
              </a:rPr>
              <a:t>。</a:t>
            </a:r>
            <a:endParaRPr kumimoji="1" lang="ja-JP" altLang="en-US" sz="1400" b="1" spc="300" dirty="0">
              <a:solidFill>
                <a:schemeClr val="tx1"/>
              </a:solidFill>
            </a:endParaRPr>
          </a:p>
        </p:txBody>
      </p:sp>
      <p:sp>
        <p:nvSpPr>
          <p:cNvPr id="31" name="テキスト ボックス 30"/>
          <p:cNvSpPr txBox="1"/>
          <p:nvPr/>
        </p:nvSpPr>
        <p:spPr>
          <a:xfrm>
            <a:off x="611560" y="2420888"/>
            <a:ext cx="3672000" cy="830997"/>
          </a:xfrm>
          <a:prstGeom prst="rect">
            <a:avLst/>
          </a:prstGeom>
          <a:noFill/>
          <a:ln>
            <a:solidFill>
              <a:schemeClr val="tx1"/>
            </a:solidFill>
          </a:ln>
        </p:spPr>
        <p:txBody>
          <a:bodyPr wrap="square" rtlCol="0">
            <a:spAutoFit/>
          </a:bodyPr>
          <a:lstStyle/>
          <a:p>
            <a:r>
              <a:rPr kumimoji="1" lang="ja-JP" altLang="en-US" sz="1200" dirty="0" smtClean="0"/>
              <a:t>　農地利用集積円滑化団体が、農地所有者から委任を受けて、所有者を代理して農地等の売り渡し、貸し付け等を行う事業（委任を受けた農地の保全のための管理を含む。）</a:t>
            </a:r>
            <a:endParaRPr kumimoji="1" lang="ja-JP" altLang="en-US" sz="1200" dirty="0"/>
          </a:p>
        </p:txBody>
      </p:sp>
      <p:cxnSp>
        <p:nvCxnSpPr>
          <p:cNvPr id="33" name="カギ線コネクタ 32"/>
          <p:cNvCxnSpPr>
            <a:stCxn id="7" idx="0"/>
            <a:endCxn id="9" idx="0"/>
          </p:cNvCxnSpPr>
          <p:nvPr/>
        </p:nvCxnSpPr>
        <p:spPr>
          <a:xfrm rot="5400000" flipH="1" flipV="1">
            <a:off x="2375720" y="2132856"/>
            <a:ext cx="1588" cy="3312368"/>
          </a:xfrm>
          <a:prstGeom prst="bentConnector3">
            <a:avLst>
              <a:gd name="adj1" fmla="val 18692638"/>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5" name="テキスト ボックス 34"/>
          <p:cNvSpPr txBox="1"/>
          <p:nvPr/>
        </p:nvSpPr>
        <p:spPr>
          <a:xfrm>
            <a:off x="1691680" y="3356992"/>
            <a:ext cx="1224136" cy="307777"/>
          </a:xfrm>
          <a:prstGeom prst="rect">
            <a:avLst/>
          </a:prstGeom>
          <a:solidFill>
            <a:schemeClr val="bg1"/>
          </a:solidFill>
        </p:spPr>
        <p:txBody>
          <a:bodyPr wrap="square" rtlCol="0">
            <a:spAutoFit/>
          </a:bodyPr>
          <a:lstStyle/>
          <a:p>
            <a:pPr algn="ctr"/>
            <a:r>
              <a:rPr kumimoji="1" lang="ja-JP" altLang="en-US" sz="1400" b="1" spc="300" dirty="0" smtClean="0"/>
              <a:t>権利移動</a:t>
            </a:r>
            <a:endParaRPr kumimoji="1" lang="ja-JP" altLang="en-US" sz="1400" b="1" spc="300" dirty="0"/>
          </a:p>
        </p:txBody>
      </p:sp>
      <p:sp>
        <p:nvSpPr>
          <p:cNvPr id="37" name="フレーム 36"/>
          <p:cNvSpPr/>
          <p:nvPr/>
        </p:nvSpPr>
        <p:spPr>
          <a:xfrm>
            <a:off x="4896000" y="1728000"/>
            <a:ext cx="3924000" cy="576000"/>
          </a:xfrm>
          <a:prstGeom prst="frame">
            <a:avLst/>
          </a:prstGeom>
          <a:solidFill>
            <a:srgbClr val="FFFF00"/>
          </a:solidFill>
          <a:ln>
            <a:solidFill>
              <a:srgbClr val="FFC000"/>
            </a:solidFill>
          </a:ln>
          <a:effectLst>
            <a:glow rad="139700">
              <a:schemeClr val="accent3">
                <a:satMod val="175000"/>
                <a:alpha val="40000"/>
              </a:schemeClr>
            </a:glow>
          </a:effectLst>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300" dirty="0" smtClean="0">
                <a:solidFill>
                  <a:schemeClr val="tx1"/>
                </a:solidFill>
              </a:rPr>
              <a:t>円滑化団体が農地の</a:t>
            </a:r>
            <a:r>
              <a:rPr kumimoji="1" lang="ja-JP" altLang="en-US" sz="1400" b="1" u="wavy" spc="300" dirty="0" smtClean="0">
                <a:solidFill>
                  <a:schemeClr val="tx1"/>
                </a:solidFill>
              </a:rPr>
              <a:t>権利を取得する。</a:t>
            </a:r>
            <a:endParaRPr kumimoji="1" lang="ja-JP" altLang="en-US" sz="1400" b="1" u="wavy" spc="300" dirty="0">
              <a:solidFill>
                <a:schemeClr val="tx1"/>
              </a:solidFill>
            </a:endParaRPr>
          </a:p>
        </p:txBody>
      </p:sp>
      <p:sp>
        <p:nvSpPr>
          <p:cNvPr id="38" name="円/楕円 37"/>
          <p:cNvSpPr/>
          <p:nvPr/>
        </p:nvSpPr>
        <p:spPr>
          <a:xfrm>
            <a:off x="4860032" y="3816000"/>
            <a:ext cx="648000" cy="194421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b="1" spc="300" dirty="0" smtClean="0">
                <a:solidFill>
                  <a:schemeClr val="tx1"/>
                </a:solidFill>
              </a:rPr>
              <a:t>農地の所有者</a:t>
            </a:r>
            <a:endParaRPr kumimoji="1" lang="ja-JP" altLang="en-US" sz="1400" b="1" spc="300" dirty="0">
              <a:solidFill>
                <a:schemeClr val="tx1"/>
              </a:solidFill>
            </a:endParaRPr>
          </a:p>
        </p:txBody>
      </p:sp>
      <p:sp>
        <p:nvSpPr>
          <p:cNvPr id="39" name="正方形/長方形 38"/>
          <p:cNvSpPr/>
          <p:nvPr/>
        </p:nvSpPr>
        <p:spPr>
          <a:xfrm>
            <a:off x="6516000" y="3816000"/>
            <a:ext cx="648000" cy="1944000"/>
          </a:xfrm>
          <a:prstGeom prst="rect">
            <a:avLst/>
          </a:prstGeom>
          <a:solidFill>
            <a:srgbClr val="FFFF00"/>
          </a:solidFill>
          <a:ln>
            <a:solidFill>
              <a:srgbClr val="FFC000"/>
            </a:solid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b="1" spc="300" dirty="0" smtClean="0">
                <a:solidFill>
                  <a:schemeClr val="tx1"/>
                </a:solidFill>
              </a:rPr>
              <a:t>農地利用集積</a:t>
            </a:r>
            <a:endParaRPr kumimoji="1" lang="en-US" altLang="ja-JP" sz="1400" b="1" spc="300" dirty="0" smtClean="0">
              <a:solidFill>
                <a:schemeClr val="tx1"/>
              </a:solidFill>
            </a:endParaRPr>
          </a:p>
          <a:p>
            <a:pPr algn="ctr"/>
            <a:r>
              <a:rPr kumimoji="1" lang="ja-JP" altLang="en-US" sz="1400" b="1" spc="300" dirty="0" smtClean="0">
                <a:solidFill>
                  <a:schemeClr val="tx1"/>
                </a:solidFill>
              </a:rPr>
              <a:t>円滑化団体</a:t>
            </a:r>
            <a:endParaRPr kumimoji="1" lang="ja-JP" altLang="en-US" sz="1400" b="1" spc="300" dirty="0">
              <a:solidFill>
                <a:schemeClr val="tx1"/>
              </a:solidFill>
            </a:endParaRPr>
          </a:p>
        </p:txBody>
      </p:sp>
      <p:sp>
        <p:nvSpPr>
          <p:cNvPr id="40" name="円/楕円 39"/>
          <p:cNvSpPr/>
          <p:nvPr/>
        </p:nvSpPr>
        <p:spPr>
          <a:xfrm>
            <a:off x="8172400" y="3816000"/>
            <a:ext cx="648000" cy="1944216"/>
          </a:xfrm>
          <a:prstGeom prst="ellipse">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vert="eaVert" rtlCol="0" anchor="ctr"/>
          <a:lstStyle/>
          <a:p>
            <a:pPr algn="ctr"/>
            <a:r>
              <a:rPr kumimoji="1" lang="ja-JP" altLang="en-US" sz="1400" b="1" spc="300" dirty="0" smtClean="0">
                <a:solidFill>
                  <a:schemeClr val="tx1"/>
                </a:solidFill>
              </a:rPr>
              <a:t>地域農業の</a:t>
            </a:r>
            <a:endParaRPr kumimoji="1" lang="en-US" altLang="ja-JP" sz="1400" b="1" spc="300" dirty="0" smtClean="0">
              <a:solidFill>
                <a:schemeClr val="tx1"/>
              </a:solidFill>
            </a:endParaRPr>
          </a:p>
          <a:p>
            <a:pPr algn="ctr"/>
            <a:r>
              <a:rPr kumimoji="1" lang="ja-JP" altLang="en-US" sz="1400" b="1" spc="300" dirty="0" smtClean="0">
                <a:solidFill>
                  <a:schemeClr val="tx1"/>
                </a:solidFill>
              </a:rPr>
              <a:t>担い手</a:t>
            </a:r>
            <a:endParaRPr kumimoji="1" lang="ja-JP" altLang="en-US" sz="1400" b="1" spc="300" dirty="0">
              <a:solidFill>
                <a:schemeClr val="tx1"/>
              </a:solidFill>
            </a:endParaRPr>
          </a:p>
        </p:txBody>
      </p:sp>
      <p:cxnSp>
        <p:nvCxnSpPr>
          <p:cNvPr id="42" name="直線矢印コネクタ 41"/>
          <p:cNvCxnSpPr>
            <a:stCxn id="38" idx="6"/>
            <a:endCxn id="39" idx="1"/>
          </p:cNvCxnSpPr>
          <p:nvPr/>
        </p:nvCxnSpPr>
        <p:spPr>
          <a:xfrm flipV="1">
            <a:off x="5508032" y="4788000"/>
            <a:ext cx="1007968" cy="1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6" name="直線矢印コネクタ 45"/>
          <p:cNvCxnSpPr>
            <a:stCxn id="39" idx="3"/>
            <a:endCxn id="40" idx="2"/>
          </p:cNvCxnSpPr>
          <p:nvPr/>
        </p:nvCxnSpPr>
        <p:spPr>
          <a:xfrm>
            <a:off x="7164000" y="4788000"/>
            <a:ext cx="1008400" cy="108"/>
          </a:xfrm>
          <a:prstGeom prst="straightConnector1">
            <a:avLst/>
          </a:prstGeom>
          <a:ln w="28575">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50" name="テキスト ボックス 49"/>
          <p:cNvSpPr txBox="1"/>
          <p:nvPr/>
        </p:nvSpPr>
        <p:spPr>
          <a:xfrm>
            <a:off x="5508104" y="4365104"/>
            <a:ext cx="936104" cy="307777"/>
          </a:xfrm>
          <a:prstGeom prst="rect">
            <a:avLst/>
          </a:prstGeom>
          <a:noFill/>
        </p:spPr>
        <p:txBody>
          <a:bodyPr wrap="square" rtlCol="0">
            <a:spAutoFit/>
          </a:bodyPr>
          <a:lstStyle/>
          <a:p>
            <a:r>
              <a:rPr kumimoji="1" lang="ja-JP" altLang="en-US" sz="1400" b="1" dirty="0" smtClean="0"/>
              <a:t>権利移動</a:t>
            </a:r>
            <a:endParaRPr kumimoji="1" lang="ja-JP" altLang="en-US" sz="1400" b="1" dirty="0"/>
          </a:p>
        </p:txBody>
      </p:sp>
      <p:sp>
        <p:nvSpPr>
          <p:cNvPr id="51" name="テキスト ボックス 50"/>
          <p:cNvSpPr txBox="1"/>
          <p:nvPr/>
        </p:nvSpPr>
        <p:spPr>
          <a:xfrm>
            <a:off x="7236296" y="4365104"/>
            <a:ext cx="936104" cy="307777"/>
          </a:xfrm>
          <a:prstGeom prst="rect">
            <a:avLst/>
          </a:prstGeom>
          <a:noFill/>
        </p:spPr>
        <p:txBody>
          <a:bodyPr wrap="square" rtlCol="0">
            <a:spAutoFit/>
          </a:bodyPr>
          <a:lstStyle/>
          <a:p>
            <a:r>
              <a:rPr kumimoji="1" lang="ja-JP" altLang="en-US" sz="1400" b="1" dirty="0" smtClean="0"/>
              <a:t>権利移動</a:t>
            </a:r>
            <a:endParaRPr kumimoji="1" lang="ja-JP" altLang="en-US" sz="1400" b="1" dirty="0"/>
          </a:p>
        </p:txBody>
      </p:sp>
      <p:sp>
        <p:nvSpPr>
          <p:cNvPr id="52" name="テキスト ボックス 51"/>
          <p:cNvSpPr txBox="1"/>
          <p:nvPr/>
        </p:nvSpPr>
        <p:spPr>
          <a:xfrm>
            <a:off x="4932040" y="2492896"/>
            <a:ext cx="3672000" cy="646331"/>
          </a:xfrm>
          <a:prstGeom prst="rect">
            <a:avLst/>
          </a:prstGeom>
          <a:noFill/>
          <a:ln>
            <a:solidFill>
              <a:schemeClr val="tx1"/>
            </a:solidFill>
          </a:ln>
        </p:spPr>
        <p:txBody>
          <a:bodyPr wrap="square" rtlCol="0">
            <a:spAutoFit/>
          </a:bodyPr>
          <a:lstStyle/>
          <a:p>
            <a:r>
              <a:rPr kumimoji="1" lang="ja-JP" altLang="en-US" sz="1200" dirty="0" smtClean="0"/>
              <a:t>　農地利用集積円滑化団体が、農地等を買い入れまたは、借り受けて、売り渡しまたは貸し付け等を行う事業</a:t>
            </a:r>
            <a:endParaRPr kumimoji="1" lang="ja-JP" altLang="en-US" sz="1200" dirty="0"/>
          </a:p>
        </p:txBody>
      </p:sp>
      <p:sp>
        <p:nvSpPr>
          <p:cNvPr id="53" name="テキスト ボックス 52"/>
          <p:cNvSpPr txBox="1"/>
          <p:nvPr/>
        </p:nvSpPr>
        <p:spPr>
          <a:xfrm>
            <a:off x="324000" y="6084000"/>
            <a:ext cx="4176464" cy="738664"/>
          </a:xfrm>
          <a:prstGeom prst="rect">
            <a:avLst/>
          </a:prstGeom>
          <a:noFill/>
          <a:ln w="9525">
            <a:solidFill>
              <a:schemeClr val="tx1"/>
            </a:solidFill>
          </a:ln>
        </p:spPr>
        <p:txBody>
          <a:bodyPr wrap="square" rtlCol="0">
            <a:spAutoFit/>
          </a:bodyPr>
          <a:lstStyle/>
          <a:p>
            <a:endParaRPr kumimoji="1" lang="en-US" altLang="ja-JP" sz="1400" dirty="0" smtClean="0"/>
          </a:p>
          <a:p>
            <a:r>
              <a:rPr kumimoji="1" lang="ja-JP" altLang="en-US" sz="1400" dirty="0" smtClean="0"/>
              <a:t>市町村、農業協同組合、一般財団・社団法人（市町村公社）、</a:t>
            </a:r>
            <a:r>
              <a:rPr kumimoji="1" lang="ja-JP" altLang="en-US" sz="1400" u="wavy" dirty="0" smtClean="0"/>
              <a:t>非営利法人等</a:t>
            </a:r>
            <a:endParaRPr kumimoji="1" lang="ja-JP" altLang="en-US" sz="1400" u="wavy" dirty="0"/>
          </a:p>
        </p:txBody>
      </p:sp>
      <p:sp>
        <p:nvSpPr>
          <p:cNvPr id="54" name="円/楕円 53"/>
          <p:cNvSpPr/>
          <p:nvPr/>
        </p:nvSpPr>
        <p:spPr>
          <a:xfrm>
            <a:off x="323528" y="5877272"/>
            <a:ext cx="2952328" cy="432048"/>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円滑化団体となれる組織</a:t>
            </a:r>
            <a:endParaRPr kumimoji="1" lang="ja-JP" altLang="en-US" sz="1400" b="1" dirty="0">
              <a:solidFill>
                <a:schemeClr val="tx1"/>
              </a:solidFill>
            </a:endParaRPr>
          </a:p>
        </p:txBody>
      </p:sp>
      <p:sp>
        <p:nvSpPr>
          <p:cNvPr id="55" name="円/楕円 54"/>
          <p:cNvSpPr/>
          <p:nvPr/>
        </p:nvSpPr>
        <p:spPr>
          <a:xfrm>
            <a:off x="4788024" y="5877272"/>
            <a:ext cx="2952328" cy="432048"/>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円滑化団体となれる組織</a:t>
            </a:r>
            <a:endParaRPr kumimoji="1" lang="ja-JP" altLang="en-US" sz="1400" b="1" dirty="0">
              <a:solidFill>
                <a:schemeClr val="tx1"/>
              </a:solidFill>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0">
                                            <p:bg/>
                                          </p:spTgt>
                                        </p:tgtEl>
                                        <p:attrNameLst>
                                          <p:attrName>style.visibility</p:attrName>
                                        </p:attrNameLst>
                                      </p:cBhvr>
                                      <p:to>
                                        <p:strVal val="visible"/>
                                      </p:to>
                                    </p:set>
                                    <p:animEffect transition="in" filter="wipe(down)">
                                      <p:cBhvr>
                                        <p:cTn id="7" dur="500"/>
                                        <p:tgtEl>
                                          <p:spTgt spid="30">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0">
                                            <p:txEl>
                                              <p:pRg st="0" end="0"/>
                                            </p:txEl>
                                          </p:spTgt>
                                        </p:tgtEl>
                                        <p:attrNameLst>
                                          <p:attrName>style.visibility</p:attrName>
                                        </p:attrNameLst>
                                      </p:cBhvr>
                                      <p:to>
                                        <p:strVal val="visible"/>
                                      </p:to>
                                    </p:set>
                                    <p:animEffect transition="in" filter="wipe(down)">
                                      <p:cBhvr>
                                        <p:cTn id="10" dur="500"/>
                                        <p:tgtEl>
                                          <p:spTgt spid="3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nodeType="clickEffect">
                                  <p:stCondLst>
                                    <p:cond delay="0"/>
                                  </p:stCondLst>
                                  <p:childTnLst>
                                    <p:set>
                                      <p:cBhvr>
                                        <p:cTn id="14" dur="1" fill="hold">
                                          <p:stCondLst>
                                            <p:cond delay="0"/>
                                          </p:stCondLst>
                                        </p:cTn>
                                        <p:tgtEl>
                                          <p:spTgt spid="33"/>
                                        </p:tgtEl>
                                        <p:attrNameLst>
                                          <p:attrName>style.visibility</p:attrName>
                                        </p:attrNameLst>
                                      </p:cBhvr>
                                      <p:to>
                                        <p:strVal val="visible"/>
                                      </p:to>
                                    </p:set>
                                    <p:animEffect transition="in" filter="wipe(down)">
                                      <p:cBhvr>
                                        <p:cTn id="15" dur="500"/>
                                        <p:tgtEl>
                                          <p:spTgt spid="3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35">
                                            <p:bg/>
                                          </p:spTgt>
                                        </p:tgtEl>
                                        <p:attrNameLst>
                                          <p:attrName>style.visibility</p:attrName>
                                        </p:attrNameLst>
                                      </p:cBhvr>
                                      <p:to>
                                        <p:strVal val="visible"/>
                                      </p:to>
                                    </p:set>
                                    <p:animEffect transition="in" filter="wipe(down)">
                                      <p:cBhvr>
                                        <p:cTn id="18" dur="500"/>
                                        <p:tgtEl>
                                          <p:spTgt spid="35">
                                            <p:bg/>
                                          </p:spTgt>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35">
                                            <p:txEl>
                                              <p:pRg st="0" end="0"/>
                                            </p:txEl>
                                          </p:spTgt>
                                        </p:tgtEl>
                                        <p:attrNameLst>
                                          <p:attrName>style.visibility</p:attrName>
                                        </p:attrNameLst>
                                      </p:cBhvr>
                                      <p:to>
                                        <p:strVal val="visible"/>
                                      </p:to>
                                    </p:set>
                                    <p:animEffect transition="in" filter="wipe(down)">
                                      <p:cBhvr>
                                        <p:cTn id="21" dur="500"/>
                                        <p:tgtEl>
                                          <p:spTgt spid="35">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grpId="0" nodeType="clickEffect">
                                  <p:stCondLst>
                                    <p:cond delay="0"/>
                                  </p:stCondLst>
                                  <p:childTnLst>
                                    <p:set>
                                      <p:cBhvr>
                                        <p:cTn id="25" dur="1" fill="hold">
                                          <p:stCondLst>
                                            <p:cond delay="0"/>
                                          </p:stCondLst>
                                        </p:cTn>
                                        <p:tgtEl>
                                          <p:spTgt spid="37">
                                            <p:bg/>
                                          </p:spTgt>
                                        </p:tgtEl>
                                        <p:attrNameLst>
                                          <p:attrName>style.visibility</p:attrName>
                                        </p:attrNameLst>
                                      </p:cBhvr>
                                      <p:to>
                                        <p:strVal val="visible"/>
                                      </p:to>
                                    </p:set>
                                    <p:animEffect transition="in" filter="wipe(down)">
                                      <p:cBhvr>
                                        <p:cTn id="26" dur="500"/>
                                        <p:tgtEl>
                                          <p:spTgt spid="37">
                                            <p:bg/>
                                          </p:spTgt>
                                        </p:tgtEl>
                                      </p:cBhvr>
                                    </p:animEffect>
                                  </p:childTnLst>
                                </p:cTn>
                              </p:par>
                              <p:par>
                                <p:cTn id="27" presetID="22" presetClass="entr" presetSubtype="4" fill="hold" grpId="0" nodeType="withEffect">
                                  <p:stCondLst>
                                    <p:cond delay="0"/>
                                  </p:stCondLst>
                                  <p:childTnLst>
                                    <p:set>
                                      <p:cBhvr>
                                        <p:cTn id="28" dur="1" fill="hold">
                                          <p:stCondLst>
                                            <p:cond delay="0"/>
                                          </p:stCondLst>
                                        </p:cTn>
                                        <p:tgtEl>
                                          <p:spTgt spid="37">
                                            <p:txEl>
                                              <p:pRg st="0" end="0"/>
                                            </p:txEl>
                                          </p:spTgt>
                                        </p:tgtEl>
                                        <p:attrNameLst>
                                          <p:attrName>style.visibility</p:attrName>
                                        </p:attrNameLst>
                                      </p:cBhvr>
                                      <p:to>
                                        <p:strVal val="visible"/>
                                      </p:to>
                                    </p:set>
                                    <p:animEffect transition="in" filter="wipe(down)">
                                      <p:cBhvr>
                                        <p:cTn id="29" dur="500"/>
                                        <p:tgtEl>
                                          <p:spTgt spid="3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grpId="0" nodeType="clickEffect">
                                  <p:stCondLst>
                                    <p:cond delay="0"/>
                                  </p:stCondLst>
                                  <p:childTnLst>
                                    <p:set>
                                      <p:cBhvr>
                                        <p:cTn id="33" dur="1" fill="hold">
                                          <p:stCondLst>
                                            <p:cond delay="0"/>
                                          </p:stCondLst>
                                        </p:cTn>
                                        <p:tgtEl>
                                          <p:spTgt spid="50">
                                            <p:txEl>
                                              <p:pRg st="0" end="0"/>
                                            </p:txEl>
                                          </p:spTgt>
                                        </p:tgtEl>
                                        <p:attrNameLst>
                                          <p:attrName>style.visibility</p:attrName>
                                        </p:attrNameLst>
                                      </p:cBhvr>
                                      <p:to>
                                        <p:strVal val="visible"/>
                                      </p:to>
                                    </p:set>
                                    <p:animEffect transition="in" filter="wipe(down)">
                                      <p:cBhvr>
                                        <p:cTn id="34" dur="500"/>
                                        <p:tgtEl>
                                          <p:spTgt spid="50">
                                            <p:txEl>
                                              <p:pRg st="0" end="0"/>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animEffect transition="in" filter="wipe(down)">
                                      <p:cBhvr>
                                        <p:cTn id="37" dur="500"/>
                                        <p:tgtEl>
                                          <p:spTgt spid="42"/>
                                        </p:tgtEl>
                                      </p:cBhvr>
                                    </p:animEffect>
                                  </p:childTnLst>
                                </p:cTn>
                              </p:par>
                            </p:childTnLst>
                          </p:cTn>
                        </p:par>
                      </p:childTnLst>
                    </p:cTn>
                  </p:par>
                  <p:par>
                    <p:cTn id="38" fill="hold">
                      <p:stCondLst>
                        <p:cond delay="indefinite"/>
                      </p:stCondLst>
                      <p:childTnLst>
                        <p:par>
                          <p:cTn id="39" fill="hold">
                            <p:stCondLst>
                              <p:cond delay="0"/>
                            </p:stCondLst>
                            <p:childTnLst>
                              <p:par>
                                <p:cTn id="40" presetID="22" presetClass="entr" presetSubtype="4" fill="hold" grpId="0" nodeType="clickEffect">
                                  <p:stCondLst>
                                    <p:cond delay="0"/>
                                  </p:stCondLst>
                                  <p:childTnLst>
                                    <p:set>
                                      <p:cBhvr>
                                        <p:cTn id="41" dur="1" fill="hold">
                                          <p:stCondLst>
                                            <p:cond delay="0"/>
                                          </p:stCondLst>
                                        </p:cTn>
                                        <p:tgtEl>
                                          <p:spTgt spid="51">
                                            <p:txEl>
                                              <p:pRg st="0" end="0"/>
                                            </p:txEl>
                                          </p:spTgt>
                                        </p:tgtEl>
                                        <p:attrNameLst>
                                          <p:attrName>style.visibility</p:attrName>
                                        </p:attrNameLst>
                                      </p:cBhvr>
                                      <p:to>
                                        <p:strVal val="visible"/>
                                      </p:to>
                                    </p:set>
                                    <p:animEffect transition="in" filter="wipe(down)">
                                      <p:cBhvr>
                                        <p:cTn id="42" dur="500"/>
                                        <p:tgtEl>
                                          <p:spTgt spid="51">
                                            <p:txEl>
                                              <p:pRg st="0" end="0"/>
                                            </p:txEl>
                                          </p:spTgt>
                                        </p:tgtEl>
                                      </p:cBhvr>
                                    </p:animEffect>
                                  </p:childTnLst>
                                </p:cTn>
                              </p:par>
                              <p:par>
                                <p:cTn id="43" presetID="22" presetClass="entr" presetSubtype="4" fill="hold" nodeType="withEffect">
                                  <p:stCondLst>
                                    <p:cond delay="0"/>
                                  </p:stCondLst>
                                  <p:childTnLst>
                                    <p:set>
                                      <p:cBhvr>
                                        <p:cTn id="44" dur="1" fill="hold">
                                          <p:stCondLst>
                                            <p:cond delay="0"/>
                                          </p:stCondLst>
                                        </p:cTn>
                                        <p:tgtEl>
                                          <p:spTgt spid="46"/>
                                        </p:tgtEl>
                                        <p:attrNameLst>
                                          <p:attrName>style.visibility</p:attrName>
                                        </p:attrNameLst>
                                      </p:cBhvr>
                                      <p:to>
                                        <p:strVal val="visible"/>
                                      </p:to>
                                    </p:set>
                                    <p:animEffect transition="in" filter="wipe(down)">
                                      <p:cBhvr>
                                        <p:cTn id="45"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uiExpand="1" build="allAtOnce" animBg="1"/>
      <p:bldP spid="35" grpId="0" uiExpand="1" build="allAtOnce" animBg="1"/>
      <p:bldP spid="37" grpId="0" uiExpand="1" build="allAtOnce" animBg="1"/>
      <p:bldP spid="50" grpId="0" build="allAtOnce"/>
      <p:bldP spid="51" grpId="0" build="allAtOnce"/>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251520" y="2996952"/>
            <a:ext cx="8208912" cy="3672408"/>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b="1" dirty="0" smtClean="0">
              <a:solidFill>
                <a:schemeClr val="tx1"/>
              </a:solidFill>
            </a:endParaRPr>
          </a:p>
          <a:p>
            <a:endParaRPr lang="en-US" altLang="ja-JP" sz="1200" b="1" dirty="0" smtClean="0">
              <a:solidFill>
                <a:schemeClr val="tx1"/>
              </a:solidFill>
            </a:endParaRPr>
          </a:p>
          <a:p>
            <a:r>
              <a:rPr lang="ja-JP" altLang="en-US" sz="1200" b="1" dirty="0" smtClean="0">
                <a:solidFill>
                  <a:schemeClr val="tx1"/>
                </a:solidFill>
              </a:rPr>
              <a:t>１．農地売買等事業</a:t>
            </a:r>
            <a:endParaRPr lang="en-US" altLang="ja-JP" sz="1200" b="1" dirty="0" smtClean="0">
              <a:solidFill>
                <a:schemeClr val="tx1"/>
              </a:solidFill>
            </a:endParaRPr>
          </a:p>
          <a:p>
            <a:r>
              <a:rPr lang="ja-JP" altLang="en-US" sz="1200" b="1" dirty="0" smtClean="0">
                <a:solidFill>
                  <a:schemeClr val="tx1"/>
                </a:solidFill>
              </a:rPr>
              <a:t>　 </a:t>
            </a:r>
            <a:r>
              <a:rPr lang="ja-JP" altLang="en-US" sz="1200" dirty="0" smtClean="0">
                <a:solidFill>
                  <a:schemeClr val="tx1"/>
                </a:solidFill>
              </a:rPr>
              <a:t>  農地中間管理機構が規模縮小農家から農地を買入れ、担い手へと売渡す事業（農地の借受けは含まれない）。</a:t>
            </a:r>
            <a:endParaRPr lang="en-US" altLang="ja-JP" sz="1200" dirty="0" smtClean="0">
              <a:solidFill>
                <a:schemeClr val="tx1"/>
              </a:solidFill>
            </a:endParaRPr>
          </a:p>
          <a:p>
            <a:r>
              <a:rPr lang="ja-JP" altLang="en-US" sz="1200" b="1" dirty="0" smtClean="0">
                <a:solidFill>
                  <a:schemeClr val="tx1"/>
                </a:solidFill>
              </a:rPr>
              <a:t>２．農地売渡信託等事業</a:t>
            </a:r>
            <a:endParaRPr lang="en-US" altLang="ja-JP" sz="1200" b="1" dirty="0" smtClean="0">
              <a:solidFill>
                <a:schemeClr val="tx1"/>
              </a:solidFill>
            </a:endParaRPr>
          </a:p>
          <a:p>
            <a:r>
              <a:rPr lang="ja-JP" altLang="en-US" sz="1200" b="1" dirty="0" smtClean="0">
                <a:solidFill>
                  <a:schemeClr val="tx1"/>
                </a:solidFill>
              </a:rPr>
              <a:t>　   </a:t>
            </a:r>
            <a:r>
              <a:rPr lang="ja-JP" altLang="en-US" sz="1200" dirty="0" smtClean="0">
                <a:solidFill>
                  <a:schemeClr val="tx1"/>
                </a:solidFill>
              </a:rPr>
              <a:t>農用地等を売渡すことを目的とする信託の引受けを行い、及び当該信託の委託者に対し当該農用地等の価格の一部に相</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当する金額の貸付を行う事業。</a:t>
            </a:r>
            <a:endParaRPr lang="en-US" altLang="ja-JP" sz="1200" dirty="0" smtClean="0">
              <a:solidFill>
                <a:schemeClr val="tx1"/>
              </a:solidFill>
            </a:endParaRPr>
          </a:p>
          <a:p>
            <a:r>
              <a:rPr lang="ja-JP" altLang="en-US" sz="1200" b="1" dirty="0" smtClean="0">
                <a:solidFill>
                  <a:schemeClr val="tx1"/>
                </a:solidFill>
              </a:rPr>
              <a:t>３．農業生産法人出資育成事業</a:t>
            </a:r>
            <a:endParaRPr lang="en-US" altLang="ja-JP" sz="1200" b="1" dirty="0" smtClean="0">
              <a:solidFill>
                <a:schemeClr val="tx1"/>
              </a:solidFill>
            </a:endParaRPr>
          </a:p>
          <a:p>
            <a:r>
              <a:rPr lang="ja-JP" altLang="en-US" sz="1200" b="1" dirty="0" smtClean="0">
                <a:solidFill>
                  <a:schemeClr val="tx1"/>
                </a:solidFill>
              </a:rPr>
              <a:t>　</a:t>
            </a:r>
            <a:r>
              <a:rPr lang="ja-JP" altLang="en-US" sz="1200" dirty="0" smtClean="0">
                <a:solidFill>
                  <a:schemeClr val="tx1"/>
                </a:solidFill>
              </a:rPr>
              <a:t>   市町村の認定をうけた農業生産法人に対し、農用地等の現物出資を行い、及びその現物出資に伴い付与される持分又は</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株式を当該農業生産法人の組合員、社員又は株主に計画的に分割して譲渡する事業。</a:t>
            </a:r>
            <a:endParaRPr lang="en-US" altLang="ja-JP" sz="1200" dirty="0" smtClean="0">
              <a:solidFill>
                <a:schemeClr val="tx1"/>
              </a:solidFill>
            </a:endParaRPr>
          </a:p>
          <a:p>
            <a:r>
              <a:rPr lang="ja-JP" altLang="en-US" sz="1200" b="1" dirty="0" smtClean="0">
                <a:solidFill>
                  <a:schemeClr val="tx1"/>
                </a:solidFill>
              </a:rPr>
              <a:t>４．研修等事業</a:t>
            </a:r>
            <a:endParaRPr lang="en-US" altLang="ja-JP" sz="1200" b="1" dirty="0" smtClean="0">
              <a:solidFill>
                <a:schemeClr val="tx1"/>
              </a:solidFill>
            </a:endParaRPr>
          </a:p>
          <a:p>
            <a:r>
              <a:rPr lang="ja-JP" altLang="en-US" sz="1200" b="1" dirty="0" smtClean="0">
                <a:solidFill>
                  <a:schemeClr val="tx1"/>
                </a:solidFill>
              </a:rPr>
              <a:t>　　</a:t>
            </a:r>
            <a:r>
              <a:rPr lang="ja-JP" altLang="en-US" sz="1200" dirty="0" smtClean="0">
                <a:solidFill>
                  <a:schemeClr val="tx1"/>
                </a:solidFill>
              </a:rPr>
              <a:t>農用地等を利用して行う、新たに農業経営を営もうとする者が農業の技術又は経営方法を実地に習得するための研修</a:t>
            </a:r>
            <a:r>
              <a:rPr lang="ja-JP" altLang="en-US" sz="1200" dirty="0" err="1" smtClean="0">
                <a:solidFill>
                  <a:schemeClr val="tx1"/>
                </a:solidFill>
              </a:rPr>
              <a:t>そ</a:t>
            </a:r>
            <a:endParaRPr lang="en-US" altLang="ja-JP" sz="1200" dirty="0" smtClean="0">
              <a:solidFill>
                <a:schemeClr val="tx1"/>
              </a:solidFill>
            </a:endParaRPr>
          </a:p>
          <a:p>
            <a:r>
              <a:rPr lang="en-US" altLang="ja-JP" sz="1200" dirty="0" smtClean="0">
                <a:solidFill>
                  <a:schemeClr val="tx1"/>
                </a:solidFill>
              </a:rPr>
              <a:t>      </a:t>
            </a:r>
            <a:r>
              <a:rPr lang="ja-JP" altLang="en-US" sz="1200" dirty="0" smtClean="0">
                <a:solidFill>
                  <a:schemeClr val="tx1"/>
                </a:solidFill>
              </a:rPr>
              <a:t>の他の事業。</a:t>
            </a:r>
            <a:endParaRPr lang="en-US" altLang="ja-JP" sz="1200" dirty="0" smtClean="0">
              <a:solidFill>
                <a:schemeClr val="tx1"/>
              </a:solidFill>
            </a:endParaRPr>
          </a:p>
          <a:p>
            <a:endParaRPr lang="en-US" altLang="ja-JP" sz="1200" dirty="0" smtClean="0">
              <a:solidFill>
                <a:schemeClr val="tx1"/>
              </a:solidFill>
            </a:endParaRPr>
          </a:p>
          <a:p>
            <a:r>
              <a:rPr lang="ja-JP" altLang="en-US" sz="1200" b="1" dirty="0" smtClean="0">
                <a:solidFill>
                  <a:schemeClr val="tx1"/>
                </a:solidFill>
              </a:rPr>
              <a:t>○　農地保有合理化事業との違い</a:t>
            </a:r>
            <a:endParaRPr lang="en-US" altLang="ja-JP" sz="1200" b="1" dirty="0" smtClean="0">
              <a:solidFill>
                <a:schemeClr val="tx1"/>
              </a:solidFill>
            </a:endParaRPr>
          </a:p>
          <a:p>
            <a:r>
              <a:rPr lang="ja-JP" altLang="en-US" sz="1200" dirty="0" smtClean="0">
                <a:solidFill>
                  <a:schemeClr val="tx1"/>
                </a:solidFill>
              </a:rPr>
              <a:t> 　　農地売買等事業による農地の借受けの制度がありません（農地中間管理事業で規定されています）。</a:t>
            </a:r>
            <a:endParaRPr lang="en-US" altLang="ja-JP" sz="1200" dirty="0" smtClean="0">
              <a:solidFill>
                <a:schemeClr val="tx1"/>
              </a:solidFill>
            </a:endParaRPr>
          </a:p>
          <a:p>
            <a:endParaRPr lang="en-US" altLang="ja-JP" sz="1200" dirty="0" smtClean="0">
              <a:solidFill>
                <a:schemeClr val="tx1"/>
              </a:solidFill>
            </a:endParaRPr>
          </a:p>
          <a:p>
            <a:r>
              <a:rPr lang="ja-JP" altLang="en-US" sz="1200" dirty="0" smtClean="0">
                <a:solidFill>
                  <a:schemeClr val="tx1"/>
                </a:solidFill>
              </a:rPr>
              <a:t>＊愛知県の農地中間管理機構で</a:t>
            </a:r>
            <a:r>
              <a:rPr lang="ja-JP" altLang="en-US" sz="1200" smtClean="0">
                <a:solidFill>
                  <a:schemeClr val="tx1"/>
                </a:solidFill>
              </a:rPr>
              <a:t>は、特例</a:t>
            </a:r>
            <a:r>
              <a:rPr lang="ja-JP" altLang="en-US" sz="1200" dirty="0" smtClean="0">
                <a:solidFill>
                  <a:schemeClr val="tx1"/>
                </a:solidFill>
              </a:rPr>
              <a:t>事業は、農地売買等事業のみを行います。</a:t>
            </a:r>
            <a:endParaRPr lang="en-US" altLang="ja-JP" sz="1200" dirty="0" smtClean="0">
              <a:solidFill>
                <a:schemeClr val="tx1"/>
              </a:solidFill>
            </a:endParaRPr>
          </a:p>
          <a:p>
            <a:endParaRPr lang="en-US" altLang="ja-JP" sz="1200" b="1" dirty="0" smtClean="0">
              <a:solidFill>
                <a:schemeClr val="tx1"/>
              </a:solidFill>
            </a:endParaRPr>
          </a:p>
          <a:p>
            <a:endParaRPr lang="en-US" altLang="ja-JP" sz="1200" b="1" dirty="0" smtClean="0">
              <a:solidFill>
                <a:schemeClr val="tx1"/>
              </a:solidFill>
            </a:endParaRPr>
          </a:p>
        </p:txBody>
      </p:sp>
      <p:cxnSp>
        <p:nvCxnSpPr>
          <p:cNvPr id="2" name="直線コネクタ 19"/>
          <p:cNvCxnSpPr>
            <a:cxnSpLocks noChangeShapeType="1"/>
          </p:cNvCxnSpPr>
          <p:nvPr/>
        </p:nvCxnSpPr>
        <p:spPr bwMode="auto">
          <a:xfrm>
            <a:off x="25152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1619672" y="324000"/>
            <a:ext cx="5904656" cy="461665"/>
          </a:xfrm>
          <a:prstGeom prst="rect">
            <a:avLst/>
          </a:prstGeom>
          <a:noFill/>
        </p:spPr>
        <p:txBody>
          <a:bodyPr wrap="square" rtlCol="0">
            <a:spAutoFit/>
          </a:bodyPr>
          <a:lstStyle/>
          <a:p>
            <a:pPr algn="ctr"/>
            <a:r>
              <a:rPr lang="ja-JP" altLang="en-US" sz="2400" spc="600" dirty="0" smtClean="0">
                <a:latin typeface="HGS創英角ｺﾞｼｯｸUB" pitchFamily="50" charset="-128"/>
                <a:ea typeface="HGS創英角ｺﾞｼｯｸUB" pitchFamily="50" charset="-128"/>
              </a:rPr>
              <a:t>農地中間管理機構の特例事業</a:t>
            </a:r>
            <a:endParaRPr lang="en-US" altLang="ja-JP" sz="2400" spc="600" dirty="0" smtClean="0">
              <a:latin typeface="HGS創英角ｺﾞｼｯｸUB" pitchFamily="50" charset="-128"/>
              <a:ea typeface="HGS創英角ｺﾞｼｯｸUB" pitchFamily="50" charset="-128"/>
            </a:endParaRPr>
          </a:p>
        </p:txBody>
      </p:sp>
      <p:sp>
        <p:nvSpPr>
          <p:cNvPr id="4" name="テキスト ボックス 3"/>
          <p:cNvSpPr txBox="1"/>
          <p:nvPr/>
        </p:nvSpPr>
        <p:spPr>
          <a:xfrm>
            <a:off x="756000" y="1152000"/>
            <a:ext cx="7632000" cy="1200329"/>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１．　農地中間管理機構の特例事業とは</a:t>
            </a:r>
            <a:endParaRPr lang="en-US" altLang="ja-JP" sz="1200" b="1" dirty="0" smtClean="0"/>
          </a:p>
          <a:p>
            <a:r>
              <a:rPr lang="ja-JP" altLang="en-US" sz="1200" b="1" dirty="0" smtClean="0"/>
              <a:t>　</a:t>
            </a:r>
            <a:r>
              <a:rPr lang="ja-JP" altLang="en-US" sz="1200" dirty="0" smtClean="0"/>
              <a:t>平成２６年３月１日農地中間管理事業の推進に関する法律が施行されたことにより、各都道府県に一を限って、農地中間管理機構が指定されました。また、農業経営基盤強化法の改正に伴い、農地保有合理化事業が廃止され、新たに農地中間管理機構の特例事業が農業経営基盤強化法に位置付けられることとなりました。</a:t>
            </a:r>
            <a:endParaRPr lang="en-US" altLang="ja-JP" sz="1200" dirty="0" smtClean="0"/>
          </a:p>
          <a:p>
            <a:r>
              <a:rPr lang="ja-JP" altLang="en-US" sz="1200" dirty="0" smtClean="0"/>
              <a:t>　農地中間管理機構の特例事業の実施範囲については、基本方針に位置付ける必要があります。</a:t>
            </a:r>
            <a:endParaRPr lang="en-US" altLang="ja-JP" sz="1200" dirty="0" smtClean="0"/>
          </a:p>
          <a:p>
            <a:r>
              <a:rPr lang="ja-JP" altLang="en-US" sz="1200" dirty="0" smtClean="0"/>
              <a:t>＊愛知県では公益財団法人愛知県農業振興基金が農地中間管理機構となっています。</a:t>
            </a:r>
            <a:endParaRPr lang="en-US" altLang="ja-JP" sz="1200" dirty="0" smtClean="0"/>
          </a:p>
        </p:txBody>
      </p:sp>
      <p:sp>
        <p:nvSpPr>
          <p:cNvPr id="5" name="テキスト ボックス 4"/>
          <p:cNvSpPr txBox="1"/>
          <p:nvPr/>
        </p:nvSpPr>
        <p:spPr>
          <a:xfrm>
            <a:off x="539552" y="2852936"/>
            <a:ext cx="3744416" cy="307777"/>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lang="ja-JP" altLang="en-US" sz="1400" b="1" spc="300" dirty="0" smtClean="0"/>
              <a:t>農地中間管理事業の特例事業</a:t>
            </a:r>
            <a:endParaRPr lang="en-US" altLang="ja-JP" sz="1400" b="1" spc="3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9"/>
          <p:cNvCxnSpPr>
            <a:cxnSpLocks noChangeShapeType="1"/>
          </p:cNvCxnSpPr>
          <p:nvPr/>
        </p:nvCxnSpPr>
        <p:spPr bwMode="auto">
          <a:xfrm>
            <a:off x="25152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1619672" y="324000"/>
            <a:ext cx="5904656" cy="461665"/>
          </a:xfrm>
          <a:prstGeom prst="rect">
            <a:avLst/>
          </a:prstGeom>
          <a:noFill/>
        </p:spPr>
        <p:txBody>
          <a:bodyPr wrap="square" rtlCol="0">
            <a:spAutoFit/>
          </a:bodyPr>
          <a:lstStyle/>
          <a:p>
            <a:pPr algn="ctr"/>
            <a:r>
              <a:rPr lang="ja-JP" altLang="en-US" sz="2400" spc="600" dirty="0" smtClean="0">
                <a:latin typeface="HGS創英角ｺﾞｼｯｸUB" pitchFamily="50" charset="-128"/>
                <a:ea typeface="HGS創英角ｺﾞｼｯｸUB" pitchFamily="50" charset="-128"/>
              </a:rPr>
              <a:t>人・農地に関する施策</a:t>
            </a:r>
            <a:endParaRPr lang="en-US" altLang="ja-JP" sz="2400" spc="600" dirty="0" smtClean="0">
              <a:latin typeface="HGS創英角ｺﾞｼｯｸUB" pitchFamily="50" charset="-128"/>
              <a:ea typeface="HGS創英角ｺﾞｼｯｸUB" pitchFamily="50" charset="-128"/>
            </a:endParaRPr>
          </a:p>
        </p:txBody>
      </p:sp>
      <p:sp>
        <p:nvSpPr>
          <p:cNvPr id="4" name="テキスト ボックス 3"/>
          <p:cNvSpPr txBox="1"/>
          <p:nvPr/>
        </p:nvSpPr>
        <p:spPr>
          <a:xfrm>
            <a:off x="541871" y="1134925"/>
            <a:ext cx="4093443" cy="1938992"/>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１．人・農地問題解決加速化支援事業の趣旨</a:t>
            </a:r>
            <a:endParaRPr lang="en-US" altLang="ja-JP" sz="1200" b="1" dirty="0" smtClean="0"/>
          </a:p>
          <a:p>
            <a:r>
              <a:rPr lang="ja-JP" altLang="en-US" sz="1200" b="1" dirty="0" smtClean="0"/>
              <a:t>　　</a:t>
            </a:r>
            <a:r>
              <a:rPr lang="ja-JP" altLang="en-US" sz="1200" dirty="0" smtClean="0"/>
              <a:t>力強い農業構造を実現していくためには、集落・地域での</a:t>
            </a:r>
            <a:endParaRPr lang="en-US" altLang="ja-JP" sz="1200" dirty="0" smtClean="0"/>
          </a:p>
          <a:p>
            <a:r>
              <a:rPr lang="ja-JP" altLang="en-US" sz="1200" dirty="0" smtClean="0"/>
              <a:t>　徹底的な話合いにより、地域農業のあり方について議論を</a:t>
            </a:r>
            <a:endParaRPr lang="en-US" altLang="ja-JP" sz="1200" dirty="0" smtClean="0"/>
          </a:p>
          <a:p>
            <a:r>
              <a:rPr lang="ja-JP" altLang="en-US" sz="1200" dirty="0" smtClean="0"/>
              <a:t>　進め、地域農業を担う経営体や生産基盤となる農地を、将</a:t>
            </a:r>
            <a:endParaRPr lang="en-US" altLang="ja-JP" sz="1200" dirty="0" smtClean="0"/>
          </a:p>
          <a:p>
            <a:r>
              <a:rPr lang="ja-JP" altLang="en-US" sz="1200" dirty="0" smtClean="0"/>
              <a:t>　来においても確保していくための展望を作っておくことが必</a:t>
            </a:r>
            <a:endParaRPr lang="en-US" altLang="ja-JP" sz="1200" dirty="0" smtClean="0"/>
          </a:p>
          <a:p>
            <a:r>
              <a:rPr lang="ja-JP" altLang="en-US" sz="1200" dirty="0" smtClean="0"/>
              <a:t>　要です。</a:t>
            </a:r>
            <a:endParaRPr lang="en-US" altLang="ja-JP" sz="1200" dirty="0" smtClean="0"/>
          </a:p>
          <a:p>
            <a:r>
              <a:rPr lang="ja-JP" altLang="en-US" sz="1200" dirty="0" smtClean="0"/>
              <a:t>　　このため、本事業により、市町村が行う、地域の中心と</a:t>
            </a:r>
            <a:r>
              <a:rPr lang="ja-JP" altLang="en-US" sz="1200" dirty="0" err="1" smtClean="0"/>
              <a:t>な</a:t>
            </a:r>
            <a:endParaRPr lang="en-US" altLang="ja-JP" sz="1200" dirty="0" smtClean="0"/>
          </a:p>
          <a:p>
            <a:r>
              <a:rPr lang="ja-JP" altLang="en-US" sz="1200" dirty="0" smtClean="0"/>
              <a:t>　</a:t>
            </a:r>
            <a:r>
              <a:rPr lang="ja-JP" altLang="en-US" sz="1200" dirty="0" err="1" smtClean="0"/>
              <a:t>る</a:t>
            </a:r>
            <a:r>
              <a:rPr lang="ja-JP" altLang="en-US" sz="1200" dirty="0" smtClean="0"/>
              <a:t>経営体の確保や、地域の中心となる経営体への農地集</a:t>
            </a:r>
            <a:endParaRPr lang="en-US" altLang="ja-JP" sz="1200" dirty="0" smtClean="0"/>
          </a:p>
          <a:p>
            <a:r>
              <a:rPr lang="ja-JP" altLang="en-US" sz="1200" dirty="0" smtClean="0"/>
              <a:t>　積に必要な取組を支援することにより、農業の競争力・体質</a:t>
            </a:r>
            <a:endParaRPr lang="en-US" altLang="ja-JP" sz="1200" dirty="0" smtClean="0"/>
          </a:p>
          <a:p>
            <a:r>
              <a:rPr lang="ja-JP" altLang="en-US" sz="1200" dirty="0" smtClean="0"/>
              <a:t>　強化を図り、持続可能な農業を実現します。</a:t>
            </a:r>
          </a:p>
        </p:txBody>
      </p:sp>
      <p:sp>
        <p:nvSpPr>
          <p:cNvPr id="6" name="テキスト ボックス 5"/>
          <p:cNvSpPr txBox="1"/>
          <p:nvPr/>
        </p:nvSpPr>
        <p:spPr>
          <a:xfrm>
            <a:off x="533500" y="3356992"/>
            <a:ext cx="4110186" cy="2736000"/>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２．事業の内容</a:t>
            </a:r>
            <a:endParaRPr lang="en-US" altLang="ja-JP" sz="1200" b="1" dirty="0" smtClean="0"/>
          </a:p>
          <a:p>
            <a:r>
              <a:rPr lang="ja-JP" altLang="en-US" sz="1200" b="1" dirty="0" smtClean="0"/>
              <a:t>　（１）人・農地プラン</a:t>
            </a:r>
            <a:endParaRPr lang="en-US" altLang="ja-JP" sz="1200" b="1" dirty="0" smtClean="0"/>
          </a:p>
          <a:p>
            <a:r>
              <a:rPr lang="ja-JP" altLang="en-US" sz="1200" b="1" dirty="0" smtClean="0"/>
              <a:t>　　</a:t>
            </a:r>
            <a:r>
              <a:rPr lang="ja-JP" altLang="en-US" sz="1200" dirty="0" smtClean="0"/>
              <a:t>集</a:t>
            </a:r>
            <a:r>
              <a:rPr lang="ja-JP" altLang="ja-JP" sz="1200" dirty="0" smtClean="0"/>
              <a:t>落や営農単位で１０年先を見据えて、今後５年間に人と</a:t>
            </a:r>
            <a:endParaRPr lang="en-US" altLang="ja-JP" sz="1200" dirty="0" smtClean="0"/>
          </a:p>
          <a:p>
            <a:r>
              <a:rPr lang="ja-JP" altLang="en-US" sz="1200" dirty="0" smtClean="0"/>
              <a:t>　</a:t>
            </a:r>
            <a:r>
              <a:rPr lang="ja-JP" altLang="ja-JP" sz="1200" dirty="0" smtClean="0"/>
              <a:t>農地をどのように活かしていくことが良いのかを、地域の中</a:t>
            </a:r>
            <a:endParaRPr lang="en-US" altLang="ja-JP" sz="1200" dirty="0" smtClean="0"/>
          </a:p>
          <a:p>
            <a:r>
              <a:rPr lang="ja-JP" altLang="en-US" sz="1200" dirty="0" smtClean="0"/>
              <a:t>　</a:t>
            </a:r>
            <a:r>
              <a:rPr lang="ja-JP" altLang="ja-JP" sz="1200" dirty="0" smtClean="0"/>
              <a:t>心となる経営体の氏名（法人・団体名）、その経営体が利用</a:t>
            </a:r>
            <a:endParaRPr lang="en-US" altLang="ja-JP" sz="1200" dirty="0" smtClean="0"/>
          </a:p>
          <a:p>
            <a:r>
              <a:rPr lang="ja-JP" altLang="en-US" sz="1200" dirty="0" smtClean="0"/>
              <a:t>　</a:t>
            </a:r>
            <a:r>
              <a:rPr lang="ja-JP" altLang="ja-JP" sz="1200" dirty="0" smtClean="0"/>
              <a:t>する農地の所在地、その農地の所有者ごとに整理していく</a:t>
            </a:r>
            <a:endParaRPr lang="en-US" altLang="ja-JP" sz="1200" dirty="0" smtClean="0"/>
          </a:p>
          <a:p>
            <a:r>
              <a:rPr lang="ja-JP" altLang="en-US" sz="1200" dirty="0" smtClean="0"/>
              <a:t>　</a:t>
            </a:r>
            <a:r>
              <a:rPr lang="ja-JP" altLang="ja-JP" sz="1200" dirty="0" smtClean="0"/>
              <a:t>話し合いを行い、新規就農者を含む中心経営体、その経営</a:t>
            </a:r>
            <a:endParaRPr lang="en-US" altLang="ja-JP" sz="1200" dirty="0" smtClean="0"/>
          </a:p>
          <a:p>
            <a:r>
              <a:rPr lang="ja-JP" altLang="en-US" sz="1200" dirty="0" smtClean="0"/>
              <a:t>　</a:t>
            </a:r>
            <a:r>
              <a:rPr lang="ja-JP" altLang="ja-JP" sz="1200" dirty="0" smtClean="0"/>
              <a:t>体への農地の集積、当該集落や営農単位での農業のあり</a:t>
            </a:r>
            <a:endParaRPr lang="en-US" altLang="ja-JP" sz="1200" dirty="0" smtClean="0"/>
          </a:p>
          <a:p>
            <a:r>
              <a:rPr lang="ja-JP" altLang="en-US" sz="1200" dirty="0" smtClean="0"/>
              <a:t>　</a:t>
            </a:r>
            <a:r>
              <a:rPr lang="ja-JP" altLang="ja-JP" sz="1200" dirty="0" smtClean="0"/>
              <a:t>方等を記載した「人・農地プラン」として市町村が取りまとめ</a:t>
            </a:r>
            <a:endParaRPr lang="en-US" altLang="ja-JP" sz="1200" dirty="0" smtClean="0"/>
          </a:p>
          <a:p>
            <a:r>
              <a:rPr lang="ja-JP" altLang="en-US" sz="1200" dirty="0" smtClean="0"/>
              <a:t>　</a:t>
            </a:r>
            <a:r>
              <a:rPr lang="ja-JP" altLang="ja-JP" sz="1200" dirty="0" err="1" smtClean="0"/>
              <a:t>た</a:t>
            </a:r>
            <a:r>
              <a:rPr lang="ja-JP" altLang="ja-JP" sz="1200" dirty="0" smtClean="0"/>
              <a:t>もの</a:t>
            </a:r>
            <a:r>
              <a:rPr lang="ja-JP" altLang="en-US" sz="1200" dirty="0" smtClean="0"/>
              <a:t>です。このプランは、</a:t>
            </a:r>
            <a:r>
              <a:rPr lang="ja-JP" altLang="ja-JP" sz="1200" dirty="0" smtClean="0"/>
              <a:t>ＪＡ、農業委員会、土地改良区等</a:t>
            </a:r>
            <a:endParaRPr lang="en-US" altLang="ja-JP" sz="1200" dirty="0" smtClean="0"/>
          </a:p>
          <a:p>
            <a:r>
              <a:rPr lang="ja-JP" altLang="en-US" sz="1200" dirty="0" smtClean="0"/>
              <a:t>　</a:t>
            </a:r>
            <a:r>
              <a:rPr lang="ja-JP" altLang="ja-JP" sz="1200" dirty="0" smtClean="0"/>
              <a:t>の農業関係機関の方々や地域を牽引している農業者等</a:t>
            </a:r>
            <a:r>
              <a:rPr lang="ja-JP" altLang="en-US" sz="1200" dirty="0" smtClean="0"/>
              <a:t>に</a:t>
            </a:r>
            <a:endParaRPr lang="en-US" altLang="ja-JP" sz="1200" dirty="0" smtClean="0"/>
          </a:p>
          <a:p>
            <a:r>
              <a:rPr lang="ja-JP" altLang="en-US" sz="1200" dirty="0" smtClean="0"/>
              <a:t>　よる</a:t>
            </a:r>
            <a:r>
              <a:rPr lang="ja-JP" altLang="ja-JP" sz="1200" dirty="0" smtClean="0"/>
              <a:t>検討</a:t>
            </a:r>
            <a:r>
              <a:rPr lang="ja-JP" altLang="en-US" sz="1200" dirty="0" smtClean="0"/>
              <a:t>会（メンバーの</a:t>
            </a:r>
            <a:r>
              <a:rPr lang="ja-JP" altLang="ja-JP" sz="1200" dirty="0" smtClean="0"/>
              <a:t>概ね</a:t>
            </a:r>
            <a:r>
              <a:rPr lang="ja-JP" altLang="ja-JP" sz="1200" dirty="0"/>
              <a:t>３割</a:t>
            </a:r>
            <a:r>
              <a:rPr lang="ja-JP" altLang="ja-JP" sz="1200" dirty="0" smtClean="0"/>
              <a:t>以上</a:t>
            </a:r>
            <a:r>
              <a:rPr lang="ja-JP" altLang="en-US" sz="1200" dirty="0" smtClean="0"/>
              <a:t>は</a:t>
            </a:r>
            <a:r>
              <a:rPr lang="ja-JP" altLang="ja-JP" sz="1200" dirty="0" smtClean="0"/>
              <a:t>女性</a:t>
            </a:r>
            <a:r>
              <a:rPr lang="ja-JP" altLang="en-US" sz="1200" dirty="0"/>
              <a:t>農業者）</a:t>
            </a:r>
            <a:r>
              <a:rPr lang="ja-JP" altLang="en-US" sz="1200" dirty="0" smtClean="0"/>
              <a:t>に</a:t>
            </a:r>
            <a:r>
              <a:rPr lang="ja-JP" altLang="ja-JP" sz="1200" dirty="0" smtClean="0"/>
              <a:t>諮り、</a:t>
            </a:r>
            <a:endParaRPr lang="en-US" altLang="ja-JP" sz="1200" dirty="0" smtClean="0"/>
          </a:p>
          <a:p>
            <a:r>
              <a:rPr lang="ja-JP" altLang="en-US" sz="1200" dirty="0" smtClean="0"/>
              <a:t>　</a:t>
            </a:r>
            <a:r>
              <a:rPr lang="ja-JP" altLang="ja-JP" sz="1200" dirty="0" smtClean="0"/>
              <a:t>決定していくものです。</a:t>
            </a:r>
          </a:p>
        </p:txBody>
      </p:sp>
      <p:sp>
        <p:nvSpPr>
          <p:cNvPr id="10" name="角丸四角形 9"/>
          <p:cNvSpPr/>
          <p:nvPr/>
        </p:nvSpPr>
        <p:spPr>
          <a:xfrm>
            <a:off x="4716016" y="938377"/>
            <a:ext cx="4175504" cy="287992"/>
          </a:xfrm>
          <a:prstGeom prst="roundRect">
            <a:avLst/>
          </a:prstGeom>
          <a:solidFill>
            <a:schemeClr val="accent5">
              <a:lumMod val="20000"/>
              <a:lumOff val="80000"/>
            </a:schemeClr>
          </a:solidFill>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spc="600" dirty="0" smtClean="0">
                <a:solidFill>
                  <a:sysClr val="windowText" lastClr="000000"/>
                </a:solidFill>
              </a:rPr>
              <a:t>人・農地プランの一般的な作成手順</a:t>
            </a:r>
            <a:endParaRPr kumimoji="1" lang="ja-JP" altLang="en-US" sz="1400" b="1" spc="600" dirty="0">
              <a:solidFill>
                <a:sysClr val="windowText" lastClr="000000"/>
              </a:solidFill>
            </a:endParaRPr>
          </a:p>
        </p:txBody>
      </p:sp>
      <p:pic>
        <p:nvPicPr>
          <p:cNvPr id="5" name="図 4"/>
          <p:cNvPicPr>
            <a:picLocks noChangeAspect="1"/>
          </p:cNvPicPr>
          <p:nvPr/>
        </p:nvPicPr>
        <p:blipFill>
          <a:blip r:embed="rId3"/>
          <a:stretch>
            <a:fillRect/>
          </a:stretch>
        </p:blipFill>
        <p:spPr>
          <a:xfrm>
            <a:off x="4788024" y="1385580"/>
            <a:ext cx="4103496" cy="4400559"/>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611560" y="260648"/>
            <a:ext cx="7632000" cy="830997"/>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　（２）愛知県内における人・農地プラン作成状況と作成事例</a:t>
            </a:r>
            <a:endParaRPr lang="en-US" altLang="ja-JP" sz="1200" b="1" dirty="0" smtClean="0"/>
          </a:p>
          <a:p>
            <a:r>
              <a:rPr lang="ja-JP" altLang="en-US" sz="1200" b="1" dirty="0" smtClean="0"/>
              <a:t>　　</a:t>
            </a:r>
            <a:r>
              <a:rPr lang="ja-JP" altLang="en-US" sz="1200" dirty="0" smtClean="0"/>
              <a:t>令和</a:t>
            </a:r>
            <a:r>
              <a:rPr lang="en-US" altLang="ja-JP" sz="1200" smtClean="0"/>
              <a:t>2</a:t>
            </a:r>
            <a:r>
              <a:rPr lang="ja-JP" altLang="en-US" sz="1200" smtClean="0"/>
              <a:t>年</a:t>
            </a:r>
            <a:r>
              <a:rPr lang="en-US" altLang="ja-JP" sz="1200" dirty="0" smtClean="0"/>
              <a:t>3</a:t>
            </a:r>
            <a:r>
              <a:rPr lang="ja-JP" altLang="en-US" sz="1200" dirty="0" smtClean="0"/>
              <a:t>月末現在、愛知県内で</a:t>
            </a:r>
            <a:r>
              <a:rPr lang="en-US" altLang="ja-JP" sz="1200" dirty="0"/>
              <a:t>51</a:t>
            </a:r>
            <a:r>
              <a:rPr lang="ja-JP" altLang="en-US" sz="1200" dirty="0" smtClean="0"/>
              <a:t>市町村</a:t>
            </a:r>
            <a:r>
              <a:rPr lang="en-US" altLang="ja-JP" sz="1200" dirty="0" smtClean="0"/>
              <a:t>123</a:t>
            </a:r>
            <a:r>
              <a:rPr lang="ja-JP" altLang="en-US" sz="1200" dirty="0" smtClean="0"/>
              <a:t>地域において、人・農地プランが作成されています。</a:t>
            </a:r>
            <a:endParaRPr lang="en-US" altLang="ja-JP" sz="1200" dirty="0" smtClean="0"/>
          </a:p>
          <a:p>
            <a:r>
              <a:rPr lang="ja-JP" altLang="en-US" sz="1200" dirty="0" smtClean="0"/>
              <a:t>　　また、農林水産省ＨＰにて、全国の人・農地プラン作成事例が掲載されていますので、今後のプランの作成や見直</a:t>
            </a:r>
            <a:endParaRPr lang="en-US" altLang="ja-JP" sz="1200" dirty="0" smtClean="0"/>
          </a:p>
          <a:p>
            <a:r>
              <a:rPr lang="en-US" altLang="ja-JP" sz="1200" dirty="0" smtClean="0"/>
              <a:t>  </a:t>
            </a:r>
            <a:r>
              <a:rPr lang="ja-JP" altLang="en-US" sz="1200" dirty="0" err="1" smtClean="0"/>
              <a:t>しを</a:t>
            </a:r>
            <a:r>
              <a:rPr lang="ja-JP" altLang="en-US" sz="1200" dirty="0" smtClean="0"/>
              <a:t>する際に参考としてください。</a:t>
            </a:r>
            <a:endParaRPr lang="ja-JP" altLang="ja-JP" sz="1200" dirty="0" smtClean="0"/>
          </a:p>
        </p:txBody>
      </p:sp>
      <p:pic>
        <p:nvPicPr>
          <p:cNvPr id="3" name="図 2"/>
          <p:cNvPicPr>
            <a:picLocks noChangeAspect="1"/>
          </p:cNvPicPr>
          <p:nvPr/>
        </p:nvPicPr>
        <p:blipFill>
          <a:blip r:embed="rId2"/>
          <a:stretch>
            <a:fillRect/>
          </a:stretch>
        </p:blipFill>
        <p:spPr>
          <a:xfrm>
            <a:off x="107504" y="1103026"/>
            <a:ext cx="8839913" cy="5566333"/>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 name="直線コネクタ 19"/>
          <p:cNvCxnSpPr>
            <a:cxnSpLocks noChangeShapeType="1"/>
          </p:cNvCxnSpPr>
          <p:nvPr/>
        </p:nvCxnSpPr>
        <p:spPr bwMode="auto">
          <a:xfrm>
            <a:off x="25152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1619672" y="324000"/>
            <a:ext cx="5904656" cy="461665"/>
          </a:xfrm>
          <a:prstGeom prst="rect">
            <a:avLst/>
          </a:prstGeom>
          <a:noFill/>
        </p:spPr>
        <p:txBody>
          <a:bodyPr wrap="square" rtlCol="0">
            <a:spAutoFit/>
          </a:bodyPr>
          <a:lstStyle/>
          <a:p>
            <a:pPr algn="ctr"/>
            <a:r>
              <a:rPr lang="ja-JP" altLang="en-US" sz="2400" spc="600" dirty="0" smtClean="0">
                <a:latin typeface="HGS創英角ｺﾞｼｯｸUB" pitchFamily="50" charset="-128"/>
                <a:ea typeface="HGS創英角ｺﾞｼｯｸUB" pitchFamily="50" charset="-128"/>
              </a:rPr>
              <a:t>最後に</a:t>
            </a:r>
            <a:endParaRPr lang="en-US" altLang="ja-JP" sz="2400" spc="600" dirty="0" smtClean="0">
              <a:latin typeface="HGS創英角ｺﾞｼｯｸUB" pitchFamily="50" charset="-128"/>
              <a:ea typeface="HGS創英角ｺﾞｼｯｸUB" pitchFamily="50" charset="-128"/>
            </a:endParaRPr>
          </a:p>
        </p:txBody>
      </p:sp>
      <p:sp>
        <p:nvSpPr>
          <p:cNvPr id="4" name="テキスト ボックス 3"/>
          <p:cNvSpPr txBox="1"/>
          <p:nvPr/>
        </p:nvSpPr>
        <p:spPr>
          <a:xfrm>
            <a:off x="1223628" y="1268760"/>
            <a:ext cx="6696744" cy="3754874"/>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400" dirty="0"/>
              <a:t>○「農業経営基盤強化促進法」や「人・農地に関する施策」は、“農地”というツールを</a:t>
            </a:r>
          </a:p>
          <a:p>
            <a:r>
              <a:rPr lang="ja-JP" altLang="en-US" sz="1400" dirty="0"/>
              <a:t>　　活用しながら、農業の担い手を確保・育成していくための重要な手段のひとつです。</a:t>
            </a:r>
          </a:p>
          <a:p>
            <a:r>
              <a:rPr lang="ja-JP" altLang="en-US" sz="1400" dirty="0"/>
              <a:t> </a:t>
            </a:r>
          </a:p>
          <a:p>
            <a:r>
              <a:rPr lang="ja-JP" altLang="en-US" sz="1400" dirty="0"/>
              <a:t>○現在の本県の農家の平均年齢が６５歳であることから、１０年後には後継者がいない</a:t>
            </a:r>
          </a:p>
          <a:p>
            <a:r>
              <a:rPr lang="ja-JP" altLang="en-US" sz="1400" dirty="0"/>
              <a:t>　  農家を主体に今以上に農地利用が難しくなることが予想され、耕作放棄地の増加も</a:t>
            </a:r>
          </a:p>
          <a:p>
            <a:r>
              <a:rPr lang="ja-JP" altLang="en-US" sz="1400" dirty="0"/>
              <a:t>　  懸念されます。</a:t>
            </a:r>
          </a:p>
          <a:p>
            <a:r>
              <a:rPr lang="ja-JP" altLang="en-US" sz="1400" dirty="0"/>
              <a:t> </a:t>
            </a:r>
          </a:p>
          <a:p>
            <a:r>
              <a:rPr lang="ja-JP" altLang="en-US" sz="1400" dirty="0" smtClean="0"/>
              <a:t>○こうした中、農業委員会は農家や地域の代表で組織された農業のプロフェッショナル</a:t>
            </a:r>
            <a:endParaRPr lang="en-US" altLang="ja-JP" sz="1400" dirty="0" smtClean="0"/>
          </a:p>
          <a:p>
            <a:r>
              <a:rPr lang="ja-JP" altLang="en-US" sz="1400" dirty="0"/>
              <a:t> </a:t>
            </a:r>
            <a:r>
              <a:rPr lang="ja-JP" altLang="en-US" sz="1400" dirty="0" smtClean="0"/>
              <a:t>   集団であり、人（農家）・農地双方の情報を有しています。</a:t>
            </a:r>
            <a:endParaRPr lang="en-US" altLang="ja-JP" sz="1400" dirty="0" smtClean="0"/>
          </a:p>
          <a:p>
            <a:endParaRPr lang="en-US" altLang="ja-JP" sz="1400" dirty="0"/>
          </a:p>
          <a:p>
            <a:r>
              <a:rPr lang="ja-JP" altLang="en-US" sz="1400" dirty="0" smtClean="0"/>
              <a:t>○今こそ、その本領を発揮し、１０年後の地域農業を見据えて、農地が担い手に確実に</a:t>
            </a:r>
            <a:endParaRPr lang="en-US" altLang="ja-JP" sz="1400" dirty="0" smtClean="0"/>
          </a:p>
          <a:p>
            <a:r>
              <a:rPr lang="en-US" altLang="ja-JP" sz="1400" dirty="0"/>
              <a:t> </a:t>
            </a:r>
            <a:r>
              <a:rPr lang="en-US" altLang="ja-JP" sz="1400" dirty="0" smtClean="0"/>
              <a:t>   </a:t>
            </a:r>
            <a:r>
              <a:rPr lang="ja-JP" altLang="en-US" sz="1400" dirty="0" smtClean="0"/>
              <a:t>利用されていくよう農地所有者に対して戦略をもって農地の貸付を促す努力を行って</a:t>
            </a:r>
            <a:endParaRPr lang="en-US" altLang="ja-JP" sz="1400" dirty="0" smtClean="0"/>
          </a:p>
          <a:p>
            <a:r>
              <a:rPr lang="en-US" altLang="ja-JP" sz="1400" dirty="0"/>
              <a:t> </a:t>
            </a:r>
            <a:r>
              <a:rPr lang="en-US" altLang="ja-JP" sz="1400" dirty="0" smtClean="0"/>
              <a:t>   </a:t>
            </a:r>
            <a:r>
              <a:rPr lang="ja-JP" altLang="en-US" sz="1400" dirty="0" smtClean="0"/>
              <a:t>いくことが必要です。</a:t>
            </a:r>
            <a:endParaRPr lang="en-US" altLang="ja-JP" sz="1400" dirty="0" smtClean="0"/>
          </a:p>
          <a:p>
            <a:endParaRPr lang="en-US" altLang="ja-JP" sz="1400" dirty="0"/>
          </a:p>
          <a:p>
            <a:r>
              <a:rPr lang="ja-JP" altLang="en-US" sz="1400" dirty="0" smtClean="0"/>
              <a:t>○農業委員会に関わる皆さんが、この研修会を機に、一層、「農業経営基盤強化促進</a:t>
            </a:r>
            <a:endParaRPr lang="en-US" altLang="ja-JP" sz="1400" dirty="0" smtClean="0"/>
          </a:p>
          <a:p>
            <a:r>
              <a:rPr lang="en-US" altLang="ja-JP" sz="1400" dirty="0"/>
              <a:t> </a:t>
            </a:r>
            <a:r>
              <a:rPr lang="en-US" altLang="ja-JP" sz="1400" dirty="0" smtClean="0"/>
              <a:t>   </a:t>
            </a:r>
            <a:r>
              <a:rPr lang="ja-JP" altLang="en-US" sz="1400" dirty="0" smtClean="0"/>
              <a:t>法」や「人・農地に関する施策」を御理解の上、積極的に活用していただけると幸いで</a:t>
            </a:r>
            <a:endParaRPr lang="en-US" altLang="ja-JP" sz="1400" dirty="0" smtClean="0"/>
          </a:p>
          <a:p>
            <a:r>
              <a:rPr lang="en-US" altLang="ja-JP" sz="1400" dirty="0"/>
              <a:t> </a:t>
            </a:r>
            <a:r>
              <a:rPr lang="en-US" altLang="ja-JP" sz="1400" dirty="0" smtClean="0"/>
              <a:t>   </a:t>
            </a:r>
            <a:r>
              <a:rPr lang="ja-JP" altLang="en-US" sz="1400" dirty="0" smtClean="0"/>
              <a:t>す。</a:t>
            </a:r>
            <a:endParaRPr lang="ja-JP" altLang="en-US" sz="1400" dirty="0"/>
          </a:p>
        </p:txBody>
      </p:sp>
      <p:sp>
        <p:nvSpPr>
          <p:cNvPr id="7169" name="Rectangle 1"/>
          <p:cNvSpPr>
            <a:spLocks noChangeArrowheads="1"/>
          </p:cNvSpPr>
          <p:nvPr/>
        </p:nvSpPr>
        <p:spPr bwMode="auto">
          <a:xfrm>
            <a:off x="0" y="5343063"/>
            <a:ext cx="91440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1" lang="ja-JP" altLang="ja-JP" sz="1600" b="0" i="0" u="sng" strike="noStrike" cap="none" normalizeH="0" baseline="0" dirty="0" smtClean="0">
                <a:ln>
                  <a:noFill/>
                </a:ln>
                <a:solidFill>
                  <a:srgbClr val="000000"/>
                </a:solidFill>
                <a:effectLst/>
                <a:latin typeface="Century" pitchFamily="18" charset="0"/>
                <a:ea typeface="HG創英角ｺﾞｼｯｸUB" pitchFamily="49" charset="-128"/>
                <a:cs typeface="ＭＳ 明朝" pitchFamily="17" charset="-128"/>
              </a:rPr>
              <a:t>●</a:t>
            </a:r>
            <a:r>
              <a:rPr kumimoji="1" lang="ja-JP" sz="1600" b="0" i="0" u="sng" strike="noStrike" cap="none" normalizeH="0" baseline="0" dirty="0" smtClean="0">
                <a:ln>
                  <a:noFill/>
                </a:ln>
                <a:solidFill>
                  <a:srgbClr val="000000"/>
                </a:solidFill>
                <a:effectLst/>
                <a:latin typeface="Century" pitchFamily="18" charset="0"/>
                <a:ea typeface="HG創英角ｺﾞｼｯｸUB" pitchFamily="49" charset="-128"/>
                <a:cs typeface="ＭＳ 明朝" pitchFamily="17" charset="-128"/>
              </a:rPr>
              <a:t>農業経営基盤強化促進法　人・農地に関する施策のお問い合わせ●</a:t>
            </a:r>
            <a:endParaRPr kumimoji="1" lang="ja-JP" sz="9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sz="1600" b="0" i="0" u="sng" strike="noStrike" cap="none" normalizeH="0" baseline="0" dirty="0" smtClean="0">
                <a:ln>
                  <a:noFill/>
                </a:ln>
                <a:solidFill>
                  <a:srgbClr val="000000"/>
                </a:solidFill>
                <a:effectLst/>
                <a:latin typeface="Century" pitchFamily="18" charset="0"/>
                <a:ea typeface="HG創英角ｺﾞｼｯｸUB" pitchFamily="49" charset="-128"/>
                <a:cs typeface="ＭＳ 明朝" pitchFamily="17" charset="-128"/>
              </a:rPr>
              <a:t>各市町村、県の各農林水産事務所農政課及び農業振興課利用集積グループまで</a:t>
            </a:r>
            <a:endParaRPr kumimoji="1" lang="ja-JP" sz="9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1" lang="en-US" altLang="ja-JP" sz="1200" b="0" i="0" u="none" strike="noStrike" cap="none" normalizeH="0" baseline="0" dirty="0" smtClean="0">
              <a:ln>
                <a:noFill/>
              </a:ln>
              <a:solidFill>
                <a:srgbClr val="000000"/>
              </a:solidFill>
              <a:effectLst/>
              <a:latin typeface="Arial" pitchFamily="34" charset="0"/>
              <a:ea typeface="AR教科書体M"/>
              <a:cs typeface="ＭＳ 明朝" pitchFamily="17" charset="-128"/>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ja-JP" sz="1200" dirty="0" smtClean="0">
              <a:solidFill>
                <a:srgbClr val="000000"/>
              </a:solidFill>
              <a:latin typeface="Arial" pitchFamily="34" charset="0"/>
              <a:ea typeface="AR教科書体M"/>
              <a:cs typeface="ＭＳ 明朝" pitchFamily="17" charset="-128"/>
            </a:endParaRPr>
          </a:p>
          <a:p>
            <a:pPr marL="0" marR="0" lvl="0" indent="0" algn="ctr" defTabSz="914400" rtl="0" eaLnBrk="0" fontAlgn="base" latinLnBrk="0" hangingPunct="0">
              <a:lnSpc>
                <a:spcPct val="100000"/>
              </a:lnSpc>
              <a:spcBef>
                <a:spcPct val="0"/>
              </a:spcBef>
              <a:spcAft>
                <a:spcPct val="0"/>
              </a:spcAft>
              <a:buClrTx/>
              <a:buSzTx/>
              <a:buFontTx/>
              <a:buNone/>
              <a:tabLst/>
            </a:pPr>
            <a:r>
              <a:rPr kumimoji="1" lang="ja-JP" altLang="en-US" sz="1600" b="0" i="0" u="none" strike="noStrike" cap="none" normalizeH="0" baseline="0" dirty="0" smtClean="0">
                <a:ln>
                  <a:noFill/>
                </a:ln>
                <a:solidFill>
                  <a:srgbClr val="000000"/>
                </a:solidFill>
                <a:effectLst/>
                <a:latin typeface="Arial" pitchFamily="34" charset="0"/>
                <a:ea typeface="AR教科書体M"/>
                <a:cs typeface="ＭＳ 明朝" pitchFamily="17" charset="-128"/>
              </a:rPr>
              <a:t>ご静聴ありがとうございました</a:t>
            </a:r>
            <a:r>
              <a:rPr kumimoji="1" lang="ja-JP" altLang="en-US" sz="1200" b="0" i="0" u="none" strike="noStrike" cap="none" normalizeH="0" baseline="0" dirty="0" smtClean="0">
                <a:ln>
                  <a:noFill/>
                </a:ln>
                <a:solidFill>
                  <a:srgbClr val="000000"/>
                </a:solidFill>
                <a:effectLst/>
                <a:latin typeface="Arial" pitchFamily="34" charset="0"/>
                <a:ea typeface="AR教科書体M"/>
                <a:cs typeface="ＭＳ 明朝" pitchFamily="17" charset="-128"/>
              </a:rPr>
              <a:t>。</a:t>
            </a:r>
            <a:r>
              <a:rPr kumimoji="1" lang="ja-JP" altLang="en-US" sz="9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rPr>
              <a:t> </a:t>
            </a:r>
            <a:endParaRPr kumimoji="1" lang="ja-JP" altLang="en-US" sz="1800" b="0" i="0" u="none" strike="noStrike" cap="none" normalizeH="0" baseline="0" dirty="0" smtClean="0">
              <a:ln>
                <a:noFill/>
              </a:ln>
              <a:solidFill>
                <a:schemeClr val="tx1"/>
              </a:solidFill>
              <a:effectLst/>
              <a:latin typeface="Arial" pitchFamily="34" charset="0"/>
              <a:ea typeface="ＭＳ Ｐゴシック" pitchFamily="50" charset="-128"/>
              <a:cs typeface="ＭＳ Ｐゴシック" pitchFamily="50" charset="-128"/>
            </a:endParaRPr>
          </a:p>
        </p:txBody>
      </p:sp>
    </p:spTree>
    <p:extLst>
      <p:ext uri="{BB962C8B-B14F-4D97-AF65-F5344CB8AC3E}">
        <p14:creationId xmlns:p14="http://schemas.microsoft.com/office/powerpoint/2010/main" val="21253334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3203848" y="908720"/>
            <a:ext cx="184731" cy="369332"/>
          </a:xfrm>
          <a:prstGeom prst="rect">
            <a:avLst/>
          </a:prstGeom>
          <a:noFill/>
        </p:spPr>
        <p:txBody>
          <a:bodyPr wrap="none" rtlCol="0">
            <a:spAutoFit/>
          </a:bodyPr>
          <a:lstStyle/>
          <a:p>
            <a:endParaRPr kumimoji="1" lang="ja-JP" altLang="en-US" dirty="0"/>
          </a:p>
        </p:txBody>
      </p:sp>
      <p:cxnSp>
        <p:nvCxnSpPr>
          <p:cNvPr id="6" name="直線コネクタ 19"/>
          <p:cNvCxnSpPr>
            <a:cxnSpLocks noChangeShapeType="1"/>
          </p:cNvCxnSpPr>
          <p:nvPr/>
        </p:nvCxnSpPr>
        <p:spPr bwMode="auto">
          <a:xfrm>
            <a:off x="25200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3059832" y="324000"/>
            <a:ext cx="3240360" cy="461665"/>
          </a:xfrm>
          <a:prstGeom prst="rect">
            <a:avLst/>
          </a:prstGeom>
          <a:noFill/>
        </p:spPr>
        <p:txBody>
          <a:bodyPr wrap="square" rtlCol="0">
            <a:spAutoFit/>
          </a:bodyPr>
          <a:lstStyle/>
          <a:p>
            <a:pPr algn="ctr"/>
            <a:r>
              <a:rPr kumimoji="1" lang="ja-JP" altLang="en-US" sz="2400" spc="600" dirty="0" smtClean="0">
                <a:latin typeface="HGP創英角ｺﾞｼｯｸUB" pitchFamily="50" charset="-128"/>
                <a:ea typeface="HGP創英角ｺﾞｼｯｸUB" pitchFamily="50" charset="-128"/>
              </a:rPr>
              <a:t>はじめに</a:t>
            </a:r>
            <a:endParaRPr kumimoji="1" lang="ja-JP" altLang="en-US" sz="2400" spc="600" dirty="0">
              <a:latin typeface="HGP創英角ｺﾞｼｯｸUB" pitchFamily="50" charset="-128"/>
              <a:ea typeface="HGP創英角ｺﾞｼｯｸUB" pitchFamily="50" charset="-128"/>
            </a:endParaRPr>
          </a:p>
        </p:txBody>
      </p:sp>
      <p:sp>
        <p:nvSpPr>
          <p:cNvPr id="5" name="テキスト ボックス 4"/>
          <p:cNvSpPr txBox="1"/>
          <p:nvPr/>
        </p:nvSpPr>
        <p:spPr>
          <a:xfrm>
            <a:off x="827584" y="1268760"/>
            <a:ext cx="7632000" cy="1015663"/>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１．</a:t>
            </a:r>
            <a:r>
              <a:rPr lang="ja-JP" altLang="ja-JP" sz="1200" b="1" dirty="0" smtClean="0"/>
              <a:t>農地の特性</a:t>
            </a:r>
            <a:endParaRPr lang="ja-JP" altLang="ja-JP" sz="1200" dirty="0" smtClean="0"/>
          </a:p>
          <a:p>
            <a:r>
              <a:rPr lang="ja-JP" altLang="ja-JP" sz="1200" dirty="0" smtClean="0"/>
              <a:t>（１）</a:t>
            </a:r>
            <a:r>
              <a:rPr lang="en-US" altLang="ja-JP" sz="1200" dirty="0" smtClean="0"/>
              <a:t> </a:t>
            </a:r>
            <a:r>
              <a:rPr lang="ja-JP" altLang="ja-JP" sz="1200" dirty="0" smtClean="0"/>
              <a:t>農地は長い年月をかけて開発整備されてきた食料の生産基盤として貴重な社会資本ですが、日本の農地は減</a:t>
            </a:r>
            <a:endParaRPr lang="en-US" altLang="ja-JP" sz="1200" dirty="0" smtClean="0"/>
          </a:p>
          <a:p>
            <a:r>
              <a:rPr lang="en-US" altLang="ja-JP" sz="1200" dirty="0" smtClean="0"/>
              <a:t>        </a:t>
            </a:r>
            <a:r>
              <a:rPr lang="ja-JP" altLang="ja-JP" sz="1200" dirty="0" smtClean="0"/>
              <a:t>少の一途を辿っています。また、世界の人口が増加する中で世界全体の農地も横ばいの状態にあります。</a:t>
            </a:r>
          </a:p>
          <a:p>
            <a:r>
              <a:rPr lang="ja-JP" altLang="ja-JP" sz="1200" dirty="0" smtClean="0"/>
              <a:t>（２）</a:t>
            </a:r>
            <a:r>
              <a:rPr lang="en-US" altLang="ja-JP" sz="1200" dirty="0" smtClean="0"/>
              <a:t> </a:t>
            </a:r>
            <a:r>
              <a:rPr lang="ja-JP" altLang="ja-JP" sz="1200" dirty="0" smtClean="0"/>
              <a:t>農地を農地として有効に使うには、水利用、効率生産等の点からみて、面的にまとまった形で農業の担い手に集</a:t>
            </a:r>
            <a:endParaRPr lang="en-US" altLang="ja-JP" sz="1200" dirty="0" smtClean="0"/>
          </a:p>
          <a:p>
            <a:r>
              <a:rPr lang="ja-JP" altLang="en-US" sz="1200" dirty="0" smtClean="0"/>
              <a:t>　　  </a:t>
            </a:r>
            <a:r>
              <a:rPr lang="ja-JP" altLang="ja-JP" sz="1200" dirty="0" smtClean="0"/>
              <a:t>積されることが必要不可欠です。</a:t>
            </a:r>
            <a:endParaRPr kumimoji="1" lang="ja-JP" altLang="en-US" sz="1200" dirty="0"/>
          </a:p>
        </p:txBody>
      </p:sp>
      <p:sp>
        <p:nvSpPr>
          <p:cNvPr id="7" name="テキスト ボックス 6"/>
          <p:cNvSpPr txBox="1"/>
          <p:nvPr/>
        </p:nvSpPr>
        <p:spPr>
          <a:xfrm>
            <a:off x="827584" y="2492896"/>
            <a:ext cx="7632000" cy="646331"/>
          </a:xfrm>
          <a:prstGeom prst="rect">
            <a:avLst/>
          </a:prstGeom>
          <a:solidFill>
            <a:schemeClr val="accent6">
              <a:lumMod val="40000"/>
              <a:lumOff val="60000"/>
            </a:schemeClr>
          </a:solidFill>
          <a:ln>
            <a:solidFill>
              <a:schemeClr val="tx1"/>
            </a:solidFill>
          </a:ln>
        </p:spPr>
        <p:txBody>
          <a:bodyPr wrap="square" rtlCol="0">
            <a:spAutoFit/>
          </a:bodyPr>
          <a:lstStyle/>
          <a:p>
            <a:pPr fontAlgn="base"/>
            <a:r>
              <a:rPr lang="ja-JP" altLang="en-US" sz="1200" b="1" dirty="0" smtClean="0"/>
              <a:t>２．</a:t>
            </a:r>
            <a:r>
              <a:rPr lang="ja-JP" altLang="ja-JP" sz="1200" b="1" dirty="0" smtClean="0"/>
              <a:t>農地の置かれている状況と農業外の動向との調整の必要性</a:t>
            </a:r>
            <a:endParaRPr lang="en-US" altLang="ja-JP" sz="1200" dirty="0" smtClean="0"/>
          </a:p>
          <a:p>
            <a:pPr fontAlgn="base"/>
            <a:r>
              <a:rPr lang="en-US" altLang="ja-JP" sz="1200" dirty="0" smtClean="0"/>
              <a:t>       </a:t>
            </a:r>
            <a:r>
              <a:rPr lang="ja-JP" altLang="ja-JP" sz="1200" dirty="0" smtClean="0"/>
              <a:t>日本は国土面積、可住地面積、農用地面積が人口に比べ少ない状況にあります。</a:t>
            </a:r>
            <a:endParaRPr lang="en-US" altLang="ja-JP" sz="1200" dirty="0" smtClean="0"/>
          </a:p>
          <a:p>
            <a:pPr fontAlgn="base"/>
            <a:r>
              <a:rPr lang="en-US" altLang="ja-JP" sz="1200" dirty="0" smtClean="0"/>
              <a:t>       </a:t>
            </a:r>
            <a:r>
              <a:rPr lang="ja-JP" altLang="ja-JP" sz="1200" dirty="0" smtClean="0"/>
              <a:t>このため、活発な経済活動の下で多様な土地需要が発生しており、他の土地利用との調整が必要不可欠です。</a:t>
            </a:r>
            <a:endParaRPr lang="ja-JP" altLang="ja-JP" sz="1200" dirty="0"/>
          </a:p>
        </p:txBody>
      </p:sp>
      <p:sp>
        <p:nvSpPr>
          <p:cNvPr id="9" name="テキスト ボックス 8"/>
          <p:cNvSpPr txBox="1"/>
          <p:nvPr/>
        </p:nvSpPr>
        <p:spPr>
          <a:xfrm>
            <a:off x="395536" y="3384000"/>
            <a:ext cx="2304256" cy="276999"/>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r>
              <a:rPr lang="ja-JP" altLang="en-US" sz="1200" b="1" spc="300" dirty="0" smtClean="0"/>
              <a:t>我が国の耕地面積の推移</a:t>
            </a:r>
            <a:endParaRPr lang="en-US" altLang="ja-JP" sz="1200" b="1" spc="300" dirty="0" smtClean="0"/>
          </a:p>
        </p:txBody>
      </p:sp>
      <p:sp>
        <p:nvSpPr>
          <p:cNvPr id="10" name="テキスト ボックス 9"/>
          <p:cNvSpPr txBox="1"/>
          <p:nvPr/>
        </p:nvSpPr>
        <p:spPr>
          <a:xfrm>
            <a:off x="4355976" y="3384000"/>
            <a:ext cx="4464496" cy="276999"/>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r>
              <a:rPr lang="ja-JP" altLang="en-US" sz="1200" b="1" spc="300" dirty="0" smtClean="0"/>
              <a:t>世界各国における可住地面積、農地面積等の比較</a:t>
            </a:r>
            <a:endParaRPr kumimoji="1" lang="en-US" altLang="ja-JP" sz="1200" b="1" spc="300" dirty="0" smtClean="0"/>
          </a:p>
        </p:txBody>
      </p:sp>
      <p:graphicFrame>
        <p:nvGraphicFramePr>
          <p:cNvPr id="17" name="グラフ 16"/>
          <p:cNvGraphicFramePr/>
          <p:nvPr>
            <p:extLst>
              <p:ext uri="{D42A27DB-BD31-4B8C-83A1-F6EECF244321}">
                <p14:modId xmlns:p14="http://schemas.microsoft.com/office/powerpoint/2010/main" val="1886993972"/>
              </p:ext>
            </p:extLst>
          </p:nvPr>
        </p:nvGraphicFramePr>
        <p:xfrm>
          <a:off x="479884" y="3735387"/>
          <a:ext cx="3660068" cy="2613036"/>
        </p:xfrm>
        <a:graphic>
          <a:graphicData uri="http://schemas.openxmlformats.org/drawingml/2006/chart">
            <c:chart xmlns:c="http://schemas.openxmlformats.org/drawingml/2006/chart" xmlns:r="http://schemas.openxmlformats.org/officeDocument/2006/relationships" r:id="rId3"/>
          </a:graphicData>
        </a:graphic>
      </p:graphicFrame>
      <p:sp>
        <p:nvSpPr>
          <p:cNvPr id="18" name="テキスト ボックス 17"/>
          <p:cNvSpPr txBox="1"/>
          <p:nvPr/>
        </p:nvSpPr>
        <p:spPr>
          <a:xfrm>
            <a:off x="421790" y="3660999"/>
            <a:ext cx="504056" cy="215444"/>
          </a:xfrm>
          <a:prstGeom prst="rect">
            <a:avLst/>
          </a:prstGeom>
          <a:noFill/>
        </p:spPr>
        <p:txBody>
          <a:bodyPr wrap="square" rtlCol="0">
            <a:spAutoFit/>
          </a:bodyPr>
          <a:lstStyle/>
          <a:p>
            <a:r>
              <a:rPr kumimoji="1" lang="ja-JP" altLang="en-US" sz="800" dirty="0" smtClean="0"/>
              <a:t>（万</a:t>
            </a:r>
            <a:r>
              <a:rPr kumimoji="1" lang="en-US" altLang="ja-JP" sz="800" dirty="0" smtClean="0"/>
              <a:t>ha</a:t>
            </a:r>
            <a:r>
              <a:rPr kumimoji="1" lang="ja-JP" altLang="en-US" sz="800" dirty="0" smtClean="0"/>
              <a:t>）</a:t>
            </a:r>
            <a:endParaRPr kumimoji="1" lang="ja-JP" altLang="en-US" sz="800" dirty="0"/>
          </a:p>
        </p:txBody>
      </p:sp>
      <p:sp>
        <p:nvSpPr>
          <p:cNvPr id="19" name="テキスト ボックス 18"/>
          <p:cNvSpPr txBox="1"/>
          <p:nvPr/>
        </p:nvSpPr>
        <p:spPr>
          <a:xfrm>
            <a:off x="525091" y="5941740"/>
            <a:ext cx="400755" cy="338554"/>
          </a:xfrm>
          <a:prstGeom prst="rect">
            <a:avLst/>
          </a:prstGeom>
          <a:noFill/>
        </p:spPr>
        <p:txBody>
          <a:bodyPr wrap="square" rtlCol="0">
            <a:spAutoFit/>
          </a:bodyPr>
          <a:lstStyle/>
          <a:p>
            <a:r>
              <a:rPr kumimoji="1" lang="ja-JP" altLang="en-US" sz="800" dirty="0" smtClean="0"/>
              <a:t>昭和</a:t>
            </a:r>
            <a:endParaRPr kumimoji="1" lang="en-US" altLang="ja-JP" sz="800" dirty="0" smtClean="0"/>
          </a:p>
          <a:p>
            <a:r>
              <a:rPr kumimoji="1" lang="en-US" altLang="ja-JP" sz="800" dirty="0" smtClean="0"/>
              <a:t>35</a:t>
            </a:r>
            <a:r>
              <a:rPr kumimoji="1" lang="ja-JP" altLang="en-US" sz="800" dirty="0" smtClean="0"/>
              <a:t>年</a:t>
            </a:r>
            <a:endParaRPr kumimoji="1" lang="ja-JP" altLang="en-US" sz="800" dirty="0"/>
          </a:p>
        </p:txBody>
      </p:sp>
      <p:sp>
        <p:nvSpPr>
          <p:cNvPr id="20" name="テキスト ボックス 19"/>
          <p:cNvSpPr txBox="1"/>
          <p:nvPr/>
        </p:nvSpPr>
        <p:spPr>
          <a:xfrm>
            <a:off x="874196" y="5941740"/>
            <a:ext cx="319325" cy="215444"/>
          </a:xfrm>
          <a:prstGeom prst="rect">
            <a:avLst/>
          </a:prstGeom>
          <a:noFill/>
        </p:spPr>
        <p:txBody>
          <a:bodyPr wrap="square" rtlCol="0">
            <a:spAutoFit/>
          </a:bodyPr>
          <a:lstStyle/>
          <a:p>
            <a:r>
              <a:rPr kumimoji="1" lang="en-US" altLang="ja-JP" sz="800" dirty="0" smtClean="0"/>
              <a:t>40</a:t>
            </a:r>
            <a:endParaRPr kumimoji="1" lang="ja-JP" altLang="en-US" sz="800" dirty="0"/>
          </a:p>
        </p:txBody>
      </p:sp>
      <p:sp>
        <p:nvSpPr>
          <p:cNvPr id="23" name="テキスト ボックス 22"/>
          <p:cNvSpPr txBox="1"/>
          <p:nvPr/>
        </p:nvSpPr>
        <p:spPr>
          <a:xfrm>
            <a:off x="1158786" y="5941740"/>
            <a:ext cx="319325" cy="215444"/>
          </a:xfrm>
          <a:prstGeom prst="rect">
            <a:avLst/>
          </a:prstGeom>
          <a:noFill/>
        </p:spPr>
        <p:txBody>
          <a:bodyPr wrap="square" rtlCol="0">
            <a:spAutoFit/>
          </a:bodyPr>
          <a:lstStyle/>
          <a:p>
            <a:r>
              <a:rPr kumimoji="1" lang="en-US" altLang="ja-JP" sz="800" dirty="0" smtClean="0"/>
              <a:t>45</a:t>
            </a:r>
            <a:endParaRPr kumimoji="1" lang="ja-JP" altLang="en-US" sz="800" dirty="0"/>
          </a:p>
        </p:txBody>
      </p:sp>
      <p:sp>
        <p:nvSpPr>
          <p:cNvPr id="24" name="テキスト ボックス 23"/>
          <p:cNvSpPr txBox="1"/>
          <p:nvPr/>
        </p:nvSpPr>
        <p:spPr>
          <a:xfrm>
            <a:off x="1429934" y="5941740"/>
            <a:ext cx="319325" cy="215444"/>
          </a:xfrm>
          <a:prstGeom prst="rect">
            <a:avLst/>
          </a:prstGeom>
          <a:noFill/>
        </p:spPr>
        <p:txBody>
          <a:bodyPr wrap="square" rtlCol="0">
            <a:spAutoFit/>
          </a:bodyPr>
          <a:lstStyle/>
          <a:p>
            <a:r>
              <a:rPr kumimoji="1" lang="en-US" altLang="ja-JP" sz="800" dirty="0" smtClean="0"/>
              <a:t>50</a:t>
            </a:r>
            <a:endParaRPr kumimoji="1" lang="ja-JP" altLang="en-US" sz="800" dirty="0"/>
          </a:p>
        </p:txBody>
      </p:sp>
      <p:sp>
        <p:nvSpPr>
          <p:cNvPr id="25" name="テキスト ボックス 24"/>
          <p:cNvSpPr txBox="1"/>
          <p:nvPr/>
        </p:nvSpPr>
        <p:spPr>
          <a:xfrm>
            <a:off x="1729022" y="5949774"/>
            <a:ext cx="319325" cy="215444"/>
          </a:xfrm>
          <a:prstGeom prst="rect">
            <a:avLst/>
          </a:prstGeom>
          <a:noFill/>
        </p:spPr>
        <p:txBody>
          <a:bodyPr wrap="square" rtlCol="0">
            <a:spAutoFit/>
          </a:bodyPr>
          <a:lstStyle/>
          <a:p>
            <a:r>
              <a:rPr kumimoji="1" lang="en-US" altLang="ja-JP" sz="800" dirty="0" smtClean="0"/>
              <a:t>55</a:t>
            </a:r>
            <a:endParaRPr kumimoji="1" lang="ja-JP" altLang="en-US" sz="800" dirty="0"/>
          </a:p>
        </p:txBody>
      </p:sp>
      <p:sp>
        <p:nvSpPr>
          <p:cNvPr id="26" name="テキスト ボックス 25"/>
          <p:cNvSpPr txBox="1"/>
          <p:nvPr/>
        </p:nvSpPr>
        <p:spPr>
          <a:xfrm>
            <a:off x="3403101" y="5941740"/>
            <a:ext cx="319325" cy="215444"/>
          </a:xfrm>
          <a:prstGeom prst="rect">
            <a:avLst/>
          </a:prstGeom>
          <a:noFill/>
        </p:spPr>
        <p:txBody>
          <a:bodyPr wrap="square" rtlCol="0">
            <a:spAutoFit/>
          </a:bodyPr>
          <a:lstStyle/>
          <a:p>
            <a:r>
              <a:rPr kumimoji="1" lang="en-US" altLang="ja-JP" sz="800" dirty="0" smtClean="0"/>
              <a:t>22</a:t>
            </a:r>
            <a:endParaRPr kumimoji="1" lang="ja-JP" altLang="en-US" sz="800" dirty="0"/>
          </a:p>
        </p:txBody>
      </p:sp>
      <p:sp>
        <p:nvSpPr>
          <p:cNvPr id="27" name="テキスト ボックス 26"/>
          <p:cNvSpPr txBox="1"/>
          <p:nvPr/>
        </p:nvSpPr>
        <p:spPr>
          <a:xfrm>
            <a:off x="3702085" y="5941740"/>
            <a:ext cx="319325" cy="215444"/>
          </a:xfrm>
          <a:prstGeom prst="rect">
            <a:avLst/>
          </a:prstGeom>
          <a:noFill/>
        </p:spPr>
        <p:txBody>
          <a:bodyPr wrap="square" rtlCol="0">
            <a:spAutoFit/>
          </a:bodyPr>
          <a:lstStyle/>
          <a:p>
            <a:r>
              <a:rPr kumimoji="1" lang="en-US" altLang="ja-JP" sz="800" dirty="0" smtClean="0"/>
              <a:t>27</a:t>
            </a:r>
            <a:endParaRPr kumimoji="1" lang="ja-JP" altLang="en-US" sz="800" dirty="0"/>
          </a:p>
        </p:txBody>
      </p:sp>
      <p:sp>
        <p:nvSpPr>
          <p:cNvPr id="29" name="テキスト ボックス 28"/>
          <p:cNvSpPr txBox="1"/>
          <p:nvPr/>
        </p:nvSpPr>
        <p:spPr>
          <a:xfrm>
            <a:off x="462706" y="5765889"/>
            <a:ext cx="341829" cy="215444"/>
          </a:xfrm>
          <a:prstGeom prst="rect">
            <a:avLst/>
          </a:prstGeom>
          <a:noFill/>
        </p:spPr>
        <p:txBody>
          <a:bodyPr wrap="square" rtlCol="0">
            <a:spAutoFit/>
          </a:bodyPr>
          <a:lstStyle/>
          <a:p>
            <a:r>
              <a:rPr kumimoji="1" lang="en-US" altLang="ja-JP" sz="800" dirty="0" smtClean="0"/>
              <a:t>400</a:t>
            </a:r>
            <a:endParaRPr kumimoji="1" lang="ja-JP" altLang="en-US" sz="800" dirty="0"/>
          </a:p>
        </p:txBody>
      </p:sp>
      <p:pic>
        <p:nvPicPr>
          <p:cNvPr id="21" name="図 20"/>
          <p:cNvPicPr>
            <a:picLocks noChangeAspect="1"/>
          </p:cNvPicPr>
          <p:nvPr/>
        </p:nvPicPr>
        <p:blipFill>
          <a:blip r:embed="rId4"/>
          <a:stretch>
            <a:fillRect/>
          </a:stretch>
        </p:blipFill>
        <p:spPr>
          <a:xfrm>
            <a:off x="4355975" y="3684539"/>
            <a:ext cx="4521537" cy="1904701"/>
          </a:xfrm>
          <a:prstGeom prst="rect">
            <a:avLst/>
          </a:prstGeom>
        </p:spPr>
      </p:pic>
      <p:sp>
        <p:nvSpPr>
          <p:cNvPr id="22" name="テキスト ボックス 21"/>
          <p:cNvSpPr txBox="1"/>
          <p:nvPr/>
        </p:nvSpPr>
        <p:spPr>
          <a:xfrm>
            <a:off x="479884" y="6356457"/>
            <a:ext cx="3312368" cy="230832"/>
          </a:xfrm>
          <a:prstGeom prst="rect">
            <a:avLst/>
          </a:prstGeom>
          <a:noFill/>
        </p:spPr>
        <p:txBody>
          <a:bodyPr wrap="square" rtlCol="0">
            <a:spAutoFit/>
          </a:bodyPr>
          <a:lstStyle/>
          <a:p>
            <a:r>
              <a:rPr kumimoji="1" lang="ja-JP" altLang="en-US" sz="900" dirty="0" smtClean="0"/>
              <a:t>出典：農林水産統計</a:t>
            </a:r>
            <a:endParaRPr kumimoji="1" lang="ja-JP" altLang="en-US" sz="900" dirty="0"/>
          </a:p>
        </p:txBody>
      </p:sp>
      <p:sp>
        <p:nvSpPr>
          <p:cNvPr id="30" name="テキスト ボックス 29"/>
          <p:cNvSpPr txBox="1"/>
          <p:nvPr/>
        </p:nvSpPr>
        <p:spPr>
          <a:xfrm>
            <a:off x="4355975" y="5626269"/>
            <a:ext cx="4579226" cy="1061829"/>
          </a:xfrm>
          <a:prstGeom prst="rect">
            <a:avLst/>
          </a:prstGeom>
          <a:noFill/>
        </p:spPr>
        <p:txBody>
          <a:bodyPr wrap="square" rtlCol="0">
            <a:spAutoFit/>
          </a:bodyPr>
          <a:lstStyle/>
          <a:p>
            <a:r>
              <a:rPr kumimoji="1" lang="ja-JP" altLang="en-US" sz="900" dirty="0" smtClean="0"/>
              <a:t>出典：</a:t>
            </a:r>
            <a:r>
              <a:rPr kumimoji="1" lang="en-US" altLang="ja-JP" sz="900" dirty="0" smtClean="0"/>
              <a:t>FAOSTAT</a:t>
            </a:r>
          </a:p>
          <a:p>
            <a:r>
              <a:rPr kumimoji="1" lang="ja-JP" altLang="en-US" sz="900" dirty="0" smtClean="0"/>
              <a:t>注</a:t>
            </a:r>
            <a:r>
              <a:rPr kumimoji="1" lang="en-US" altLang="ja-JP" sz="900" dirty="0" smtClean="0"/>
              <a:t>1</a:t>
            </a:r>
            <a:r>
              <a:rPr kumimoji="1" lang="ja-JP" altLang="en-US" sz="900" dirty="0" smtClean="0"/>
              <a:t>：「可住地面積」は「</a:t>
            </a:r>
            <a:r>
              <a:rPr kumimoji="1" lang="en-US" altLang="ja-JP" sz="900" dirty="0" smtClean="0"/>
              <a:t>Land area</a:t>
            </a:r>
            <a:r>
              <a:rPr kumimoji="1" lang="ja-JP" altLang="en-US" sz="900" dirty="0" smtClean="0"/>
              <a:t>（土地面積）」から、「</a:t>
            </a:r>
            <a:r>
              <a:rPr kumimoji="1" lang="en-US" altLang="ja-JP" sz="900" dirty="0" smtClean="0"/>
              <a:t>Forest land</a:t>
            </a:r>
            <a:r>
              <a:rPr kumimoji="1" lang="ja-JP" altLang="en-US" sz="900" dirty="0" smtClean="0"/>
              <a:t>（森林面積）」を除いて推　</a:t>
            </a:r>
            <a:endParaRPr kumimoji="1" lang="en-US" altLang="ja-JP" sz="900" dirty="0" smtClean="0"/>
          </a:p>
          <a:p>
            <a:r>
              <a:rPr kumimoji="1" lang="ja-JP" altLang="en-US" sz="900" dirty="0" smtClean="0"/>
              <a:t>　　　</a:t>
            </a:r>
            <a:r>
              <a:rPr kumimoji="1" lang="ja-JP" altLang="en-US" sz="900" dirty="0" err="1" smtClean="0"/>
              <a:t>計した</a:t>
            </a:r>
            <a:r>
              <a:rPr kumimoji="1" lang="ja-JP" altLang="en-US" sz="900" dirty="0" smtClean="0"/>
              <a:t>数値。</a:t>
            </a:r>
            <a:endParaRPr kumimoji="1" lang="en-US" altLang="ja-JP" sz="900" dirty="0" smtClean="0"/>
          </a:p>
          <a:p>
            <a:r>
              <a:rPr kumimoji="1" lang="ja-JP" altLang="en-US" sz="900" dirty="0" smtClean="0"/>
              <a:t>注</a:t>
            </a:r>
            <a:r>
              <a:rPr kumimoji="1" lang="en-US" altLang="ja-JP" sz="900" dirty="0" smtClean="0"/>
              <a:t>2</a:t>
            </a:r>
            <a:r>
              <a:rPr kumimoji="1" lang="ja-JP" altLang="en-US" sz="900" dirty="0" smtClean="0"/>
              <a:t>：「農用地面積」は、「</a:t>
            </a:r>
            <a:r>
              <a:rPr kumimoji="1" lang="en-US" altLang="ja-JP" sz="900" dirty="0" smtClean="0"/>
              <a:t>Agricultural land</a:t>
            </a:r>
            <a:r>
              <a:rPr kumimoji="1" lang="ja-JP" altLang="en-US" sz="900" dirty="0" smtClean="0"/>
              <a:t>」の数値。（「</a:t>
            </a:r>
            <a:r>
              <a:rPr kumimoji="1" lang="en-US" altLang="ja-JP" sz="900" dirty="0" smtClean="0"/>
              <a:t>Arable land</a:t>
            </a:r>
            <a:r>
              <a:rPr kumimoji="1" lang="ja-JP" altLang="en-US" sz="900" dirty="0" smtClean="0"/>
              <a:t>（耕作地）」、「</a:t>
            </a:r>
            <a:r>
              <a:rPr kumimoji="1" lang="en-US" altLang="ja-JP" sz="900" dirty="0" smtClean="0"/>
              <a:t>Permanent </a:t>
            </a:r>
          </a:p>
          <a:p>
            <a:r>
              <a:rPr kumimoji="1" lang="ja-JP" altLang="en-US" sz="900" dirty="0" smtClean="0"/>
              <a:t>　　　</a:t>
            </a:r>
            <a:r>
              <a:rPr kumimoji="1" lang="en-US" altLang="ja-JP" sz="900" dirty="0" smtClean="0"/>
              <a:t>crops</a:t>
            </a:r>
            <a:r>
              <a:rPr kumimoji="1" lang="ja-JP" altLang="en-US" sz="900" dirty="0" smtClean="0"/>
              <a:t>（永年作物地）」及び「</a:t>
            </a:r>
            <a:r>
              <a:rPr kumimoji="1" lang="en-US" altLang="ja-JP" sz="900" dirty="0" smtClean="0"/>
              <a:t>Permanent meadows and pastures</a:t>
            </a:r>
            <a:r>
              <a:rPr kumimoji="1" lang="ja-JP" altLang="en-US" sz="900" dirty="0" smtClean="0"/>
              <a:t>（永年牧草地）」の合計</a:t>
            </a:r>
            <a:endParaRPr kumimoji="1" lang="en-US" altLang="ja-JP" sz="900" dirty="0" smtClean="0"/>
          </a:p>
          <a:p>
            <a:r>
              <a:rPr kumimoji="1" lang="ja-JP" altLang="en-US" sz="900" dirty="0" smtClean="0"/>
              <a:t>　　　値。）</a:t>
            </a:r>
            <a:endParaRPr kumimoji="1" lang="en-US" altLang="ja-JP" sz="900" dirty="0" smtClean="0"/>
          </a:p>
          <a:p>
            <a:r>
              <a:rPr kumimoji="1" lang="ja-JP" altLang="en-US" sz="900" dirty="0" smtClean="0"/>
              <a:t>注</a:t>
            </a:r>
            <a:r>
              <a:rPr kumimoji="1" lang="en-US" altLang="ja-JP" sz="900" dirty="0" smtClean="0"/>
              <a:t>3</a:t>
            </a:r>
            <a:r>
              <a:rPr kumimoji="1" lang="ja-JP" altLang="en-US" sz="900" dirty="0" smtClean="0"/>
              <a:t>：人口は</a:t>
            </a:r>
            <a:r>
              <a:rPr kumimoji="1" lang="en-US" altLang="ja-JP" sz="900" dirty="0" smtClean="0"/>
              <a:t>2017</a:t>
            </a:r>
            <a:r>
              <a:rPr kumimoji="1" lang="ja-JP" altLang="en-US" sz="900" dirty="0" smtClean="0"/>
              <a:t>年、その他は</a:t>
            </a:r>
            <a:r>
              <a:rPr kumimoji="1" lang="en-US" altLang="ja-JP" sz="900" dirty="0" smtClean="0"/>
              <a:t>2016</a:t>
            </a:r>
            <a:r>
              <a:rPr kumimoji="1" lang="ja-JP" altLang="en-US" sz="900" dirty="0" smtClean="0"/>
              <a:t>年の値。</a:t>
            </a:r>
            <a:endParaRPr kumimoji="1" lang="ja-JP" altLang="en-US" sz="900" dirty="0"/>
          </a:p>
        </p:txBody>
      </p:sp>
      <p:sp>
        <p:nvSpPr>
          <p:cNvPr id="32" name="テキスト ボックス 19"/>
          <p:cNvSpPr txBox="1"/>
          <p:nvPr/>
        </p:nvSpPr>
        <p:spPr>
          <a:xfrm>
            <a:off x="3861747" y="5956120"/>
            <a:ext cx="402644" cy="338554"/>
          </a:xfrm>
          <a:prstGeom prst="rect">
            <a:avLst/>
          </a:prstGeom>
          <a:noFill/>
        </p:spPr>
        <p:txBody>
          <a:bodyPr wrap="square" rtlCol="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kumimoji="1" lang="ja-JP" altLang="en-US" sz="800" dirty="0" smtClean="0"/>
              <a:t>令和</a:t>
            </a:r>
            <a:endParaRPr kumimoji="1" lang="en-US" altLang="ja-JP" sz="800" dirty="0" smtClean="0"/>
          </a:p>
          <a:p>
            <a:r>
              <a:rPr kumimoji="1" lang="ja-JP" altLang="en-US" sz="800" dirty="0" smtClean="0"/>
              <a:t>元年</a:t>
            </a:r>
            <a:endParaRPr kumimoji="1" lang="ja-JP" altLang="en-US" sz="8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直角三角形 5"/>
          <p:cNvSpPr/>
          <p:nvPr/>
        </p:nvSpPr>
        <p:spPr>
          <a:xfrm rot="13470928">
            <a:off x="5843666" y="5688766"/>
            <a:ext cx="470597" cy="479255"/>
          </a:xfrm>
          <a:prstGeom prst="rtTriangle">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角丸四角形 37"/>
          <p:cNvSpPr/>
          <p:nvPr/>
        </p:nvSpPr>
        <p:spPr>
          <a:xfrm>
            <a:off x="6467057" y="2993221"/>
            <a:ext cx="2497431" cy="1938756"/>
          </a:xfrm>
          <a:prstGeom prst="roundRect">
            <a:avLst>
              <a:gd name="adj" fmla="val 888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左矢印 4"/>
          <p:cNvSpPr/>
          <p:nvPr/>
        </p:nvSpPr>
        <p:spPr>
          <a:xfrm>
            <a:off x="6094702" y="4401016"/>
            <a:ext cx="372356" cy="324088"/>
          </a:xfrm>
          <a:prstGeom prst="leftArrow">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額縁 27"/>
          <p:cNvSpPr/>
          <p:nvPr/>
        </p:nvSpPr>
        <p:spPr>
          <a:xfrm>
            <a:off x="6438680" y="5504178"/>
            <a:ext cx="2525808" cy="760054"/>
          </a:xfrm>
          <a:prstGeom prst="bevel">
            <a:avLst>
              <a:gd name="adj" fmla="val 2474"/>
            </a:avLst>
          </a:prstGeom>
          <a:solidFill>
            <a:srgbClr val="FFCC66"/>
          </a:solidFill>
          <a:ln w="6350"/>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sz="1100" b="1" dirty="0" smtClean="0"/>
              <a:t>農業経営改善計画（認定農業者）</a:t>
            </a:r>
            <a:endParaRPr kumimoji="1" lang="en-US" altLang="ja-JP" sz="1100" b="1" dirty="0" smtClean="0"/>
          </a:p>
          <a:p>
            <a:pPr algn="ctr"/>
            <a:r>
              <a:rPr lang="ja-JP" altLang="en-US" sz="1100" b="1" dirty="0" smtClean="0"/>
              <a:t>青年等就農計画（認定新規就農者）</a:t>
            </a:r>
            <a:endParaRPr kumimoji="1" lang="ja-JP" altLang="en-US" sz="1100" b="1" dirty="0"/>
          </a:p>
        </p:txBody>
      </p:sp>
      <p:sp>
        <p:nvSpPr>
          <p:cNvPr id="33" name="円/楕円 32"/>
          <p:cNvSpPr/>
          <p:nvPr/>
        </p:nvSpPr>
        <p:spPr>
          <a:xfrm>
            <a:off x="6353012" y="6067136"/>
            <a:ext cx="1368152" cy="504056"/>
          </a:xfrm>
          <a:prstGeom prst="ellipse">
            <a:avLst/>
          </a:prstGeom>
          <a:solidFill>
            <a:schemeClr val="accent1">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ysClr val="windowText" lastClr="000000"/>
                </a:solidFill>
              </a:rPr>
              <a:t>農業者</a:t>
            </a:r>
            <a:endParaRPr kumimoji="1" lang="en-US" altLang="ja-JP" sz="1200" dirty="0" smtClean="0">
              <a:solidFill>
                <a:sysClr val="windowText" lastClr="000000"/>
              </a:solidFill>
            </a:endParaRPr>
          </a:p>
          <a:p>
            <a:pPr algn="ctr"/>
            <a:r>
              <a:rPr kumimoji="1" lang="ja-JP" altLang="en-US" sz="1200" dirty="0" smtClean="0">
                <a:solidFill>
                  <a:sysClr val="windowText" lastClr="000000"/>
                </a:solidFill>
              </a:rPr>
              <a:t>新規就農者</a:t>
            </a:r>
            <a:endParaRPr kumimoji="1" lang="ja-JP" altLang="en-US" sz="1200" dirty="0">
              <a:solidFill>
                <a:sysClr val="windowText" lastClr="000000"/>
              </a:solidFill>
            </a:endParaRPr>
          </a:p>
        </p:txBody>
      </p:sp>
      <p:sp>
        <p:nvSpPr>
          <p:cNvPr id="20" name="正方形/長方形 19"/>
          <p:cNvSpPr/>
          <p:nvPr/>
        </p:nvSpPr>
        <p:spPr>
          <a:xfrm>
            <a:off x="2950905" y="3356992"/>
            <a:ext cx="2892048" cy="3096344"/>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4" name="直線コネクタ 19"/>
          <p:cNvCxnSpPr>
            <a:cxnSpLocks noChangeShapeType="1"/>
          </p:cNvCxnSpPr>
          <p:nvPr/>
        </p:nvCxnSpPr>
        <p:spPr bwMode="auto">
          <a:xfrm>
            <a:off x="25200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972000" y="324000"/>
            <a:ext cx="7200000" cy="468000"/>
          </a:xfrm>
          <a:prstGeom prst="rect">
            <a:avLst/>
          </a:prstGeom>
          <a:noFill/>
        </p:spPr>
        <p:txBody>
          <a:bodyPr wrap="square" rtlCol="0">
            <a:spAutoFit/>
          </a:bodyPr>
          <a:lstStyle/>
          <a:p>
            <a:pPr algn="ctr"/>
            <a:r>
              <a:rPr kumimoji="1" lang="ja-JP" altLang="en-US" sz="2400" spc="600" dirty="0" smtClean="0">
                <a:latin typeface="HGP創英角ｺﾞｼｯｸUB" pitchFamily="50" charset="-128"/>
                <a:ea typeface="HGP創英角ｺﾞｼｯｸUB" pitchFamily="50" charset="-128"/>
              </a:rPr>
              <a:t>農業経営基盤強化促進法の概要</a:t>
            </a:r>
            <a:endParaRPr kumimoji="1" lang="ja-JP" altLang="en-US" sz="2400" spc="600" dirty="0">
              <a:latin typeface="HGP創英角ｺﾞｼｯｸUB" pitchFamily="50" charset="-128"/>
              <a:ea typeface="HGP創英角ｺﾞｼｯｸUB" pitchFamily="50" charset="-128"/>
            </a:endParaRPr>
          </a:p>
        </p:txBody>
      </p:sp>
      <p:sp>
        <p:nvSpPr>
          <p:cNvPr id="7" name="テキスト ボックス 6"/>
          <p:cNvSpPr txBox="1"/>
          <p:nvPr/>
        </p:nvSpPr>
        <p:spPr>
          <a:xfrm>
            <a:off x="792000" y="980728"/>
            <a:ext cx="7632000" cy="1015663"/>
          </a:xfrm>
          <a:prstGeom prst="rect">
            <a:avLst/>
          </a:prstGeom>
          <a:solidFill>
            <a:schemeClr val="tx2">
              <a:lumMod val="20000"/>
              <a:lumOff val="80000"/>
            </a:schemeClr>
          </a:solidFill>
          <a:ln>
            <a:solidFill>
              <a:schemeClr val="tx2">
                <a:lumMod val="75000"/>
              </a:schemeClr>
            </a:solidFill>
          </a:ln>
        </p:spPr>
        <p:txBody>
          <a:bodyPr wrap="square" rtlCol="0">
            <a:spAutoFit/>
          </a:bodyPr>
          <a:lstStyle/>
          <a:p>
            <a:r>
              <a:rPr kumimoji="1" lang="ja-JP" altLang="en-US" sz="1200" dirty="0" smtClean="0"/>
              <a:t>　</a:t>
            </a:r>
            <a:r>
              <a:rPr kumimoji="1" lang="ja-JP" altLang="en-US" sz="1200" spc="300" dirty="0" smtClean="0">
                <a:latin typeface="ＭＳ ゴシック" pitchFamily="49" charset="-128"/>
                <a:ea typeface="ＭＳ ゴシック" pitchFamily="49" charset="-128"/>
              </a:rPr>
              <a:t>農業経営基盤強化促進法では、効率的かつ安定的な農業経営を育成し、これらの農業経営が農業生産の相当部分を担うような農業構造を確立するために、育成すべき農業経営の目標を明らかにし、その目標に向けて農業経営の改善を計画的に進めようとする農業者に対する農用地の利用の集積、経営管理の合理化その他の農業経営基盤の強化を促進するための措置を総合的に講ずることとなっています。</a:t>
            </a:r>
            <a:endParaRPr kumimoji="1" lang="ja-JP" altLang="en-US" sz="1200" spc="300" dirty="0">
              <a:latin typeface="ＭＳ ゴシック" pitchFamily="49" charset="-128"/>
              <a:ea typeface="ＭＳ ゴシック" pitchFamily="49" charset="-128"/>
            </a:endParaRPr>
          </a:p>
        </p:txBody>
      </p:sp>
      <p:sp>
        <p:nvSpPr>
          <p:cNvPr id="10" name="フレーム 9"/>
          <p:cNvSpPr/>
          <p:nvPr/>
        </p:nvSpPr>
        <p:spPr>
          <a:xfrm>
            <a:off x="1214627" y="2132856"/>
            <a:ext cx="6714746" cy="576064"/>
          </a:xfrm>
          <a:prstGeom prst="frame">
            <a:avLst/>
          </a:prstGeom>
          <a:solidFill>
            <a:schemeClr val="accent5">
              <a:lumMod val="40000"/>
              <a:lumOff val="60000"/>
            </a:schemeClr>
          </a:solidFill>
          <a:ln w="6350">
            <a:solidFill>
              <a:schemeClr val="tx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spc="300" dirty="0" smtClean="0">
                <a:solidFill>
                  <a:schemeClr val="tx1"/>
                </a:solidFill>
                <a:effectLst/>
              </a:rPr>
              <a:t>農業経営基盤強化促進法に定められている法的枠組み</a:t>
            </a:r>
            <a:endParaRPr kumimoji="1" lang="ja-JP" altLang="en-US" b="1" spc="300" dirty="0">
              <a:solidFill>
                <a:schemeClr val="tx1"/>
              </a:solidFill>
              <a:effectLst/>
            </a:endParaRPr>
          </a:p>
        </p:txBody>
      </p:sp>
      <p:sp>
        <p:nvSpPr>
          <p:cNvPr id="13" name="額縁 12"/>
          <p:cNvSpPr/>
          <p:nvPr/>
        </p:nvSpPr>
        <p:spPr>
          <a:xfrm>
            <a:off x="460623" y="5596173"/>
            <a:ext cx="2380039" cy="576064"/>
          </a:xfrm>
          <a:prstGeom prst="bevel">
            <a:avLst>
              <a:gd name="adj" fmla="val 4233"/>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600" dirty="0" smtClean="0">
                <a:solidFill>
                  <a:sysClr val="windowText" lastClr="000000"/>
                </a:solidFill>
              </a:rPr>
              <a:t>農用地利用改善事業</a:t>
            </a:r>
            <a:endParaRPr kumimoji="1" lang="ja-JP" altLang="en-US" sz="1200" b="1" spc="600" dirty="0">
              <a:solidFill>
                <a:sysClr val="windowText" lastClr="000000"/>
              </a:solidFill>
            </a:endParaRPr>
          </a:p>
        </p:txBody>
      </p:sp>
      <p:sp>
        <p:nvSpPr>
          <p:cNvPr id="14" name="額縁 13"/>
          <p:cNvSpPr/>
          <p:nvPr/>
        </p:nvSpPr>
        <p:spPr>
          <a:xfrm rot="10800000" flipH="1" flipV="1">
            <a:off x="3015185" y="3068960"/>
            <a:ext cx="2739392" cy="549120"/>
          </a:xfrm>
          <a:prstGeom prst="bevel">
            <a:avLst>
              <a:gd name="adj" fmla="val 4232"/>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300" dirty="0" smtClean="0">
                <a:solidFill>
                  <a:schemeClr val="tx1"/>
                </a:solidFill>
              </a:rPr>
              <a:t>農業経営基盤強化促進事業</a:t>
            </a:r>
            <a:endParaRPr kumimoji="1" lang="ja-JP" altLang="en-US" sz="1200" b="1" spc="300" dirty="0">
              <a:solidFill>
                <a:schemeClr val="tx1"/>
              </a:solidFill>
            </a:endParaRPr>
          </a:p>
        </p:txBody>
      </p:sp>
      <p:sp>
        <p:nvSpPr>
          <p:cNvPr id="15" name="額縁 14"/>
          <p:cNvSpPr/>
          <p:nvPr/>
        </p:nvSpPr>
        <p:spPr>
          <a:xfrm>
            <a:off x="465426" y="3432699"/>
            <a:ext cx="2372639" cy="648072"/>
          </a:xfrm>
          <a:prstGeom prst="bevel">
            <a:avLst>
              <a:gd name="adj" fmla="val 5151"/>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rPr>
              <a:t>農 地 中 間 管 理 事 業 の</a:t>
            </a:r>
            <a:endParaRPr kumimoji="1" lang="en-US" altLang="ja-JP" sz="1200" b="1" dirty="0" smtClean="0">
              <a:solidFill>
                <a:schemeClr val="tx1"/>
              </a:solidFill>
            </a:endParaRPr>
          </a:p>
          <a:p>
            <a:pPr algn="ctr"/>
            <a:r>
              <a:rPr kumimoji="1" lang="ja-JP" altLang="en-US" sz="1200" b="1" dirty="0" smtClean="0">
                <a:solidFill>
                  <a:schemeClr val="tx1"/>
                </a:solidFill>
              </a:rPr>
              <a:t>特 例 事 業</a:t>
            </a:r>
            <a:endParaRPr kumimoji="1" lang="ja-JP" altLang="en-US" sz="1200" b="1" dirty="0">
              <a:solidFill>
                <a:schemeClr val="tx1"/>
              </a:solidFill>
            </a:endParaRPr>
          </a:p>
        </p:txBody>
      </p:sp>
      <p:sp>
        <p:nvSpPr>
          <p:cNvPr id="16" name="額縁 15"/>
          <p:cNvSpPr/>
          <p:nvPr/>
        </p:nvSpPr>
        <p:spPr>
          <a:xfrm>
            <a:off x="3203848" y="3726368"/>
            <a:ext cx="2355822" cy="504000"/>
          </a:xfrm>
          <a:prstGeom prst="bevel">
            <a:avLst>
              <a:gd name="adj" fmla="val 6830"/>
            </a:avLst>
          </a:prstGeom>
          <a:solidFill>
            <a:srgbClr val="CCFF6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rPr>
              <a:t>利用権設定等促進事業</a:t>
            </a:r>
            <a:endParaRPr kumimoji="1" lang="ja-JP" altLang="en-US" sz="1200" b="1" dirty="0">
              <a:solidFill>
                <a:schemeClr val="tx1"/>
              </a:solidFill>
            </a:endParaRPr>
          </a:p>
        </p:txBody>
      </p:sp>
      <p:sp>
        <p:nvSpPr>
          <p:cNvPr id="21" name="額縁 20"/>
          <p:cNvSpPr/>
          <p:nvPr/>
        </p:nvSpPr>
        <p:spPr>
          <a:xfrm>
            <a:off x="3203848" y="4782137"/>
            <a:ext cx="2355822" cy="504000"/>
          </a:xfrm>
          <a:prstGeom prst="bevel">
            <a:avLst>
              <a:gd name="adj" fmla="val 6830"/>
            </a:avLst>
          </a:prstGeom>
          <a:solidFill>
            <a:srgbClr val="CCFF6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600" dirty="0" smtClean="0">
                <a:solidFill>
                  <a:schemeClr val="tx1"/>
                </a:solidFill>
                <a:latin typeface="+mj-ea"/>
                <a:ea typeface="+mj-ea"/>
              </a:rPr>
              <a:t>農用地利用改善事業</a:t>
            </a:r>
            <a:endParaRPr kumimoji="1" lang="en-US" altLang="ja-JP" sz="1200" b="1" spc="600" dirty="0" smtClean="0">
              <a:solidFill>
                <a:schemeClr val="tx1"/>
              </a:solidFill>
              <a:latin typeface="+mj-ea"/>
              <a:ea typeface="+mj-ea"/>
            </a:endParaRPr>
          </a:p>
          <a:p>
            <a:pPr algn="ctr"/>
            <a:r>
              <a:rPr kumimoji="1" lang="ja-JP" altLang="en-US" sz="1200" b="1" spc="600" dirty="0" smtClean="0">
                <a:solidFill>
                  <a:schemeClr val="tx1"/>
                </a:solidFill>
                <a:latin typeface="+mj-ea"/>
                <a:ea typeface="+mj-ea"/>
              </a:rPr>
              <a:t>の促進</a:t>
            </a:r>
            <a:endParaRPr kumimoji="1" lang="ja-JP" altLang="en-US" sz="1200" b="1" spc="600" dirty="0">
              <a:solidFill>
                <a:schemeClr val="tx1"/>
              </a:solidFill>
              <a:latin typeface="+mj-ea"/>
              <a:ea typeface="+mj-ea"/>
            </a:endParaRPr>
          </a:p>
        </p:txBody>
      </p:sp>
      <p:sp>
        <p:nvSpPr>
          <p:cNvPr id="22" name="額縁 21"/>
          <p:cNvSpPr/>
          <p:nvPr/>
        </p:nvSpPr>
        <p:spPr>
          <a:xfrm>
            <a:off x="3203848" y="5877328"/>
            <a:ext cx="2355822" cy="504000"/>
          </a:xfrm>
          <a:prstGeom prst="bevel">
            <a:avLst>
              <a:gd name="adj" fmla="val 6830"/>
            </a:avLst>
          </a:prstGeom>
          <a:solidFill>
            <a:srgbClr val="CCFF66"/>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mj-ea"/>
                <a:ea typeface="+mj-ea"/>
              </a:rPr>
              <a:t>農作業受委託の促進等</a:t>
            </a:r>
            <a:endParaRPr kumimoji="1" lang="ja-JP" altLang="en-US" sz="1200" b="1" dirty="0">
              <a:solidFill>
                <a:schemeClr val="tx1"/>
              </a:solidFill>
              <a:latin typeface="+mj-ea"/>
              <a:ea typeface="+mj-ea"/>
            </a:endParaRPr>
          </a:p>
        </p:txBody>
      </p:sp>
      <p:sp>
        <p:nvSpPr>
          <p:cNvPr id="26" name="額縁 25"/>
          <p:cNvSpPr/>
          <p:nvPr/>
        </p:nvSpPr>
        <p:spPr>
          <a:xfrm>
            <a:off x="6869691" y="3215103"/>
            <a:ext cx="1983121" cy="360040"/>
          </a:xfrm>
          <a:prstGeom prst="bevel">
            <a:avLst/>
          </a:prstGeom>
          <a:solidFill>
            <a:schemeClr val="accent6">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600" dirty="0" smtClean="0">
                <a:solidFill>
                  <a:schemeClr val="tx1"/>
                </a:solidFill>
              </a:rPr>
              <a:t>基本方針</a:t>
            </a:r>
            <a:endParaRPr kumimoji="1" lang="ja-JP" altLang="en-US" sz="1200" b="1" spc="600" dirty="0">
              <a:solidFill>
                <a:schemeClr val="tx1"/>
              </a:solidFill>
            </a:endParaRPr>
          </a:p>
        </p:txBody>
      </p:sp>
      <p:sp>
        <p:nvSpPr>
          <p:cNvPr id="27" name="額縁 26"/>
          <p:cNvSpPr/>
          <p:nvPr/>
        </p:nvSpPr>
        <p:spPr>
          <a:xfrm>
            <a:off x="6884168" y="4365104"/>
            <a:ext cx="1936304" cy="360000"/>
          </a:xfrm>
          <a:prstGeom prst="bevel">
            <a:avLst/>
          </a:prstGeom>
          <a:solidFill>
            <a:schemeClr val="accent6">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600" dirty="0" smtClean="0">
                <a:solidFill>
                  <a:schemeClr val="tx1"/>
                </a:solidFill>
              </a:rPr>
              <a:t>基本構想</a:t>
            </a:r>
            <a:endParaRPr kumimoji="1" lang="ja-JP" altLang="en-US" sz="1200" b="1" spc="600" dirty="0">
              <a:solidFill>
                <a:schemeClr val="tx1"/>
              </a:solidFill>
            </a:endParaRPr>
          </a:p>
        </p:txBody>
      </p:sp>
      <p:cxnSp>
        <p:nvCxnSpPr>
          <p:cNvPr id="30" name="直線矢印コネクタ 29"/>
          <p:cNvCxnSpPr/>
          <p:nvPr/>
        </p:nvCxnSpPr>
        <p:spPr>
          <a:xfrm>
            <a:off x="7422505" y="3609016"/>
            <a:ext cx="0" cy="79200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31" name="直線矢印コネクタ 30"/>
          <p:cNvCxnSpPr/>
          <p:nvPr/>
        </p:nvCxnSpPr>
        <p:spPr>
          <a:xfrm rot="16200000" flipV="1">
            <a:off x="7890937" y="3969016"/>
            <a:ext cx="792000" cy="0"/>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3" name="直線矢印コネクタ 22"/>
          <p:cNvCxnSpPr/>
          <p:nvPr/>
        </p:nvCxnSpPr>
        <p:spPr>
          <a:xfrm>
            <a:off x="7452320" y="4931976"/>
            <a:ext cx="336" cy="58516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24" name="直線矢印コネクタ 23"/>
          <p:cNvCxnSpPr/>
          <p:nvPr/>
        </p:nvCxnSpPr>
        <p:spPr>
          <a:xfrm flipV="1">
            <a:off x="8286937" y="4931977"/>
            <a:ext cx="1" cy="583088"/>
          </a:xfrm>
          <a:prstGeom prst="straightConnector1">
            <a:avLst/>
          </a:prstGeom>
          <a:ln w="38100">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29" name="円/楕円 28"/>
          <p:cNvSpPr/>
          <p:nvPr/>
        </p:nvSpPr>
        <p:spPr>
          <a:xfrm>
            <a:off x="6525894" y="3356992"/>
            <a:ext cx="719492" cy="379152"/>
          </a:xfrm>
          <a:prstGeom prst="ellipse">
            <a:avLst/>
          </a:prstGeom>
          <a:solidFill>
            <a:schemeClr val="accent5">
              <a:lumMod val="20000"/>
              <a:lumOff val="80000"/>
            </a:schemeClr>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ysClr val="windowText" lastClr="000000"/>
                </a:solidFill>
              </a:rPr>
              <a:t>県</a:t>
            </a:r>
            <a:endParaRPr kumimoji="1" lang="ja-JP" altLang="en-US" sz="1200" dirty="0">
              <a:solidFill>
                <a:sysClr val="windowText" lastClr="000000"/>
              </a:solidFill>
            </a:endParaRPr>
          </a:p>
        </p:txBody>
      </p:sp>
      <p:sp>
        <p:nvSpPr>
          <p:cNvPr id="32" name="円/楕円 31"/>
          <p:cNvSpPr/>
          <p:nvPr/>
        </p:nvSpPr>
        <p:spPr>
          <a:xfrm>
            <a:off x="6525894" y="4526105"/>
            <a:ext cx="905874" cy="315518"/>
          </a:xfrm>
          <a:prstGeom prst="ellipse">
            <a:avLst/>
          </a:prstGeom>
          <a:solidFill>
            <a:schemeClr val="accent1">
              <a:lumMod val="20000"/>
              <a:lumOff val="80000"/>
            </a:schemeClr>
          </a:solidFill>
          <a:ln>
            <a:solidFill>
              <a:schemeClr val="accent5">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ysClr val="windowText" lastClr="000000"/>
                </a:solidFill>
              </a:rPr>
              <a:t>市町村</a:t>
            </a:r>
            <a:endParaRPr kumimoji="1" lang="ja-JP" altLang="en-US" sz="1200" dirty="0">
              <a:solidFill>
                <a:sysClr val="windowText" lastClr="000000"/>
              </a:solidFill>
            </a:endParaRPr>
          </a:p>
        </p:txBody>
      </p:sp>
      <p:sp>
        <p:nvSpPr>
          <p:cNvPr id="34" name="テキスト ボックス 33"/>
          <p:cNvSpPr txBox="1"/>
          <p:nvPr/>
        </p:nvSpPr>
        <p:spPr>
          <a:xfrm>
            <a:off x="8250505" y="3789016"/>
            <a:ext cx="353943" cy="504056"/>
          </a:xfrm>
          <a:prstGeom prst="rect">
            <a:avLst/>
          </a:prstGeom>
          <a:noFill/>
        </p:spPr>
        <p:txBody>
          <a:bodyPr vert="eaVert" wrap="square" rtlCol="0">
            <a:spAutoFit/>
          </a:bodyPr>
          <a:lstStyle/>
          <a:p>
            <a:pPr algn="ctr"/>
            <a:r>
              <a:rPr kumimoji="1" lang="ja-JP" altLang="en-US" sz="1100" spc="300" dirty="0" smtClean="0"/>
              <a:t>協議</a:t>
            </a:r>
            <a:endParaRPr kumimoji="1" lang="ja-JP" altLang="en-US" sz="1100" spc="300" dirty="0"/>
          </a:p>
        </p:txBody>
      </p:sp>
      <p:sp>
        <p:nvSpPr>
          <p:cNvPr id="35" name="テキスト ボックス 34"/>
          <p:cNvSpPr txBox="1"/>
          <p:nvPr/>
        </p:nvSpPr>
        <p:spPr>
          <a:xfrm>
            <a:off x="7386505" y="3753016"/>
            <a:ext cx="353943" cy="504000"/>
          </a:xfrm>
          <a:prstGeom prst="rect">
            <a:avLst/>
          </a:prstGeom>
          <a:noFill/>
        </p:spPr>
        <p:txBody>
          <a:bodyPr vert="eaVert" wrap="square" rtlCol="0">
            <a:spAutoFit/>
          </a:bodyPr>
          <a:lstStyle/>
          <a:p>
            <a:pPr algn="ctr"/>
            <a:r>
              <a:rPr kumimoji="1" lang="ja-JP" altLang="en-US" sz="1100" spc="300" dirty="0" smtClean="0"/>
              <a:t>同意</a:t>
            </a:r>
            <a:endParaRPr kumimoji="1" lang="ja-JP" altLang="en-US" sz="1100" spc="300" dirty="0"/>
          </a:p>
        </p:txBody>
      </p:sp>
      <p:sp>
        <p:nvSpPr>
          <p:cNvPr id="36" name="テキスト ボックス 35"/>
          <p:cNvSpPr txBox="1"/>
          <p:nvPr/>
        </p:nvSpPr>
        <p:spPr>
          <a:xfrm>
            <a:off x="8280320" y="4931976"/>
            <a:ext cx="353943" cy="504000"/>
          </a:xfrm>
          <a:prstGeom prst="rect">
            <a:avLst/>
          </a:prstGeom>
          <a:noFill/>
        </p:spPr>
        <p:txBody>
          <a:bodyPr vert="eaVert" wrap="none" rtlCol="0">
            <a:spAutoFit/>
          </a:bodyPr>
          <a:lstStyle/>
          <a:p>
            <a:pPr algn="ctr"/>
            <a:r>
              <a:rPr kumimoji="1" lang="ja-JP" altLang="en-US" sz="1100" spc="300" dirty="0" smtClean="0"/>
              <a:t>提出</a:t>
            </a:r>
            <a:endParaRPr kumimoji="1" lang="ja-JP" altLang="en-US" sz="1100" spc="300" dirty="0"/>
          </a:p>
        </p:txBody>
      </p:sp>
      <p:sp>
        <p:nvSpPr>
          <p:cNvPr id="37" name="テキスト ボックス 36"/>
          <p:cNvSpPr txBox="1"/>
          <p:nvPr/>
        </p:nvSpPr>
        <p:spPr>
          <a:xfrm>
            <a:off x="7452320" y="4931976"/>
            <a:ext cx="353943" cy="504000"/>
          </a:xfrm>
          <a:prstGeom prst="rect">
            <a:avLst/>
          </a:prstGeom>
          <a:noFill/>
        </p:spPr>
        <p:txBody>
          <a:bodyPr vert="eaVert" wrap="none" rtlCol="0">
            <a:spAutoFit/>
          </a:bodyPr>
          <a:lstStyle/>
          <a:p>
            <a:pPr algn="ctr"/>
            <a:r>
              <a:rPr kumimoji="1" lang="ja-JP" altLang="en-US" sz="1100" spc="300" dirty="0" smtClean="0"/>
              <a:t>認定</a:t>
            </a:r>
            <a:endParaRPr kumimoji="1" lang="ja-JP" altLang="en-US" sz="1100" spc="300" dirty="0"/>
          </a:p>
        </p:txBody>
      </p:sp>
      <p:sp>
        <p:nvSpPr>
          <p:cNvPr id="2" name="角丸四角形 1"/>
          <p:cNvSpPr/>
          <p:nvPr/>
        </p:nvSpPr>
        <p:spPr>
          <a:xfrm>
            <a:off x="277296" y="2959799"/>
            <a:ext cx="5798199" cy="3672408"/>
          </a:xfrm>
          <a:prstGeom prst="roundRect">
            <a:avLst>
              <a:gd name="adj" fmla="val 8886"/>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6014795" y="5710619"/>
            <a:ext cx="353943" cy="451406"/>
          </a:xfrm>
          <a:prstGeom prst="rect">
            <a:avLst/>
          </a:prstGeom>
          <a:noFill/>
        </p:spPr>
        <p:txBody>
          <a:bodyPr vert="eaVert" wrap="none" rtlCol="0">
            <a:spAutoFit/>
          </a:bodyPr>
          <a:lstStyle/>
          <a:p>
            <a:pPr algn="ctr"/>
            <a:r>
              <a:rPr kumimoji="1" lang="ja-JP" altLang="en-US" sz="1100" spc="300" dirty="0" smtClean="0"/>
              <a:t>支援</a:t>
            </a:r>
            <a:endParaRPr kumimoji="1" lang="ja-JP" altLang="en-US" sz="1100" spc="3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右カーブ矢印 13"/>
          <p:cNvSpPr/>
          <p:nvPr/>
        </p:nvSpPr>
        <p:spPr>
          <a:xfrm rot="10800000">
            <a:off x="4788000" y="2988000"/>
            <a:ext cx="972000" cy="1980000"/>
          </a:xfrm>
          <a:prstGeom prst="curved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右カーブ矢印 11"/>
          <p:cNvSpPr/>
          <p:nvPr/>
        </p:nvSpPr>
        <p:spPr>
          <a:xfrm rot="21093097">
            <a:off x="3564000" y="3132000"/>
            <a:ext cx="972000" cy="1980000"/>
          </a:xfrm>
          <a:prstGeom prst="curved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正方形/長方形 10"/>
          <p:cNvSpPr/>
          <p:nvPr/>
        </p:nvSpPr>
        <p:spPr>
          <a:xfrm>
            <a:off x="5875916" y="2745545"/>
            <a:ext cx="3168000" cy="31680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lang="en-US" altLang="ja-JP" sz="1200" dirty="0" smtClean="0">
              <a:solidFill>
                <a:sysClr val="windowText" lastClr="000000"/>
              </a:solidFill>
            </a:endParaRPr>
          </a:p>
          <a:p>
            <a:r>
              <a:rPr kumimoji="1" lang="ja-JP" altLang="en-US" sz="1200" b="1" dirty="0" smtClean="0">
                <a:solidFill>
                  <a:sysClr val="windowText" lastClr="000000"/>
                </a:solidFill>
              </a:rPr>
              <a:t>１．基本構想（育成すべき農業経営（経営類型</a:t>
            </a:r>
            <a:endParaRPr kumimoji="1" lang="en-US" altLang="ja-JP" sz="1200" b="1" dirty="0" smtClean="0">
              <a:solidFill>
                <a:sysClr val="windowText" lastClr="000000"/>
              </a:solidFill>
            </a:endParaRPr>
          </a:p>
          <a:p>
            <a:r>
              <a:rPr lang="ja-JP" altLang="en-US" sz="1200" b="1" dirty="0" smtClean="0">
                <a:solidFill>
                  <a:sysClr val="windowText" lastClr="000000"/>
                </a:solidFill>
              </a:rPr>
              <a:t>　　</a:t>
            </a:r>
            <a:r>
              <a:rPr kumimoji="1" lang="ja-JP" altLang="en-US" sz="1200" b="1" dirty="0" smtClean="0">
                <a:solidFill>
                  <a:sysClr val="windowText" lastClr="000000"/>
                </a:solidFill>
              </a:rPr>
              <a:t>ごとの経営規模等）の目標が定められて</a:t>
            </a:r>
            <a:r>
              <a:rPr kumimoji="1" lang="ja-JP" altLang="en-US" sz="1200" b="1" dirty="0" err="1" smtClean="0">
                <a:solidFill>
                  <a:sysClr val="windowText" lastClr="000000"/>
                </a:solidFill>
              </a:rPr>
              <a:t>い</a:t>
            </a:r>
            <a:endParaRPr kumimoji="1" lang="en-US" altLang="ja-JP" sz="1200" b="1" dirty="0" smtClean="0">
              <a:solidFill>
                <a:sysClr val="windowText" lastClr="000000"/>
              </a:solidFill>
            </a:endParaRPr>
          </a:p>
          <a:p>
            <a:r>
              <a:rPr lang="ja-JP" altLang="en-US" sz="1200" b="1" dirty="0" smtClean="0">
                <a:solidFill>
                  <a:sysClr val="windowText" lastClr="000000"/>
                </a:solidFill>
              </a:rPr>
              <a:t>　　</a:t>
            </a:r>
            <a:r>
              <a:rPr kumimoji="1" lang="ja-JP" altLang="en-US" sz="1200" b="1" dirty="0" smtClean="0">
                <a:solidFill>
                  <a:sysClr val="windowText" lastClr="000000"/>
                </a:solidFill>
              </a:rPr>
              <a:t>ます）に照らし適切なものであること。</a:t>
            </a:r>
            <a:endParaRPr kumimoji="1" lang="en-US" altLang="ja-JP" sz="1200" b="1" dirty="0" smtClean="0">
              <a:solidFill>
                <a:sysClr val="windowText" lastClr="000000"/>
              </a:solidFill>
            </a:endParaRPr>
          </a:p>
          <a:p>
            <a:endParaRPr lang="en-US" altLang="ja-JP" sz="1200" dirty="0" smtClean="0">
              <a:solidFill>
                <a:sysClr val="windowText" lastClr="000000"/>
              </a:solidFill>
            </a:endParaRPr>
          </a:p>
          <a:p>
            <a:r>
              <a:rPr kumimoji="1" lang="ja-JP" altLang="en-US" sz="1200" b="1" dirty="0" smtClean="0">
                <a:solidFill>
                  <a:sysClr val="windowText" lastClr="000000"/>
                </a:solidFill>
              </a:rPr>
              <a:t>２．農用地の効率的かつ総合的な利用を図る</a:t>
            </a:r>
            <a:endParaRPr kumimoji="1" lang="en-US" altLang="ja-JP" sz="1200" b="1" dirty="0" smtClean="0">
              <a:solidFill>
                <a:sysClr val="windowText" lastClr="000000"/>
              </a:solidFill>
            </a:endParaRPr>
          </a:p>
          <a:p>
            <a:r>
              <a:rPr lang="ja-JP" altLang="en-US" sz="1200" b="1" dirty="0" smtClean="0">
                <a:solidFill>
                  <a:sysClr val="windowText" lastClr="000000"/>
                </a:solidFill>
              </a:rPr>
              <a:t>　　</a:t>
            </a:r>
            <a:r>
              <a:rPr kumimoji="1" lang="ja-JP" altLang="en-US" sz="1200" b="1" dirty="0" smtClean="0">
                <a:solidFill>
                  <a:sysClr val="windowText" lastClr="000000"/>
                </a:solidFill>
              </a:rPr>
              <a:t>ために適切なものであること。</a:t>
            </a:r>
            <a:endParaRPr kumimoji="1" lang="en-US" altLang="ja-JP" sz="1200" b="1" dirty="0" smtClean="0">
              <a:solidFill>
                <a:sysClr val="windowText" lastClr="000000"/>
              </a:solidFill>
            </a:endParaRPr>
          </a:p>
          <a:p>
            <a:endParaRPr lang="en-US" altLang="ja-JP" sz="1200" dirty="0" smtClean="0">
              <a:solidFill>
                <a:sysClr val="windowText" lastClr="000000"/>
              </a:solidFill>
            </a:endParaRPr>
          </a:p>
          <a:p>
            <a:r>
              <a:rPr kumimoji="1" lang="ja-JP" altLang="en-US" sz="1200" b="1" dirty="0" smtClean="0">
                <a:solidFill>
                  <a:sysClr val="windowText" lastClr="000000"/>
                </a:solidFill>
              </a:rPr>
              <a:t>３．その他農林水産省令で定める基準に適合</a:t>
            </a:r>
            <a:endParaRPr kumimoji="1" lang="en-US" altLang="ja-JP" sz="1200" b="1" dirty="0" smtClean="0">
              <a:solidFill>
                <a:sysClr val="windowText" lastClr="000000"/>
              </a:solidFill>
            </a:endParaRPr>
          </a:p>
          <a:p>
            <a:r>
              <a:rPr lang="ja-JP" altLang="en-US" sz="1200" b="1" dirty="0" smtClean="0">
                <a:solidFill>
                  <a:sysClr val="windowText" lastClr="000000"/>
                </a:solidFill>
              </a:rPr>
              <a:t>　　</a:t>
            </a:r>
            <a:r>
              <a:rPr kumimoji="1" lang="ja-JP" altLang="en-US" sz="1200" b="1" dirty="0" smtClean="0">
                <a:solidFill>
                  <a:sysClr val="windowText" lastClr="000000"/>
                </a:solidFill>
              </a:rPr>
              <a:t>する者であること。</a:t>
            </a:r>
            <a:endParaRPr kumimoji="1" lang="en-US" altLang="ja-JP" sz="1200" b="1" dirty="0" smtClean="0">
              <a:solidFill>
                <a:sysClr val="windowText" lastClr="000000"/>
              </a:solidFill>
            </a:endParaRPr>
          </a:p>
          <a:p>
            <a:r>
              <a:rPr lang="ja-JP" altLang="en-US" sz="1200" dirty="0" smtClean="0">
                <a:solidFill>
                  <a:sysClr val="windowText" lastClr="000000"/>
                </a:solidFill>
              </a:rPr>
              <a:t>     ・農業経営改善計画の達成される見込が確</a:t>
            </a:r>
            <a:endParaRPr lang="en-US" altLang="ja-JP" sz="1200" dirty="0" smtClean="0">
              <a:solidFill>
                <a:sysClr val="windowText" lastClr="000000"/>
              </a:solidFill>
            </a:endParaRPr>
          </a:p>
          <a:p>
            <a:r>
              <a:rPr lang="en-US" altLang="ja-JP" sz="1200" dirty="0" smtClean="0">
                <a:solidFill>
                  <a:sysClr val="windowText" lastClr="000000"/>
                </a:solidFill>
              </a:rPr>
              <a:t>       </a:t>
            </a:r>
            <a:r>
              <a:rPr lang="ja-JP" altLang="en-US" sz="1200" dirty="0" smtClean="0">
                <a:solidFill>
                  <a:sysClr val="windowText" lastClr="000000"/>
                </a:solidFill>
              </a:rPr>
              <a:t>実であること   等</a:t>
            </a:r>
            <a:endParaRPr lang="en-US" altLang="ja-JP" sz="1200" dirty="0" smtClean="0">
              <a:solidFill>
                <a:sysClr val="windowText" lastClr="000000"/>
              </a:solidFill>
            </a:endParaRPr>
          </a:p>
        </p:txBody>
      </p:sp>
      <p:sp>
        <p:nvSpPr>
          <p:cNvPr id="9" name="正方形/長方形 8"/>
          <p:cNvSpPr/>
          <p:nvPr/>
        </p:nvSpPr>
        <p:spPr>
          <a:xfrm>
            <a:off x="277040" y="2745545"/>
            <a:ext cx="3168000" cy="3168000"/>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200" dirty="0" smtClean="0">
              <a:solidFill>
                <a:schemeClr val="tx1"/>
              </a:solidFill>
            </a:endParaRPr>
          </a:p>
          <a:p>
            <a:r>
              <a:rPr lang="ja-JP" altLang="en-US" sz="1200" b="1" dirty="0" smtClean="0">
                <a:solidFill>
                  <a:schemeClr val="tx1"/>
                </a:solidFill>
              </a:rPr>
              <a:t>１．農業経営の現状</a:t>
            </a:r>
            <a:endParaRPr lang="en-US" altLang="ja-JP" sz="1200" b="1" dirty="0" smtClean="0">
              <a:solidFill>
                <a:schemeClr val="tx1"/>
              </a:solidFill>
            </a:endParaRPr>
          </a:p>
          <a:p>
            <a:r>
              <a:rPr lang="ja-JP" altLang="en-US" sz="1200" dirty="0" smtClean="0">
                <a:solidFill>
                  <a:schemeClr val="tx1"/>
                </a:solidFill>
              </a:rPr>
              <a:t>・年間労働時間、年間農業所得等</a:t>
            </a:r>
            <a:endParaRPr lang="en-US" altLang="ja-JP" sz="1200" dirty="0" smtClean="0">
              <a:solidFill>
                <a:schemeClr val="tx1"/>
              </a:solidFill>
            </a:endParaRPr>
          </a:p>
          <a:p>
            <a:endParaRPr kumimoji="1" lang="en-US" altLang="ja-JP" sz="1200" dirty="0" smtClean="0">
              <a:solidFill>
                <a:schemeClr val="tx1"/>
              </a:solidFill>
            </a:endParaRPr>
          </a:p>
          <a:p>
            <a:r>
              <a:rPr kumimoji="1" lang="ja-JP" altLang="en-US" sz="1200" b="1" dirty="0" smtClean="0">
                <a:solidFill>
                  <a:schemeClr val="tx1"/>
                </a:solidFill>
              </a:rPr>
              <a:t>２．農業経営の改善に関する目標</a:t>
            </a:r>
            <a:endParaRPr kumimoji="1" lang="en-US" altLang="ja-JP" sz="1200" b="1" dirty="0" smtClean="0">
              <a:solidFill>
                <a:schemeClr val="tx1"/>
              </a:solidFill>
            </a:endParaRPr>
          </a:p>
          <a:p>
            <a:r>
              <a:rPr lang="ja-JP" altLang="en-US" sz="1200" dirty="0" smtClean="0">
                <a:solidFill>
                  <a:schemeClr val="tx1"/>
                </a:solidFill>
              </a:rPr>
              <a:t>・農業経営の規模の拡大（作付面積、飼育頭</a:t>
            </a:r>
            <a:endParaRPr lang="en-US" altLang="ja-JP" sz="1200" dirty="0" smtClean="0">
              <a:solidFill>
                <a:schemeClr val="tx1"/>
              </a:solidFill>
            </a:endParaRPr>
          </a:p>
          <a:p>
            <a:r>
              <a:rPr lang="ja-JP" altLang="en-US" sz="1200" dirty="0" smtClean="0">
                <a:solidFill>
                  <a:schemeClr val="tx1"/>
                </a:solidFill>
              </a:rPr>
              <a:t>  数、作業受託面積等）</a:t>
            </a:r>
            <a:endParaRPr lang="en-US" altLang="ja-JP" sz="1200" dirty="0" smtClean="0">
              <a:solidFill>
                <a:schemeClr val="tx1"/>
              </a:solidFill>
            </a:endParaRPr>
          </a:p>
          <a:p>
            <a:endParaRPr kumimoji="1" lang="en-US" altLang="ja-JP" sz="1200" dirty="0" smtClean="0">
              <a:solidFill>
                <a:schemeClr val="tx1"/>
              </a:solidFill>
            </a:endParaRPr>
          </a:p>
          <a:p>
            <a:r>
              <a:rPr kumimoji="1" lang="ja-JP" altLang="en-US" sz="1200" dirty="0" smtClean="0">
                <a:solidFill>
                  <a:schemeClr val="tx1"/>
                </a:solidFill>
              </a:rPr>
              <a:t>・生産方式の合理化（機械・施設の導入、</a:t>
            </a:r>
            <a:r>
              <a:rPr kumimoji="1" lang="ja-JP" altLang="en-US" sz="1200" dirty="0" err="1" smtClean="0">
                <a:solidFill>
                  <a:schemeClr val="tx1"/>
                </a:solidFill>
              </a:rPr>
              <a:t>ほ</a:t>
            </a:r>
            <a:r>
              <a:rPr kumimoji="1" lang="ja-JP" altLang="en-US" sz="1200" dirty="0" smtClean="0">
                <a:solidFill>
                  <a:schemeClr val="tx1"/>
                </a:solidFill>
              </a:rPr>
              <a:t>場</a:t>
            </a:r>
            <a:endParaRPr kumimoji="1" lang="en-US" altLang="ja-JP" sz="1200" dirty="0" smtClean="0">
              <a:solidFill>
                <a:schemeClr val="tx1"/>
              </a:solidFill>
            </a:endParaRPr>
          </a:p>
          <a:p>
            <a:r>
              <a:rPr lang="ja-JP" altLang="en-US" sz="1200" dirty="0" smtClean="0">
                <a:solidFill>
                  <a:schemeClr val="tx1"/>
                </a:solidFill>
              </a:rPr>
              <a:t>  </a:t>
            </a:r>
            <a:r>
              <a:rPr kumimoji="1" lang="ja-JP" altLang="en-US" sz="1200" dirty="0" smtClean="0">
                <a:solidFill>
                  <a:schemeClr val="tx1"/>
                </a:solidFill>
              </a:rPr>
              <a:t>連坦化、新技術の導入等）</a:t>
            </a:r>
            <a:endParaRPr kumimoji="1" lang="en-US" altLang="ja-JP" sz="1200" dirty="0" smtClean="0">
              <a:solidFill>
                <a:schemeClr val="tx1"/>
              </a:solidFill>
            </a:endParaRPr>
          </a:p>
          <a:p>
            <a:endParaRPr lang="en-US" altLang="ja-JP" sz="1200" dirty="0" smtClean="0">
              <a:solidFill>
                <a:schemeClr val="tx1"/>
              </a:solidFill>
            </a:endParaRPr>
          </a:p>
          <a:p>
            <a:r>
              <a:rPr lang="ja-JP" altLang="en-US" sz="1200" dirty="0" smtClean="0">
                <a:solidFill>
                  <a:schemeClr val="tx1"/>
                </a:solidFill>
              </a:rPr>
              <a:t>・経営管理の合理化（青色申告の実施、経営</a:t>
            </a:r>
            <a:endParaRPr lang="en-US" altLang="ja-JP" sz="1200" dirty="0" smtClean="0">
              <a:solidFill>
                <a:schemeClr val="tx1"/>
              </a:solidFill>
            </a:endParaRPr>
          </a:p>
          <a:p>
            <a:r>
              <a:rPr lang="ja-JP" altLang="en-US" sz="1200" dirty="0" smtClean="0">
                <a:solidFill>
                  <a:schemeClr val="tx1"/>
                </a:solidFill>
              </a:rPr>
              <a:t>  の法人化等）</a:t>
            </a:r>
            <a:endParaRPr lang="en-US" altLang="ja-JP" sz="1200" dirty="0" smtClean="0">
              <a:solidFill>
                <a:schemeClr val="tx1"/>
              </a:solidFill>
            </a:endParaRPr>
          </a:p>
          <a:p>
            <a:endParaRPr lang="en-US" altLang="ja-JP" sz="1200" dirty="0" smtClean="0">
              <a:solidFill>
                <a:schemeClr val="tx1"/>
              </a:solidFill>
            </a:endParaRPr>
          </a:p>
          <a:p>
            <a:r>
              <a:rPr lang="ja-JP" altLang="en-US" sz="1200" dirty="0" smtClean="0">
                <a:solidFill>
                  <a:schemeClr val="tx1"/>
                </a:solidFill>
              </a:rPr>
              <a:t>・</a:t>
            </a:r>
            <a:r>
              <a:rPr kumimoji="1" lang="ja-JP" altLang="en-US" sz="1200" dirty="0" smtClean="0">
                <a:solidFill>
                  <a:schemeClr val="tx1"/>
                </a:solidFill>
              </a:rPr>
              <a:t>農業従事の態様の改善（休日制度の導入、</a:t>
            </a:r>
            <a:endParaRPr kumimoji="1" lang="en-US" altLang="ja-JP" sz="1200" dirty="0" smtClean="0">
              <a:solidFill>
                <a:schemeClr val="tx1"/>
              </a:solidFill>
            </a:endParaRPr>
          </a:p>
          <a:p>
            <a:r>
              <a:rPr lang="ja-JP" altLang="en-US" sz="1200" dirty="0" smtClean="0">
                <a:solidFill>
                  <a:schemeClr val="tx1"/>
                </a:solidFill>
              </a:rPr>
              <a:t>  </a:t>
            </a:r>
            <a:r>
              <a:rPr kumimoji="1" lang="ja-JP" altLang="en-US" sz="1200" dirty="0" smtClean="0">
                <a:solidFill>
                  <a:schemeClr val="tx1"/>
                </a:solidFill>
              </a:rPr>
              <a:t>家族経営協定の締結等）</a:t>
            </a:r>
            <a:endParaRPr kumimoji="1" lang="en-US" altLang="ja-JP" sz="1200" dirty="0" smtClean="0">
              <a:solidFill>
                <a:schemeClr val="tx1"/>
              </a:solidFill>
            </a:endParaRPr>
          </a:p>
          <a:p>
            <a:pPr algn="r"/>
            <a:r>
              <a:rPr lang="ja-JP" altLang="en-US" sz="1200" dirty="0" smtClean="0">
                <a:solidFill>
                  <a:schemeClr val="tx1"/>
                </a:solidFill>
              </a:rPr>
              <a:t>　　　　　　　　　　　　　　　　　　　　　　　等を記入</a:t>
            </a:r>
            <a:endParaRPr kumimoji="1" lang="en-US" altLang="ja-JP" sz="1200" dirty="0" smtClean="0">
              <a:solidFill>
                <a:schemeClr val="tx1"/>
              </a:solidFill>
            </a:endParaRPr>
          </a:p>
        </p:txBody>
      </p:sp>
      <p:cxnSp>
        <p:nvCxnSpPr>
          <p:cNvPr id="2" name="直線コネクタ 19"/>
          <p:cNvCxnSpPr>
            <a:cxnSpLocks noChangeShapeType="1"/>
          </p:cNvCxnSpPr>
          <p:nvPr/>
        </p:nvCxnSpPr>
        <p:spPr bwMode="auto">
          <a:xfrm>
            <a:off x="25200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3" name="テキスト ボックス 2"/>
          <p:cNvSpPr txBox="1"/>
          <p:nvPr/>
        </p:nvSpPr>
        <p:spPr>
          <a:xfrm>
            <a:off x="3133145" y="324000"/>
            <a:ext cx="2877711" cy="461665"/>
          </a:xfrm>
          <a:prstGeom prst="rect">
            <a:avLst/>
          </a:prstGeom>
          <a:noFill/>
        </p:spPr>
        <p:txBody>
          <a:bodyPr wrap="none" rtlCol="0">
            <a:spAutoFit/>
          </a:bodyPr>
          <a:lstStyle/>
          <a:p>
            <a:pPr algn="ctr"/>
            <a:r>
              <a:rPr kumimoji="1" lang="ja-JP" altLang="en-US" sz="2400" spc="600" dirty="0" smtClean="0">
                <a:latin typeface="HGS創英角ｺﾞｼｯｸUB" pitchFamily="50" charset="-128"/>
                <a:ea typeface="HGS創英角ｺﾞｼｯｸUB" pitchFamily="50" charset="-128"/>
              </a:rPr>
              <a:t>認定農業者制度</a:t>
            </a:r>
            <a:endParaRPr kumimoji="1" lang="ja-JP" altLang="en-US" sz="2400" spc="600" dirty="0">
              <a:latin typeface="HGS創英角ｺﾞｼｯｸUB" pitchFamily="50" charset="-128"/>
              <a:ea typeface="HGS創英角ｺﾞｼｯｸUB" pitchFamily="50" charset="-128"/>
            </a:endParaRPr>
          </a:p>
        </p:txBody>
      </p:sp>
      <p:sp>
        <p:nvSpPr>
          <p:cNvPr id="5" name="テキスト ボックス 4"/>
          <p:cNvSpPr txBox="1"/>
          <p:nvPr/>
        </p:nvSpPr>
        <p:spPr>
          <a:xfrm>
            <a:off x="827584" y="1268760"/>
            <a:ext cx="7632000" cy="830997"/>
          </a:xfrm>
          <a:prstGeom prst="rect">
            <a:avLst/>
          </a:prstGeom>
          <a:solidFill>
            <a:schemeClr val="accent6">
              <a:lumMod val="40000"/>
              <a:lumOff val="60000"/>
            </a:schemeClr>
          </a:solidFill>
          <a:ln>
            <a:solidFill>
              <a:schemeClr val="tx1"/>
            </a:solidFill>
          </a:ln>
        </p:spPr>
        <p:txBody>
          <a:bodyPr wrap="square" rtlCol="0">
            <a:spAutoFit/>
          </a:bodyPr>
          <a:lstStyle/>
          <a:p>
            <a:r>
              <a:rPr lang="en-US" altLang="ja-JP" sz="1200" b="1" dirty="0" smtClean="0"/>
              <a:t>【</a:t>
            </a:r>
            <a:r>
              <a:rPr kumimoji="1" lang="ja-JP" altLang="en-US" sz="1200" b="1" dirty="0" smtClean="0"/>
              <a:t>認定農業者制度</a:t>
            </a:r>
            <a:r>
              <a:rPr kumimoji="1" lang="en-US" altLang="ja-JP" sz="1200" b="1" dirty="0" smtClean="0"/>
              <a:t>】</a:t>
            </a:r>
          </a:p>
          <a:p>
            <a:r>
              <a:rPr lang="ja-JP" altLang="en-US" sz="1200" b="1" dirty="0" smtClean="0"/>
              <a:t>１．制度の仕組み</a:t>
            </a:r>
            <a:endParaRPr kumimoji="1" lang="en-US" altLang="ja-JP" sz="1200" b="1" dirty="0" smtClean="0"/>
          </a:p>
          <a:p>
            <a:r>
              <a:rPr kumimoji="1" lang="ja-JP" altLang="en-US" sz="1200" dirty="0" smtClean="0"/>
              <a:t>　自らの農業経営基盤の強化を図り、自らの農業経営の改善を計画的に行おうとする者に対し、重点的に支援措置を講じ、効率的かつ安定的な農業経営の育成を図っていこうとするものです。</a:t>
            </a:r>
            <a:endParaRPr kumimoji="1" lang="ja-JP" altLang="en-US" sz="1200" dirty="0"/>
          </a:p>
        </p:txBody>
      </p:sp>
      <p:sp>
        <p:nvSpPr>
          <p:cNvPr id="6" name="円/楕円 5"/>
          <p:cNvSpPr/>
          <p:nvPr/>
        </p:nvSpPr>
        <p:spPr>
          <a:xfrm>
            <a:off x="3600000" y="2276872"/>
            <a:ext cx="1944000" cy="576064"/>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ysClr val="windowText" lastClr="000000"/>
                </a:solidFill>
              </a:rPr>
              <a:t>経営改善を図ろうとする農業者</a:t>
            </a:r>
            <a:endParaRPr kumimoji="1" lang="ja-JP" altLang="en-US" sz="1200" b="1" dirty="0">
              <a:solidFill>
                <a:sysClr val="windowText" lastClr="000000"/>
              </a:solidFill>
            </a:endParaRPr>
          </a:p>
        </p:txBody>
      </p:sp>
      <p:sp>
        <p:nvSpPr>
          <p:cNvPr id="7" name="円/楕円 6"/>
          <p:cNvSpPr/>
          <p:nvPr/>
        </p:nvSpPr>
        <p:spPr>
          <a:xfrm>
            <a:off x="4211960" y="5148000"/>
            <a:ext cx="1008112" cy="914400"/>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ysClr val="windowText" lastClr="000000"/>
                </a:solidFill>
              </a:rPr>
              <a:t>市町村等</a:t>
            </a:r>
            <a:endParaRPr kumimoji="1" lang="ja-JP" altLang="en-US" sz="1200" b="1" dirty="0">
              <a:solidFill>
                <a:sysClr val="windowText" lastClr="000000"/>
              </a:solidFill>
            </a:endParaRPr>
          </a:p>
        </p:txBody>
      </p:sp>
      <p:sp>
        <p:nvSpPr>
          <p:cNvPr id="8" name="テキスト ボックス 7"/>
          <p:cNvSpPr txBox="1"/>
          <p:nvPr/>
        </p:nvSpPr>
        <p:spPr>
          <a:xfrm>
            <a:off x="971424" y="2594114"/>
            <a:ext cx="1728192" cy="276999"/>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r>
              <a:rPr kumimoji="1" lang="ja-JP" altLang="en-US" sz="1200" b="1" spc="300" dirty="0" smtClean="0"/>
              <a:t>農業経営改善計画</a:t>
            </a:r>
            <a:endParaRPr kumimoji="1" lang="ja-JP" altLang="en-US" sz="1200" b="1" spc="300" dirty="0"/>
          </a:p>
        </p:txBody>
      </p:sp>
      <p:sp>
        <p:nvSpPr>
          <p:cNvPr id="10" name="正方形/長方形 9"/>
          <p:cNvSpPr/>
          <p:nvPr/>
        </p:nvSpPr>
        <p:spPr>
          <a:xfrm>
            <a:off x="6588000" y="2619545"/>
            <a:ext cx="1728000" cy="252000"/>
          </a:xfrm>
          <a:prstGeom prst="rect">
            <a:avLst/>
          </a:prstGeom>
          <a:solidFill>
            <a:schemeClr val="accent5">
              <a:lumMod val="40000"/>
              <a:lumOff val="6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300" dirty="0" smtClean="0">
                <a:solidFill>
                  <a:sysClr val="windowText" lastClr="000000"/>
                </a:solidFill>
              </a:rPr>
              <a:t>認定基準</a:t>
            </a:r>
            <a:endParaRPr kumimoji="1" lang="ja-JP" altLang="en-US" sz="1200" b="1" spc="300" dirty="0">
              <a:solidFill>
                <a:sysClr val="windowText" lastClr="000000"/>
              </a:solidFill>
            </a:endParaRPr>
          </a:p>
        </p:txBody>
      </p:sp>
      <p:sp>
        <p:nvSpPr>
          <p:cNvPr id="15" name="テキスト ボックス 14"/>
          <p:cNvSpPr txBox="1"/>
          <p:nvPr/>
        </p:nvSpPr>
        <p:spPr>
          <a:xfrm>
            <a:off x="3733745" y="3672000"/>
            <a:ext cx="400110" cy="720080"/>
          </a:xfrm>
          <a:prstGeom prst="rect">
            <a:avLst/>
          </a:prstGeom>
          <a:noFill/>
        </p:spPr>
        <p:txBody>
          <a:bodyPr vert="eaVert" wrap="square" rtlCol="0">
            <a:spAutoFit/>
          </a:bodyPr>
          <a:lstStyle/>
          <a:p>
            <a:pPr algn="ctr"/>
            <a:r>
              <a:rPr kumimoji="1" lang="ja-JP" altLang="en-US" sz="1400" b="1" spc="600" dirty="0" smtClean="0"/>
              <a:t>申請</a:t>
            </a:r>
            <a:endParaRPr kumimoji="1" lang="ja-JP" altLang="en-US" sz="1400" b="1" spc="600" dirty="0"/>
          </a:p>
        </p:txBody>
      </p:sp>
      <p:sp>
        <p:nvSpPr>
          <p:cNvPr id="16" name="テキスト ボックス 15"/>
          <p:cNvSpPr txBox="1"/>
          <p:nvPr/>
        </p:nvSpPr>
        <p:spPr>
          <a:xfrm>
            <a:off x="5184000" y="3672000"/>
            <a:ext cx="400110" cy="720080"/>
          </a:xfrm>
          <a:prstGeom prst="rect">
            <a:avLst/>
          </a:prstGeom>
          <a:noFill/>
        </p:spPr>
        <p:txBody>
          <a:bodyPr vert="eaVert" wrap="square" rtlCol="0">
            <a:spAutoFit/>
          </a:bodyPr>
          <a:lstStyle/>
          <a:p>
            <a:pPr algn="ctr"/>
            <a:r>
              <a:rPr lang="ja-JP" altLang="en-US" sz="1400" b="1" spc="600" dirty="0" smtClean="0"/>
              <a:t>認定</a:t>
            </a:r>
            <a:endParaRPr kumimoji="1" lang="ja-JP" altLang="en-US" sz="1400" b="1" spc="600" dirty="0"/>
          </a:p>
        </p:txBody>
      </p:sp>
      <p:sp>
        <p:nvSpPr>
          <p:cNvPr id="4" name="テキスト ボックス 3"/>
          <p:cNvSpPr txBox="1"/>
          <p:nvPr/>
        </p:nvSpPr>
        <p:spPr>
          <a:xfrm>
            <a:off x="827584" y="6237312"/>
            <a:ext cx="7200800" cy="461665"/>
          </a:xfrm>
          <a:prstGeom prst="rect">
            <a:avLst/>
          </a:prstGeom>
          <a:noFill/>
        </p:spPr>
        <p:txBody>
          <a:bodyPr wrap="square" rtlCol="0">
            <a:spAutoFit/>
          </a:bodyPr>
          <a:lstStyle/>
          <a:p>
            <a:r>
              <a:rPr kumimoji="1" lang="en-US" altLang="ja-JP" sz="1200" dirty="0" smtClean="0"/>
              <a:t>※</a:t>
            </a:r>
            <a:r>
              <a:rPr kumimoji="1" lang="ja-JP" altLang="en-US" sz="1200" dirty="0" smtClean="0"/>
              <a:t>農地中管理事業の推進に関する法律等の一部改正（</a:t>
            </a:r>
            <a:r>
              <a:rPr kumimoji="1" lang="en-US" altLang="ja-JP" sz="1200" dirty="0" smtClean="0"/>
              <a:t>2019</a:t>
            </a:r>
            <a:r>
              <a:rPr kumimoji="1" lang="ja-JP" altLang="en-US" sz="1200" dirty="0" smtClean="0"/>
              <a:t>年</a:t>
            </a:r>
            <a:r>
              <a:rPr kumimoji="1" lang="en-US" altLang="ja-JP" sz="1200" dirty="0" smtClean="0"/>
              <a:t>5</a:t>
            </a:r>
            <a:r>
              <a:rPr kumimoji="1" lang="ja-JP" altLang="en-US" sz="1200" dirty="0" smtClean="0"/>
              <a:t>月</a:t>
            </a:r>
            <a:r>
              <a:rPr kumimoji="1" lang="en-US" altLang="ja-JP" sz="1200" dirty="0" smtClean="0"/>
              <a:t>24</a:t>
            </a:r>
            <a:r>
              <a:rPr kumimoji="1" lang="ja-JP" altLang="en-US" sz="1200" dirty="0" smtClean="0"/>
              <a:t>日公布）により、市町村の区域を超えて農用地を利用する農業者の農業改善計画については、国又は都道府県が認定事務を行うこととなった。</a:t>
            </a:r>
            <a:endParaRPr kumimoji="1" lang="en-US" altLang="ja-JP" sz="12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56000" y="332656"/>
            <a:ext cx="7632000" cy="1224136"/>
          </a:xfrm>
          <a:prstGeom prst="rect">
            <a:avLst/>
          </a:prstGeom>
          <a:solidFill>
            <a:schemeClr val="accent6">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200" b="1" dirty="0" smtClean="0">
                <a:solidFill>
                  <a:sysClr val="windowText" lastClr="000000"/>
                </a:solidFill>
              </a:rPr>
              <a:t>２．</a:t>
            </a:r>
            <a:r>
              <a:rPr kumimoji="1" lang="ja-JP" altLang="en-US" sz="1200" b="1" dirty="0" smtClean="0">
                <a:solidFill>
                  <a:sysClr val="windowText" lastClr="000000"/>
                </a:solidFill>
              </a:rPr>
              <a:t>認定期間</a:t>
            </a:r>
            <a:endParaRPr kumimoji="1" lang="en-US" altLang="ja-JP" sz="1200" b="1" dirty="0" smtClean="0">
              <a:solidFill>
                <a:sysClr val="windowText" lastClr="000000"/>
              </a:solidFill>
            </a:endParaRPr>
          </a:p>
          <a:p>
            <a:r>
              <a:rPr lang="ja-JP" altLang="en-US" sz="1200" dirty="0" smtClean="0">
                <a:solidFill>
                  <a:sysClr val="windowText" lastClr="000000"/>
                </a:solidFill>
              </a:rPr>
              <a:t>・５年間</a:t>
            </a:r>
            <a:endParaRPr lang="en-US" altLang="ja-JP" sz="1200" dirty="0" smtClean="0">
              <a:solidFill>
                <a:sysClr val="windowText" lastClr="000000"/>
              </a:solidFill>
            </a:endParaRPr>
          </a:p>
          <a:p>
            <a:endParaRPr lang="en-US" altLang="ja-JP" sz="1200" dirty="0" smtClean="0">
              <a:solidFill>
                <a:sysClr val="windowText" lastClr="000000"/>
              </a:solidFill>
            </a:endParaRPr>
          </a:p>
          <a:p>
            <a:r>
              <a:rPr kumimoji="1" lang="ja-JP" altLang="en-US" sz="1200" dirty="0" smtClean="0">
                <a:solidFill>
                  <a:sysClr val="windowText" lastClr="000000"/>
                </a:solidFill>
              </a:rPr>
              <a:t>・認定期間を満了した認定農業者は、さらなる農業経営の改善を目指して、再認定を受けることができます。また、市</a:t>
            </a:r>
            <a:endParaRPr kumimoji="1" lang="en-US" altLang="ja-JP" sz="1200" dirty="0" smtClean="0">
              <a:solidFill>
                <a:sysClr val="windowText" lastClr="000000"/>
              </a:solidFill>
            </a:endParaRPr>
          </a:p>
          <a:p>
            <a:r>
              <a:rPr lang="ja-JP" altLang="en-US" sz="1200" dirty="0" smtClean="0">
                <a:solidFill>
                  <a:sysClr val="windowText" lastClr="000000"/>
                </a:solidFill>
              </a:rPr>
              <a:t>  </a:t>
            </a:r>
            <a:r>
              <a:rPr kumimoji="1" lang="ja-JP" altLang="en-US" sz="1200" dirty="0" smtClean="0">
                <a:solidFill>
                  <a:sysClr val="windowText" lastClr="000000"/>
                </a:solidFill>
              </a:rPr>
              <a:t>町村等や地域担い手育成協議会等が中心となり、経営改善計画の実践結果の点検を行い、必要に応じて新しい経  </a:t>
            </a:r>
            <a:endParaRPr kumimoji="1" lang="en-US" altLang="ja-JP" sz="1200" dirty="0" smtClean="0">
              <a:solidFill>
                <a:sysClr val="windowText" lastClr="000000"/>
              </a:solidFill>
            </a:endParaRPr>
          </a:p>
          <a:p>
            <a:r>
              <a:rPr lang="en-US" altLang="ja-JP" sz="1200" dirty="0">
                <a:solidFill>
                  <a:sysClr val="windowText" lastClr="000000"/>
                </a:solidFill>
              </a:rPr>
              <a:t> </a:t>
            </a:r>
            <a:r>
              <a:rPr lang="en-US" altLang="ja-JP" sz="1200" dirty="0" smtClean="0">
                <a:solidFill>
                  <a:sysClr val="windowText" lastClr="000000"/>
                </a:solidFill>
              </a:rPr>
              <a:t> </a:t>
            </a:r>
            <a:r>
              <a:rPr kumimoji="1" lang="ja-JP" altLang="en-US" sz="1200" dirty="0" smtClean="0">
                <a:solidFill>
                  <a:sysClr val="windowText" lastClr="000000"/>
                </a:solidFill>
              </a:rPr>
              <a:t>営改善計画を作成するよう促すことが必要です。</a:t>
            </a:r>
            <a:endParaRPr kumimoji="1" lang="ja-JP" altLang="en-US" sz="1200" dirty="0">
              <a:solidFill>
                <a:sysClr val="windowText" lastClr="000000"/>
              </a:solidFill>
            </a:endParaRPr>
          </a:p>
        </p:txBody>
      </p:sp>
      <p:sp>
        <p:nvSpPr>
          <p:cNvPr id="12" name="テキスト ボックス 11"/>
          <p:cNvSpPr txBox="1"/>
          <p:nvPr/>
        </p:nvSpPr>
        <p:spPr>
          <a:xfrm>
            <a:off x="756000" y="1700808"/>
            <a:ext cx="7632000" cy="1384995"/>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３．</a:t>
            </a:r>
            <a:r>
              <a:rPr kumimoji="1" lang="ja-JP" altLang="en-US" sz="1200" b="1" dirty="0" smtClean="0"/>
              <a:t>認定農業者に対するフォローアップ</a:t>
            </a:r>
            <a:endParaRPr kumimoji="1" lang="en-US" altLang="ja-JP" sz="1200" b="1" dirty="0" smtClean="0"/>
          </a:p>
          <a:p>
            <a:r>
              <a:rPr lang="ja-JP" altLang="en-US" sz="1200" dirty="0" smtClean="0"/>
              <a:t>・農業経営相談所その他の専門的な知識を有する者を積極的に活用</a:t>
            </a:r>
            <a:endParaRPr lang="en-US" altLang="ja-JP" sz="1200" dirty="0" smtClean="0"/>
          </a:p>
          <a:p>
            <a:r>
              <a:rPr kumimoji="1" lang="ja-JP" altLang="en-US" sz="1200" dirty="0" smtClean="0"/>
              <a:t>　</a:t>
            </a:r>
            <a:endParaRPr kumimoji="1" lang="en-US" altLang="ja-JP" sz="1200" dirty="0" smtClean="0"/>
          </a:p>
          <a:p>
            <a:r>
              <a:rPr kumimoji="1" lang="ja-JP" altLang="en-US" sz="1200" dirty="0" smtClean="0"/>
              <a:t>・認定農業者は、自らの経営改善計画に記載された目標がどこまで達成されたかを確認し、それを踏まえて翌年以降</a:t>
            </a:r>
            <a:endParaRPr kumimoji="1" lang="en-US" altLang="ja-JP" sz="1200" dirty="0" smtClean="0"/>
          </a:p>
          <a:p>
            <a:r>
              <a:rPr lang="ja-JP" altLang="en-US" sz="1200" dirty="0"/>
              <a:t> </a:t>
            </a:r>
            <a:r>
              <a:rPr lang="ja-JP" altLang="en-US" sz="1200" dirty="0" smtClean="0"/>
              <a:t> </a:t>
            </a:r>
            <a:r>
              <a:rPr kumimoji="1" lang="ja-JP" altLang="en-US" sz="1200" dirty="0" smtClean="0"/>
              <a:t>においてもその経営改善を着実に進めるため、５年目に専門家によるチェックを受けるように努めるとともに、チェック</a:t>
            </a:r>
            <a:endParaRPr kumimoji="1" lang="en-US" altLang="ja-JP" sz="1200" dirty="0" smtClean="0"/>
          </a:p>
          <a:p>
            <a:r>
              <a:rPr lang="en-US" altLang="ja-JP" sz="1200" dirty="0"/>
              <a:t> </a:t>
            </a:r>
            <a:r>
              <a:rPr lang="en-US" altLang="ja-JP" sz="1200" dirty="0" smtClean="0"/>
              <a:t> </a:t>
            </a:r>
            <a:r>
              <a:rPr kumimoji="1" lang="ja-JP" altLang="en-US" sz="1200" dirty="0" smtClean="0"/>
              <a:t>を受けた場合はその結果を市町村等に提出することとなっており、市町村等は、提出されたチェック結果等から適切</a:t>
            </a:r>
            <a:endParaRPr lang="en-US" altLang="ja-JP" sz="1200" dirty="0"/>
          </a:p>
          <a:p>
            <a:r>
              <a:rPr kumimoji="1" lang="en-US" altLang="ja-JP" sz="1200" dirty="0" smtClean="0"/>
              <a:t>  </a:t>
            </a:r>
            <a:r>
              <a:rPr kumimoji="1" lang="ja-JP" altLang="en-US" sz="1200" dirty="0" smtClean="0"/>
              <a:t>な指導・助言を行います。　</a:t>
            </a:r>
            <a:endParaRPr kumimoji="1" lang="en-US" altLang="ja-JP" sz="1200" dirty="0" smtClean="0"/>
          </a:p>
        </p:txBody>
      </p:sp>
      <p:sp>
        <p:nvSpPr>
          <p:cNvPr id="16" name="正方形/長方形 15"/>
          <p:cNvSpPr/>
          <p:nvPr/>
        </p:nvSpPr>
        <p:spPr>
          <a:xfrm>
            <a:off x="755152" y="3229818"/>
            <a:ext cx="7632848" cy="3079501"/>
          </a:xfrm>
          <a:prstGeom prst="rect">
            <a:avLst/>
          </a:prstGeom>
          <a:solidFill>
            <a:schemeClr val="accent6">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200" b="1" dirty="0" smtClean="0">
                <a:solidFill>
                  <a:schemeClr val="tx1"/>
                </a:solidFill>
              </a:rPr>
              <a:t>４．</a:t>
            </a:r>
            <a:r>
              <a:rPr kumimoji="1" lang="ja-JP" altLang="en-US" sz="1200" b="1" dirty="0" smtClean="0">
                <a:solidFill>
                  <a:schemeClr val="tx1"/>
                </a:solidFill>
              </a:rPr>
              <a:t>認定農業者に対する支援措置</a:t>
            </a:r>
            <a:endParaRPr kumimoji="1" lang="en-US" altLang="ja-JP" sz="1200" b="1" dirty="0" smtClean="0">
              <a:solidFill>
                <a:schemeClr val="tx1"/>
              </a:solidFill>
            </a:endParaRPr>
          </a:p>
          <a:p>
            <a:r>
              <a:rPr lang="ja-JP" altLang="en-US" sz="1200" b="1" dirty="0" smtClean="0">
                <a:solidFill>
                  <a:schemeClr val="tx1"/>
                </a:solidFill>
              </a:rPr>
              <a:t>（１）農用地の利用集積の支援</a:t>
            </a:r>
            <a:endParaRPr lang="en-US" altLang="ja-JP" sz="1200" b="1" dirty="0" smtClean="0">
              <a:solidFill>
                <a:schemeClr val="tx1"/>
              </a:solidFill>
            </a:endParaRPr>
          </a:p>
          <a:p>
            <a:r>
              <a:rPr lang="ja-JP" altLang="en-US" sz="1200" dirty="0" smtClean="0">
                <a:solidFill>
                  <a:schemeClr val="tx1"/>
                </a:solidFill>
              </a:rPr>
              <a:t>　・</a:t>
            </a:r>
            <a:r>
              <a:rPr lang="ja-JP" altLang="en-US" sz="1200" u="sng" dirty="0" smtClean="0">
                <a:solidFill>
                  <a:schemeClr val="tx1"/>
                </a:solidFill>
              </a:rPr>
              <a:t>農業委員会</a:t>
            </a:r>
            <a:r>
              <a:rPr lang="ja-JP" altLang="en-US" sz="1200" dirty="0" smtClean="0">
                <a:solidFill>
                  <a:schemeClr val="tx1"/>
                </a:solidFill>
              </a:rPr>
              <a:t>による農用地の利用集積の重点支援</a:t>
            </a:r>
            <a:endParaRPr lang="en-US" altLang="ja-JP" sz="1200" dirty="0" smtClean="0">
              <a:solidFill>
                <a:schemeClr val="tx1"/>
              </a:solidFill>
            </a:endParaRPr>
          </a:p>
          <a:p>
            <a:endParaRPr lang="en-US" altLang="ja-JP" sz="1200" dirty="0" smtClean="0">
              <a:solidFill>
                <a:schemeClr val="tx1"/>
              </a:solidFill>
            </a:endParaRPr>
          </a:p>
          <a:p>
            <a:r>
              <a:rPr kumimoji="1" lang="ja-JP" altLang="en-US" sz="1200" b="1" dirty="0" smtClean="0">
                <a:solidFill>
                  <a:schemeClr val="tx1"/>
                </a:solidFill>
              </a:rPr>
              <a:t>（２）資金支援</a:t>
            </a:r>
            <a:endParaRPr kumimoji="1" lang="en-US" altLang="ja-JP" sz="1200" b="1" dirty="0" smtClean="0">
              <a:solidFill>
                <a:schemeClr val="tx1"/>
              </a:solidFill>
            </a:endParaRPr>
          </a:p>
          <a:p>
            <a:r>
              <a:rPr lang="ja-JP" altLang="en-US" sz="1200" dirty="0" smtClean="0">
                <a:solidFill>
                  <a:schemeClr val="tx1"/>
                </a:solidFill>
              </a:rPr>
              <a:t>　・農業経営基盤強化資金（</a:t>
            </a:r>
            <a:r>
              <a:rPr kumimoji="1" lang="ja-JP" altLang="en-US" sz="1200" dirty="0" smtClean="0">
                <a:solidFill>
                  <a:schemeClr val="tx1"/>
                </a:solidFill>
              </a:rPr>
              <a:t>スーパーＬ資金）の融資（実質化された人・農地プランにおける地域の中心となる経営体に位置付けられると無利子化）</a:t>
            </a:r>
            <a:endParaRPr kumimoji="1" lang="en-US" altLang="ja-JP" sz="1200" dirty="0" smtClean="0">
              <a:solidFill>
                <a:schemeClr val="tx1"/>
              </a:solidFill>
            </a:endParaRPr>
          </a:p>
          <a:p>
            <a:r>
              <a:rPr lang="ja-JP" altLang="en-US" sz="1200" dirty="0" smtClean="0">
                <a:solidFill>
                  <a:schemeClr val="tx1"/>
                </a:solidFill>
              </a:rPr>
              <a:t>　・農業近代化資金</a:t>
            </a:r>
            <a:endParaRPr lang="en-US" altLang="ja-JP" sz="1200" dirty="0" smtClean="0">
              <a:solidFill>
                <a:schemeClr val="tx1"/>
              </a:solidFill>
            </a:endParaRPr>
          </a:p>
          <a:p>
            <a:r>
              <a:rPr lang="ja-JP" altLang="en-US" sz="1200" dirty="0" smtClean="0">
                <a:solidFill>
                  <a:schemeClr val="tx1"/>
                </a:solidFill>
              </a:rPr>
              <a:t>　・農業経営改善促進資金（スーパーＳ資金）</a:t>
            </a:r>
            <a:endParaRPr lang="en-US" altLang="ja-JP" sz="1200" dirty="0" smtClean="0">
              <a:solidFill>
                <a:schemeClr val="tx1"/>
              </a:solidFill>
            </a:endParaRPr>
          </a:p>
          <a:p>
            <a:r>
              <a:rPr lang="ja-JP" altLang="en-US" sz="1200" dirty="0" smtClean="0">
                <a:solidFill>
                  <a:schemeClr val="tx1"/>
                </a:solidFill>
              </a:rPr>
              <a:t>　・農業経営基盤強化準備金制度</a:t>
            </a:r>
            <a:endParaRPr lang="en-US" altLang="ja-JP" sz="1200" dirty="0" smtClean="0">
              <a:solidFill>
                <a:schemeClr val="tx1"/>
              </a:solidFill>
            </a:endParaRPr>
          </a:p>
          <a:p>
            <a:endParaRPr lang="en-US" altLang="ja-JP" sz="1200" b="1" dirty="0" smtClean="0">
              <a:solidFill>
                <a:schemeClr val="tx1"/>
              </a:solidFill>
            </a:endParaRPr>
          </a:p>
          <a:p>
            <a:r>
              <a:rPr lang="ja-JP" altLang="en-US" sz="1200" b="1" dirty="0" smtClean="0">
                <a:solidFill>
                  <a:schemeClr val="tx1"/>
                </a:solidFill>
              </a:rPr>
              <a:t>（３）農業用機械・施設取得支援</a:t>
            </a:r>
            <a:endParaRPr lang="en-US" altLang="ja-JP" sz="1200" b="1" dirty="0" smtClean="0">
              <a:solidFill>
                <a:schemeClr val="tx1"/>
              </a:solidFill>
            </a:endParaRPr>
          </a:p>
          <a:p>
            <a:r>
              <a:rPr lang="ja-JP" altLang="en-US" sz="1200" dirty="0" smtClean="0">
                <a:solidFill>
                  <a:schemeClr val="tx1"/>
                </a:solidFill>
              </a:rPr>
              <a:t>　・強い農業・担い手づくり総合支援交付金（地域担い手育成支援タイプ・先進的農業経営確立支援タイプ）</a:t>
            </a:r>
            <a:endParaRPr lang="en-US" altLang="ja-JP" sz="1200" dirty="0" smtClean="0">
              <a:solidFill>
                <a:schemeClr val="tx1"/>
              </a:solidFill>
            </a:endParaRPr>
          </a:p>
          <a:p>
            <a:endParaRPr lang="en-US" altLang="ja-JP" sz="1200" dirty="0" smtClean="0">
              <a:solidFill>
                <a:schemeClr val="tx1"/>
              </a:solidFill>
            </a:endParaRPr>
          </a:p>
          <a:p>
            <a:r>
              <a:rPr lang="ja-JP" altLang="en-US" sz="1200" b="1" dirty="0" smtClean="0">
                <a:solidFill>
                  <a:schemeClr val="tx1"/>
                </a:solidFill>
              </a:rPr>
              <a:t>（４）税制</a:t>
            </a:r>
            <a:endParaRPr lang="en-US" altLang="ja-JP" sz="1200" b="1" dirty="0" smtClean="0">
              <a:solidFill>
                <a:schemeClr val="tx1"/>
              </a:solidFill>
            </a:endParaRPr>
          </a:p>
          <a:p>
            <a:r>
              <a:rPr lang="ja-JP" altLang="en-US" sz="1200" dirty="0" smtClean="0">
                <a:solidFill>
                  <a:schemeClr val="tx1"/>
                </a:solidFill>
              </a:rPr>
              <a:t>　・農業経営基盤強化準備金制度</a:t>
            </a:r>
            <a:endParaRPr lang="en-US" altLang="ja-JP" sz="1200" dirty="0" smtClean="0">
              <a:solidFill>
                <a:schemeClr val="tx1"/>
              </a:solidFill>
            </a:endParaRPr>
          </a:p>
          <a:p>
            <a:endParaRPr kumimoji="1" lang="ja-JP" altLang="en-US" sz="1200" dirty="0">
              <a:solidFill>
                <a:schemeClr val="tx1"/>
              </a:solidFill>
            </a:endParaRPr>
          </a:p>
        </p:txBody>
      </p:sp>
    </p:spTree>
    <p:custDataLst>
      <p:tags r:id="rId1"/>
    </p:custData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正方形/長方形 10"/>
          <p:cNvSpPr/>
          <p:nvPr/>
        </p:nvSpPr>
        <p:spPr>
          <a:xfrm>
            <a:off x="5580112" y="332656"/>
            <a:ext cx="3456384" cy="23762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107504" y="332656"/>
            <a:ext cx="5437112" cy="2376264"/>
          </a:xfrm>
          <a:prstGeom prst="rect">
            <a:avLst/>
          </a:prstGeom>
          <a:no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200" dirty="0"/>
          </a:p>
        </p:txBody>
      </p:sp>
      <p:graphicFrame>
        <p:nvGraphicFramePr>
          <p:cNvPr id="3" name="表 2"/>
          <p:cNvGraphicFramePr>
            <a:graphicFrameLocks noGrp="1"/>
          </p:cNvGraphicFramePr>
          <p:nvPr>
            <p:extLst>
              <p:ext uri="{D42A27DB-BD31-4B8C-83A1-F6EECF244321}">
                <p14:modId xmlns:p14="http://schemas.microsoft.com/office/powerpoint/2010/main" val="1758688023"/>
              </p:ext>
            </p:extLst>
          </p:nvPr>
        </p:nvGraphicFramePr>
        <p:xfrm>
          <a:off x="179512" y="908720"/>
          <a:ext cx="5112569" cy="1626488"/>
        </p:xfrm>
        <a:graphic>
          <a:graphicData uri="http://schemas.openxmlformats.org/drawingml/2006/table">
            <a:tbl>
              <a:tblPr firstRow="1" bandRow="1">
                <a:tableStyleId>{5C22544A-7EE6-4342-B048-85BDC9FD1C3A}</a:tableStyleId>
              </a:tblPr>
              <a:tblGrid>
                <a:gridCol w="730367">
                  <a:extLst>
                    <a:ext uri="{9D8B030D-6E8A-4147-A177-3AD203B41FA5}">
                      <a16:colId xmlns:a16="http://schemas.microsoft.com/office/drawing/2014/main" xmlns="" val="20000"/>
                    </a:ext>
                  </a:extLst>
                </a:gridCol>
                <a:gridCol w="730367">
                  <a:extLst>
                    <a:ext uri="{9D8B030D-6E8A-4147-A177-3AD203B41FA5}">
                      <a16:colId xmlns:a16="http://schemas.microsoft.com/office/drawing/2014/main" xmlns="" val="20001"/>
                    </a:ext>
                  </a:extLst>
                </a:gridCol>
                <a:gridCol w="730367">
                  <a:extLst>
                    <a:ext uri="{9D8B030D-6E8A-4147-A177-3AD203B41FA5}">
                      <a16:colId xmlns:a16="http://schemas.microsoft.com/office/drawing/2014/main" xmlns="" val="20002"/>
                    </a:ext>
                  </a:extLst>
                </a:gridCol>
                <a:gridCol w="730367">
                  <a:extLst>
                    <a:ext uri="{9D8B030D-6E8A-4147-A177-3AD203B41FA5}">
                      <a16:colId xmlns:a16="http://schemas.microsoft.com/office/drawing/2014/main" xmlns="" val="20003"/>
                    </a:ext>
                  </a:extLst>
                </a:gridCol>
                <a:gridCol w="730367">
                  <a:extLst>
                    <a:ext uri="{9D8B030D-6E8A-4147-A177-3AD203B41FA5}">
                      <a16:colId xmlns:a16="http://schemas.microsoft.com/office/drawing/2014/main" xmlns="" val="20004"/>
                    </a:ext>
                  </a:extLst>
                </a:gridCol>
                <a:gridCol w="730367">
                  <a:extLst>
                    <a:ext uri="{9D8B030D-6E8A-4147-A177-3AD203B41FA5}">
                      <a16:colId xmlns:a16="http://schemas.microsoft.com/office/drawing/2014/main" xmlns="" val="20005"/>
                    </a:ext>
                  </a:extLst>
                </a:gridCol>
                <a:gridCol w="730367">
                  <a:extLst>
                    <a:ext uri="{9D8B030D-6E8A-4147-A177-3AD203B41FA5}">
                      <a16:colId xmlns:a16="http://schemas.microsoft.com/office/drawing/2014/main" xmlns="" val="2468370011"/>
                    </a:ext>
                  </a:extLst>
                </a:gridCol>
              </a:tblGrid>
              <a:tr h="478379">
                <a:tc>
                  <a:txBody>
                    <a:bodyPr/>
                    <a:lstStyle/>
                    <a:p>
                      <a:endParaRPr kumimoji="1" lang="ja-JP" altLang="en-US" dirty="0"/>
                    </a:p>
                  </a:txBody>
                  <a:tcPr/>
                </a:tc>
                <a:tc>
                  <a:txBody>
                    <a:bodyPr/>
                    <a:lstStyle/>
                    <a:p>
                      <a:pPr algn="ctr"/>
                      <a:r>
                        <a:rPr kumimoji="1" lang="ja-JP" altLang="en-US" sz="1200" dirty="0" smtClean="0"/>
                        <a:t>平成</a:t>
                      </a:r>
                      <a:r>
                        <a:rPr kumimoji="1" lang="en-US" altLang="ja-JP" sz="1200" dirty="0" smtClean="0"/>
                        <a:t>25</a:t>
                      </a:r>
                    </a:p>
                    <a:p>
                      <a:pPr algn="ctr"/>
                      <a:r>
                        <a:rPr kumimoji="1" lang="ja-JP" altLang="en-US" sz="1200" dirty="0" smtClean="0"/>
                        <a:t>年度</a:t>
                      </a:r>
                      <a:endParaRPr kumimoji="1" lang="ja-JP" altLang="en-US" sz="1200" b="0" dirty="0">
                        <a:solidFill>
                          <a:schemeClr val="tx1"/>
                        </a:solidFill>
                      </a:endParaRPr>
                    </a:p>
                  </a:txBody>
                  <a:tcPr anchor="ctr"/>
                </a:tc>
                <a:tc>
                  <a:txBody>
                    <a:bodyPr/>
                    <a:lstStyle/>
                    <a:p>
                      <a:pPr algn="ctr"/>
                      <a:r>
                        <a:rPr kumimoji="1" lang="ja-JP" altLang="en-US" sz="1200" dirty="0" smtClean="0"/>
                        <a:t>平成</a:t>
                      </a:r>
                      <a:r>
                        <a:rPr kumimoji="1" lang="en-US" altLang="ja-JP" sz="1200" dirty="0" smtClean="0"/>
                        <a:t>26</a:t>
                      </a:r>
                    </a:p>
                    <a:p>
                      <a:pPr algn="ctr"/>
                      <a:r>
                        <a:rPr kumimoji="1" lang="ja-JP" altLang="en-US" sz="1200" dirty="0" smtClean="0"/>
                        <a:t>年度</a:t>
                      </a:r>
                      <a:endParaRPr kumimoji="1" lang="ja-JP" altLang="en-US" sz="1200" b="0" dirty="0">
                        <a:solidFill>
                          <a:schemeClr val="tx1"/>
                        </a:solidFill>
                      </a:endParaRPr>
                    </a:p>
                  </a:txBody>
                  <a:tcPr anchor="ctr"/>
                </a:tc>
                <a:tc>
                  <a:txBody>
                    <a:bodyPr/>
                    <a:lstStyle/>
                    <a:p>
                      <a:pPr algn="ctr"/>
                      <a:r>
                        <a:rPr kumimoji="1" lang="ja-JP" altLang="en-US" sz="1200" dirty="0" smtClean="0"/>
                        <a:t>平成</a:t>
                      </a:r>
                      <a:r>
                        <a:rPr kumimoji="1" lang="en-US" altLang="ja-JP" sz="1200" dirty="0" smtClean="0"/>
                        <a:t>27</a:t>
                      </a:r>
                    </a:p>
                    <a:p>
                      <a:pPr algn="ctr"/>
                      <a:r>
                        <a:rPr kumimoji="1" lang="ja-JP" altLang="en-US" sz="1200" dirty="0" smtClean="0"/>
                        <a:t>年度</a:t>
                      </a:r>
                      <a:endParaRPr kumimoji="1" lang="ja-JP" altLang="en-US" sz="1200" b="0" dirty="0">
                        <a:solidFill>
                          <a:schemeClr val="tx1"/>
                        </a:solidFill>
                      </a:endParaRPr>
                    </a:p>
                  </a:txBody>
                  <a:tcPr anchor="ctr"/>
                </a:tc>
                <a:tc>
                  <a:txBody>
                    <a:bodyPr/>
                    <a:lstStyle/>
                    <a:p>
                      <a:pPr algn="ctr"/>
                      <a:r>
                        <a:rPr kumimoji="1" lang="ja-JP" altLang="en-US" sz="1200" dirty="0" smtClean="0"/>
                        <a:t>平成</a:t>
                      </a:r>
                      <a:r>
                        <a:rPr kumimoji="1" lang="en-US" altLang="ja-JP" sz="1200" dirty="0" smtClean="0"/>
                        <a:t>28</a:t>
                      </a:r>
                    </a:p>
                    <a:p>
                      <a:pPr algn="ctr"/>
                      <a:r>
                        <a:rPr kumimoji="1" lang="ja-JP" altLang="en-US" sz="1200" dirty="0" smtClean="0"/>
                        <a:t>年度</a:t>
                      </a:r>
                      <a:endParaRPr kumimoji="1" lang="ja-JP" altLang="en-US" sz="1200" b="1" dirty="0">
                        <a:solidFill>
                          <a:schemeClr val="bg1"/>
                        </a:solidFill>
                      </a:endParaRPr>
                    </a:p>
                  </a:txBody>
                  <a:tcPr anchor="ctr"/>
                </a:tc>
                <a:tc>
                  <a:txBody>
                    <a:bodyPr/>
                    <a:lstStyle/>
                    <a:p>
                      <a:pPr algn="ctr"/>
                      <a:r>
                        <a:rPr kumimoji="1" lang="ja-JP" altLang="en-US" sz="1200" dirty="0" smtClean="0"/>
                        <a:t>平成</a:t>
                      </a:r>
                      <a:r>
                        <a:rPr kumimoji="1" lang="en-US" altLang="ja-JP" sz="1200" dirty="0" smtClean="0"/>
                        <a:t>29</a:t>
                      </a:r>
                    </a:p>
                    <a:p>
                      <a:pPr algn="ctr"/>
                      <a:r>
                        <a:rPr kumimoji="1" lang="ja-JP" altLang="en-US" sz="1200" dirty="0" smtClean="0"/>
                        <a:t>年度</a:t>
                      </a:r>
                      <a:endParaRPr kumimoji="1" lang="ja-JP" altLang="en-US" sz="1200" b="1" dirty="0">
                        <a:solidFill>
                          <a:schemeClr val="bg1"/>
                        </a:solidFill>
                      </a:endParaRPr>
                    </a:p>
                  </a:txBody>
                  <a:tcPr anchor="ctr"/>
                </a:tc>
                <a:tc>
                  <a:txBody>
                    <a:bodyPr/>
                    <a:lstStyle/>
                    <a:p>
                      <a:pPr algn="ctr"/>
                      <a:r>
                        <a:rPr kumimoji="1" lang="ja-JP" altLang="en-US" sz="1200" b="1" dirty="0" smtClean="0">
                          <a:solidFill>
                            <a:schemeClr val="bg1"/>
                          </a:solidFill>
                        </a:rPr>
                        <a:t>平成</a:t>
                      </a:r>
                      <a:r>
                        <a:rPr kumimoji="1" lang="en-US" altLang="ja-JP" sz="1200" b="1" dirty="0" smtClean="0">
                          <a:solidFill>
                            <a:schemeClr val="bg1"/>
                          </a:solidFill>
                        </a:rPr>
                        <a:t>30</a:t>
                      </a:r>
                      <a:r>
                        <a:rPr kumimoji="1" lang="ja-JP" altLang="en-US" sz="1200" b="1" dirty="0" smtClean="0">
                          <a:solidFill>
                            <a:schemeClr val="bg1"/>
                          </a:solidFill>
                        </a:rPr>
                        <a:t>年度</a:t>
                      </a:r>
                      <a:endParaRPr kumimoji="1" lang="ja-JP" altLang="en-US" sz="1200" b="1" dirty="0">
                        <a:solidFill>
                          <a:schemeClr val="bg1"/>
                        </a:solidFill>
                      </a:endParaRPr>
                    </a:p>
                  </a:txBody>
                  <a:tcPr anchor="ctr"/>
                </a:tc>
                <a:extLst>
                  <a:ext uri="{0D108BD9-81ED-4DB2-BD59-A6C34878D82A}">
                    <a16:rowId xmlns:a16="http://schemas.microsoft.com/office/drawing/2014/main" xmlns="" val="10000"/>
                  </a:ext>
                </a:extLst>
              </a:tr>
              <a:tr h="669730">
                <a:tc>
                  <a:txBody>
                    <a:bodyPr/>
                    <a:lstStyle/>
                    <a:p>
                      <a:pPr algn="ctr"/>
                      <a:r>
                        <a:rPr kumimoji="1" lang="ja-JP" altLang="en-US" sz="1200" dirty="0" smtClean="0"/>
                        <a:t>農業経営改善計画数</a:t>
                      </a:r>
                      <a:endParaRPr kumimoji="1" lang="ja-JP" altLang="en-US" sz="1200" dirty="0"/>
                    </a:p>
                  </a:txBody>
                  <a:tcPr anchor="ctr"/>
                </a:tc>
                <a:tc>
                  <a:txBody>
                    <a:bodyPr/>
                    <a:lstStyle/>
                    <a:p>
                      <a:pPr algn="r"/>
                      <a:r>
                        <a:rPr kumimoji="1" lang="ja-JP" altLang="en-US" sz="1200" dirty="0" smtClean="0"/>
                        <a:t>４，８８３</a:t>
                      </a:r>
                      <a:endParaRPr kumimoji="1" lang="ja-JP" altLang="en-US" sz="1200" dirty="0"/>
                    </a:p>
                  </a:txBody>
                  <a:tcPr anchor="ctr"/>
                </a:tc>
                <a:tc>
                  <a:txBody>
                    <a:bodyPr/>
                    <a:lstStyle/>
                    <a:p>
                      <a:pPr algn="r"/>
                      <a:r>
                        <a:rPr kumimoji="1" lang="ja-JP" altLang="en-US" sz="1200" dirty="0" smtClean="0"/>
                        <a:t>４，８８３</a:t>
                      </a:r>
                      <a:endParaRPr kumimoji="1" lang="ja-JP" altLang="en-US" sz="1200" dirty="0"/>
                    </a:p>
                  </a:txBody>
                  <a:tcPr anchor="ctr"/>
                </a:tc>
                <a:tc>
                  <a:txBody>
                    <a:bodyPr/>
                    <a:lstStyle/>
                    <a:p>
                      <a:pPr algn="r"/>
                      <a:r>
                        <a:rPr kumimoji="1" lang="ja-JP" altLang="en-US" sz="1200" dirty="0" smtClean="0"/>
                        <a:t>４，７８１</a:t>
                      </a:r>
                      <a:endParaRPr kumimoji="1" lang="ja-JP" altLang="en-US" sz="1200" dirty="0"/>
                    </a:p>
                  </a:txBody>
                  <a:tcPr anchor="ctr"/>
                </a:tc>
                <a:tc>
                  <a:txBody>
                    <a:bodyPr/>
                    <a:lstStyle/>
                    <a:p>
                      <a:pPr algn="r"/>
                      <a:r>
                        <a:rPr kumimoji="1" lang="ja-JP" altLang="en-US" sz="1200" dirty="0" smtClean="0"/>
                        <a:t>４，６６３</a:t>
                      </a:r>
                      <a:endParaRPr kumimoji="1" lang="ja-JP" altLang="en-US" sz="1200" dirty="0"/>
                    </a:p>
                  </a:txBody>
                  <a:tcPr anchor="ctr"/>
                </a:tc>
                <a:tc>
                  <a:txBody>
                    <a:bodyPr/>
                    <a:lstStyle/>
                    <a:p>
                      <a:pPr algn="r"/>
                      <a:r>
                        <a:rPr kumimoji="1" lang="ja-JP" altLang="en-US" sz="1200" dirty="0" smtClean="0"/>
                        <a:t>４，４７９</a:t>
                      </a:r>
                      <a:endParaRPr kumimoji="1" lang="ja-JP" altLang="en-US" sz="1200" dirty="0"/>
                    </a:p>
                  </a:txBody>
                  <a:tcPr anchor="ctr"/>
                </a:tc>
                <a:tc>
                  <a:txBody>
                    <a:bodyPr/>
                    <a:lstStyle/>
                    <a:p>
                      <a:pPr algn="r"/>
                      <a:r>
                        <a:rPr kumimoji="1" lang="ja-JP" altLang="en-US" sz="1200" dirty="0" smtClean="0"/>
                        <a:t>４，４６２</a:t>
                      </a:r>
                      <a:endParaRPr kumimoji="1" lang="ja-JP" altLang="en-US" sz="1200" dirty="0"/>
                    </a:p>
                  </a:txBody>
                  <a:tcPr anchor="ctr"/>
                </a:tc>
                <a:extLst>
                  <a:ext uri="{0D108BD9-81ED-4DB2-BD59-A6C34878D82A}">
                    <a16:rowId xmlns:a16="http://schemas.microsoft.com/office/drawing/2014/main" xmlns="" val="10001"/>
                  </a:ext>
                </a:extLst>
              </a:tr>
              <a:tr h="478379">
                <a:tc>
                  <a:txBody>
                    <a:bodyPr/>
                    <a:lstStyle/>
                    <a:p>
                      <a:pPr algn="ctr"/>
                      <a:r>
                        <a:rPr kumimoji="1" lang="ja-JP" altLang="en-US" sz="1200" dirty="0" smtClean="0"/>
                        <a:t>うち</a:t>
                      </a:r>
                      <a:endParaRPr kumimoji="1" lang="en-US" altLang="ja-JP" sz="1200" dirty="0" smtClean="0"/>
                    </a:p>
                    <a:p>
                      <a:pPr algn="ctr"/>
                      <a:r>
                        <a:rPr kumimoji="1" lang="ja-JP" altLang="en-US" sz="1200" dirty="0" smtClean="0"/>
                        <a:t>法人数</a:t>
                      </a:r>
                      <a:endParaRPr kumimoji="1" lang="ja-JP" altLang="en-US" sz="1200" dirty="0"/>
                    </a:p>
                  </a:txBody>
                  <a:tcPr anchor="ctr"/>
                </a:tc>
                <a:tc>
                  <a:txBody>
                    <a:bodyPr/>
                    <a:lstStyle/>
                    <a:p>
                      <a:pPr algn="r"/>
                      <a:r>
                        <a:rPr kumimoji="1" lang="ja-JP" altLang="en-US" sz="1200" dirty="0" smtClean="0"/>
                        <a:t>４２７</a:t>
                      </a:r>
                      <a:endParaRPr kumimoji="1" lang="ja-JP" altLang="en-US" sz="1200" dirty="0"/>
                    </a:p>
                  </a:txBody>
                  <a:tcPr anchor="ctr"/>
                </a:tc>
                <a:tc>
                  <a:txBody>
                    <a:bodyPr/>
                    <a:lstStyle/>
                    <a:p>
                      <a:pPr algn="r"/>
                      <a:r>
                        <a:rPr kumimoji="1" lang="ja-JP" altLang="en-US" sz="1200" dirty="0" smtClean="0"/>
                        <a:t>４４３</a:t>
                      </a:r>
                      <a:endParaRPr kumimoji="1" lang="ja-JP" altLang="en-US" sz="1200" dirty="0"/>
                    </a:p>
                  </a:txBody>
                  <a:tcPr anchor="ctr"/>
                </a:tc>
                <a:tc>
                  <a:txBody>
                    <a:bodyPr/>
                    <a:lstStyle/>
                    <a:p>
                      <a:pPr algn="r"/>
                      <a:r>
                        <a:rPr kumimoji="1" lang="ja-JP" altLang="en-US" sz="1200" dirty="0" smtClean="0"/>
                        <a:t>４６２</a:t>
                      </a:r>
                      <a:endParaRPr kumimoji="1" lang="ja-JP" altLang="en-US" sz="1200" dirty="0"/>
                    </a:p>
                  </a:txBody>
                  <a:tcPr anchor="ctr"/>
                </a:tc>
                <a:tc>
                  <a:txBody>
                    <a:bodyPr/>
                    <a:lstStyle/>
                    <a:p>
                      <a:pPr algn="r"/>
                      <a:r>
                        <a:rPr kumimoji="1" lang="ja-JP" altLang="en-US" sz="1200" dirty="0" smtClean="0"/>
                        <a:t>４７７</a:t>
                      </a:r>
                      <a:endParaRPr kumimoji="1" lang="ja-JP" altLang="en-US" sz="1200" dirty="0"/>
                    </a:p>
                  </a:txBody>
                  <a:tcPr anchor="ctr"/>
                </a:tc>
                <a:tc>
                  <a:txBody>
                    <a:bodyPr/>
                    <a:lstStyle/>
                    <a:p>
                      <a:pPr algn="r"/>
                      <a:r>
                        <a:rPr kumimoji="1" lang="ja-JP" altLang="en-US" sz="1200" dirty="0" smtClean="0"/>
                        <a:t>４９５</a:t>
                      </a:r>
                      <a:endParaRPr kumimoji="1" lang="ja-JP" altLang="en-US" sz="1200" dirty="0"/>
                    </a:p>
                  </a:txBody>
                  <a:tcPr anchor="ctr"/>
                </a:tc>
                <a:tc>
                  <a:txBody>
                    <a:bodyPr/>
                    <a:lstStyle/>
                    <a:p>
                      <a:pPr algn="r"/>
                      <a:r>
                        <a:rPr kumimoji="1" lang="ja-JP" altLang="en-US" sz="1200" dirty="0" smtClean="0"/>
                        <a:t>５３９</a:t>
                      </a:r>
                      <a:endParaRPr kumimoji="1" lang="ja-JP" altLang="en-US" sz="1200" dirty="0"/>
                    </a:p>
                  </a:txBody>
                  <a:tcPr anchor="ctr"/>
                </a:tc>
                <a:extLst>
                  <a:ext uri="{0D108BD9-81ED-4DB2-BD59-A6C34878D82A}">
                    <a16:rowId xmlns:a16="http://schemas.microsoft.com/office/drawing/2014/main" xmlns="" val="10002"/>
                  </a:ext>
                </a:extLst>
              </a:tr>
            </a:tbl>
          </a:graphicData>
        </a:graphic>
      </p:graphicFrame>
      <p:sp>
        <p:nvSpPr>
          <p:cNvPr id="4" name="テキスト ボックス 3"/>
          <p:cNvSpPr txBox="1"/>
          <p:nvPr/>
        </p:nvSpPr>
        <p:spPr>
          <a:xfrm>
            <a:off x="323528" y="188640"/>
            <a:ext cx="4248472" cy="307777"/>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kumimoji="1" lang="ja-JP" altLang="en-US" sz="1400" b="1" spc="300" dirty="0" smtClean="0"/>
              <a:t>愛知県における</a:t>
            </a:r>
            <a:r>
              <a:rPr lang="ja-JP" altLang="en-US" sz="1400" b="1" spc="300" dirty="0" smtClean="0"/>
              <a:t>農業経営改善計画</a:t>
            </a:r>
            <a:r>
              <a:rPr kumimoji="1" lang="ja-JP" altLang="en-US" sz="1400" b="1" spc="300" dirty="0" smtClean="0"/>
              <a:t>数の推移</a:t>
            </a:r>
            <a:endParaRPr kumimoji="1" lang="ja-JP" altLang="en-US" sz="1400" b="1" spc="300" dirty="0"/>
          </a:p>
        </p:txBody>
      </p:sp>
      <p:sp>
        <p:nvSpPr>
          <p:cNvPr id="5" name="円形吹き出し 4"/>
          <p:cNvSpPr/>
          <p:nvPr/>
        </p:nvSpPr>
        <p:spPr>
          <a:xfrm>
            <a:off x="683568" y="2636912"/>
            <a:ext cx="1368152" cy="504056"/>
          </a:xfrm>
          <a:prstGeom prst="wedgeEllipseCallout">
            <a:avLst>
              <a:gd name="adj1" fmla="val -55566"/>
              <a:gd name="adj2" fmla="val -68932"/>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400" b="1" dirty="0" smtClean="0">
                <a:solidFill>
                  <a:schemeClr val="tx1"/>
                </a:solidFill>
              </a:rPr>
              <a:t>増加</a:t>
            </a:r>
            <a:r>
              <a:rPr kumimoji="1" lang="ja-JP" altLang="en-US" sz="1400" b="1" dirty="0" smtClean="0">
                <a:solidFill>
                  <a:schemeClr val="tx1"/>
                </a:solidFill>
              </a:rPr>
              <a:t>傾向</a:t>
            </a:r>
            <a:endParaRPr kumimoji="1" lang="ja-JP" altLang="en-US" sz="1400" b="1" dirty="0">
              <a:solidFill>
                <a:schemeClr val="tx1"/>
              </a:solidFill>
            </a:endParaRPr>
          </a:p>
        </p:txBody>
      </p:sp>
      <p:sp>
        <p:nvSpPr>
          <p:cNvPr id="6" name="円形吹き出し 5"/>
          <p:cNvSpPr/>
          <p:nvPr/>
        </p:nvSpPr>
        <p:spPr>
          <a:xfrm>
            <a:off x="144016" y="476672"/>
            <a:ext cx="1368152" cy="432048"/>
          </a:xfrm>
          <a:prstGeom prst="wedgeEllipseCallout">
            <a:avLst>
              <a:gd name="adj1" fmla="val -21609"/>
              <a:gd name="adj2" fmla="val 161585"/>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減少傾向</a:t>
            </a:r>
            <a:endParaRPr kumimoji="1" lang="ja-JP" altLang="en-US" sz="1400" b="1" dirty="0">
              <a:solidFill>
                <a:schemeClr val="tx1"/>
              </a:solidFill>
            </a:endParaRPr>
          </a:p>
        </p:txBody>
      </p:sp>
      <p:sp>
        <p:nvSpPr>
          <p:cNvPr id="8" name="正方形/長方形 7"/>
          <p:cNvSpPr/>
          <p:nvPr/>
        </p:nvSpPr>
        <p:spPr>
          <a:xfrm>
            <a:off x="5652120" y="188640"/>
            <a:ext cx="3491880" cy="360040"/>
          </a:xfrm>
          <a:prstGeom prst="rect">
            <a:avLst/>
          </a:prstGeom>
          <a:solidFill>
            <a:schemeClr val="accent5">
              <a:lumMod val="40000"/>
              <a:lumOff val="6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ysClr val="windowText" lastClr="000000"/>
                </a:solidFill>
              </a:rPr>
              <a:t>愛知県における認定農業者の年齢構成等</a:t>
            </a:r>
            <a:endParaRPr kumimoji="1" lang="ja-JP" altLang="en-US" sz="1400" b="1" dirty="0">
              <a:solidFill>
                <a:sysClr val="windowText" lastClr="000000"/>
              </a:solidFill>
            </a:endParaRPr>
          </a:p>
        </p:txBody>
      </p:sp>
      <p:graphicFrame>
        <p:nvGraphicFramePr>
          <p:cNvPr id="9" name="表 8"/>
          <p:cNvGraphicFramePr>
            <a:graphicFrameLocks noGrp="1"/>
          </p:cNvGraphicFramePr>
          <p:nvPr>
            <p:extLst>
              <p:ext uri="{D42A27DB-BD31-4B8C-83A1-F6EECF244321}">
                <p14:modId xmlns:p14="http://schemas.microsoft.com/office/powerpoint/2010/main" val="89880949"/>
              </p:ext>
            </p:extLst>
          </p:nvPr>
        </p:nvGraphicFramePr>
        <p:xfrm>
          <a:off x="5652120" y="980728"/>
          <a:ext cx="3312368" cy="1655400"/>
        </p:xfrm>
        <a:graphic>
          <a:graphicData uri="http://schemas.openxmlformats.org/drawingml/2006/table">
            <a:tbl>
              <a:tblPr firstRow="1" bandRow="1">
                <a:tableStyleId>{5C22544A-7EE6-4342-B048-85BDC9FD1C3A}</a:tableStyleId>
              </a:tblPr>
              <a:tblGrid>
                <a:gridCol w="1656184">
                  <a:extLst>
                    <a:ext uri="{9D8B030D-6E8A-4147-A177-3AD203B41FA5}">
                      <a16:colId xmlns:a16="http://schemas.microsoft.com/office/drawing/2014/main" xmlns="" val="20000"/>
                    </a:ext>
                  </a:extLst>
                </a:gridCol>
                <a:gridCol w="1656184">
                  <a:extLst>
                    <a:ext uri="{9D8B030D-6E8A-4147-A177-3AD203B41FA5}">
                      <a16:colId xmlns:a16="http://schemas.microsoft.com/office/drawing/2014/main" xmlns="" val="20001"/>
                    </a:ext>
                  </a:extLst>
                </a:gridCol>
              </a:tblGrid>
              <a:tr h="279264">
                <a:tc>
                  <a:txBody>
                    <a:bodyPr/>
                    <a:lstStyle/>
                    <a:p>
                      <a:pPr algn="ctr"/>
                      <a:r>
                        <a:rPr kumimoji="1" lang="ja-JP" altLang="en-US" sz="1100" dirty="0" smtClean="0">
                          <a:solidFill>
                            <a:schemeClr val="bg1">
                              <a:lumMod val="95000"/>
                            </a:schemeClr>
                          </a:solidFill>
                        </a:rPr>
                        <a:t>年齢構成</a:t>
                      </a:r>
                      <a:endParaRPr kumimoji="1" lang="ja-JP" altLang="en-US" sz="1100" dirty="0">
                        <a:solidFill>
                          <a:schemeClr val="bg1">
                            <a:lumMod val="95000"/>
                          </a:schemeClr>
                        </a:solidFill>
                      </a:endParaRPr>
                    </a:p>
                  </a:txBody>
                  <a:tcPr/>
                </a:tc>
                <a:tc>
                  <a:txBody>
                    <a:bodyPr/>
                    <a:lstStyle/>
                    <a:p>
                      <a:pPr algn="ctr"/>
                      <a:r>
                        <a:rPr kumimoji="1" lang="ja-JP" altLang="en-US" sz="1100" dirty="0" smtClean="0">
                          <a:solidFill>
                            <a:schemeClr val="bg1">
                              <a:lumMod val="95000"/>
                            </a:schemeClr>
                          </a:solidFill>
                        </a:rPr>
                        <a:t>年齢構成割合</a:t>
                      </a:r>
                      <a:endParaRPr kumimoji="1" lang="ja-JP" altLang="en-US" sz="1100" dirty="0">
                        <a:solidFill>
                          <a:schemeClr val="bg1">
                            <a:lumMod val="95000"/>
                          </a:schemeClr>
                        </a:solidFill>
                      </a:endParaRPr>
                    </a:p>
                  </a:txBody>
                  <a:tcPr/>
                </a:tc>
                <a:extLst>
                  <a:ext uri="{0D108BD9-81ED-4DB2-BD59-A6C34878D82A}">
                    <a16:rowId xmlns:a16="http://schemas.microsoft.com/office/drawing/2014/main" xmlns="" val="10000"/>
                  </a:ext>
                </a:extLst>
              </a:tr>
              <a:tr h="279264">
                <a:tc>
                  <a:txBody>
                    <a:bodyPr/>
                    <a:lstStyle/>
                    <a:p>
                      <a:pPr algn="ctr"/>
                      <a:r>
                        <a:rPr kumimoji="1" lang="ja-JP" altLang="en-US" sz="1100" dirty="0" smtClean="0">
                          <a:solidFill>
                            <a:schemeClr val="tx1"/>
                          </a:solidFill>
                        </a:rPr>
                        <a:t>３０歳未満</a:t>
                      </a:r>
                      <a:endParaRPr kumimoji="1" lang="ja-JP" altLang="en-US" sz="1100" dirty="0">
                        <a:solidFill>
                          <a:schemeClr val="tx1"/>
                        </a:solidFill>
                      </a:endParaRPr>
                    </a:p>
                  </a:txBody>
                  <a:tcPr anchor="ctr"/>
                </a:tc>
                <a:tc>
                  <a:txBody>
                    <a:bodyPr/>
                    <a:lstStyle/>
                    <a:p>
                      <a:pPr algn="r"/>
                      <a:r>
                        <a:rPr kumimoji="1" lang="ja-JP" altLang="en-US" sz="1100" dirty="0" smtClean="0">
                          <a:solidFill>
                            <a:schemeClr val="tx1"/>
                          </a:solidFill>
                        </a:rPr>
                        <a:t>０．４％</a:t>
                      </a:r>
                      <a:endParaRPr kumimoji="1" lang="ja-JP" altLang="en-US" sz="1100" dirty="0">
                        <a:solidFill>
                          <a:schemeClr val="tx1"/>
                        </a:solidFill>
                      </a:endParaRPr>
                    </a:p>
                  </a:txBody>
                  <a:tcPr anchor="ctr"/>
                </a:tc>
                <a:extLst>
                  <a:ext uri="{0D108BD9-81ED-4DB2-BD59-A6C34878D82A}">
                    <a16:rowId xmlns:a16="http://schemas.microsoft.com/office/drawing/2014/main" xmlns="" val="10001"/>
                  </a:ext>
                </a:extLst>
              </a:tr>
              <a:tr h="279264">
                <a:tc>
                  <a:txBody>
                    <a:bodyPr/>
                    <a:lstStyle/>
                    <a:p>
                      <a:pPr algn="ctr"/>
                      <a:r>
                        <a:rPr kumimoji="1" lang="ja-JP" altLang="en-US" sz="1100" dirty="0" smtClean="0">
                          <a:solidFill>
                            <a:schemeClr val="tx1"/>
                          </a:solidFill>
                        </a:rPr>
                        <a:t>３０代</a:t>
                      </a:r>
                      <a:endParaRPr kumimoji="1" lang="ja-JP" altLang="en-US" sz="1100" dirty="0">
                        <a:solidFill>
                          <a:schemeClr val="tx1"/>
                        </a:solidFill>
                      </a:endParaRPr>
                    </a:p>
                  </a:txBody>
                  <a:tcPr/>
                </a:tc>
                <a:tc>
                  <a:txBody>
                    <a:bodyPr/>
                    <a:lstStyle/>
                    <a:p>
                      <a:pPr algn="r"/>
                      <a:r>
                        <a:rPr kumimoji="1" lang="ja-JP" altLang="en-US" sz="1100" dirty="0" smtClean="0">
                          <a:solidFill>
                            <a:schemeClr val="tx1"/>
                          </a:solidFill>
                        </a:rPr>
                        <a:t>４．２％</a:t>
                      </a:r>
                      <a:endParaRPr kumimoji="1" lang="ja-JP" altLang="en-US" sz="1100" dirty="0">
                        <a:solidFill>
                          <a:schemeClr val="tx1"/>
                        </a:solidFill>
                      </a:endParaRPr>
                    </a:p>
                  </a:txBody>
                  <a:tcPr/>
                </a:tc>
                <a:extLst>
                  <a:ext uri="{0D108BD9-81ED-4DB2-BD59-A6C34878D82A}">
                    <a16:rowId xmlns:a16="http://schemas.microsoft.com/office/drawing/2014/main" xmlns="" val="10002"/>
                  </a:ext>
                </a:extLst>
              </a:tr>
              <a:tr h="279264">
                <a:tc>
                  <a:txBody>
                    <a:bodyPr/>
                    <a:lstStyle/>
                    <a:p>
                      <a:pPr algn="ctr"/>
                      <a:r>
                        <a:rPr kumimoji="1" lang="ja-JP" altLang="en-US" sz="1100" dirty="0" smtClean="0">
                          <a:solidFill>
                            <a:schemeClr val="tx1"/>
                          </a:solidFill>
                        </a:rPr>
                        <a:t>４０代</a:t>
                      </a:r>
                      <a:endParaRPr kumimoji="1" lang="ja-JP" altLang="en-US" sz="1100" dirty="0">
                        <a:solidFill>
                          <a:schemeClr val="tx1"/>
                        </a:solidFill>
                      </a:endParaRPr>
                    </a:p>
                  </a:txBody>
                  <a:tcPr/>
                </a:tc>
                <a:tc>
                  <a:txBody>
                    <a:bodyPr/>
                    <a:lstStyle/>
                    <a:p>
                      <a:pPr algn="r"/>
                      <a:r>
                        <a:rPr kumimoji="1" lang="ja-JP" altLang="en-US" sz="1100" dirty="0" smtClean="0">
                          <a:solidFill>
                            <a:schemeClr val="tx1"/>
                          </a:solidFill>
                        </a:rPr>
                        <a:t>１８．４％</a:t>
                      </a:r>
                      <a:endParaRPr kumimoji="1" lang="ja-JP" altLang="en-US" sz="1100" dirty="0">
                        <a:solidFill>
                          <a:schemeClr val="tx1"/>
                        </a:solidFill>
                      </a:endParaRPr>
                    </a:p>
                  </a:txBody>
                  <a:tcPr/>
                </a:tc>
                <a:extLst>
                  <a:ext uri="{0D108BD9-81ED-4DB2-BD59-A6C34878D82A}">
                    <a16:rowId xmlns:a16="http://schemas.microsoft.com/office/drawing/2014/main" xmlns="" val="10003"/>
                  </a:ext>
                </a:extLst>
              </a:tr>
              <a:tr h="279264">
                <a:tc>
                  <a:txBody>
                    <a:bodyPr/>
                    <a:lstStyle/>
                    <a:p>
                      <a:pPr algn="ctr"/>
                      <a:r>
                        <a:rPr kumimoji="1" lang="ja-JP" altLang="en-US" sz="1100" dirty="0" smtClean="0">
                          <a:solidFill>
                            <a:schemeClr val="tx1"/>
                          </a:solidFill>
                        </a:rPr>
                        <a:t>５０代</a:t>
                      </a:r>
                      <a:endParaRPr kumimoji="1" lang="ja-JP" altLang="en-US" sz="1100" dirty="0">
                        <a:solidFill>
                          <a:schemeClr val="tx1"/>
                        </a:solidFill>
                      </a:endParaRPr>
                    </a:p>
                  </a:txBody>
                  <a:tcPr/>
                </a:tc>
                <a:tc>
                  <a:txBody>
                    <a:bodyPr/>
                    <a:lstStyle/>
                    <a:p>
                      <a:pPr algn="r"/>
                      <a:r>
                        <a:rPr kumimoji="1" lang="ja-JP" altLang="en-US" sz="1100" dirty="0" smtClean="0">
                          <a:solidFill>
                            <a:schemeClr val="tx1"/>
                          </a:solidFill>
                        </a:rPr>
                        <a:t>２９．６％</a:t>
                      </a:r>
                      <a:endParaRPr kumimoji="1" lang="ja-JP" altLang="en-US" sz="1100" dirty="0">
                        <a:solidFill>
                          <a:schemeClr val="tx1"/>
                        </a:solidFill>
                      </a:endParaRPr>
                    </a:p>
                  </a:txBody>
                  <a:tcPr/>
                </a:tc>
                <a:extLst>
                  <a:ext uri="{0D108BD9-81ED-4DB2-BD59-A6C34878D82A}">
                    <a16:rowId xmlns:a16="http://schemas.microsoft.com/office/drawing/2014/main" xmlns="" val="10004"/>
                  </a:ext>
                </a:extLst>
              </a:tr>
              <a:tr h="240000">
                <a:tc>
                  <a:txBody>
                    <a:bodyPr/>
                    <a:lstStyle/>
                    <a:p>
                      <a:pPr algn="ctr"/>
                      <a:r>
                        <a:rPr kumimoji="1" lang="ja-JP" altLang="en-US" sz="1100" dirty="0" smtClean="0">
                          <a:solidFill>
                            <a:schemeClr val="tx1"/>
                          </a:solidFill>
                        </a:rPr>
                        <a:t>６０代以上</a:t>
                      </a:r>
                      <a:endParaRPr kumimoji="1" lang="ja-JP" altLang="en-US" sz="1100" dirty="0">
                        <a:solidFill>
                          <a:schemeClr val="tx1"/>
                        </a:solidFill>
                      </a:endParaRPr>
                    </a:p>
                  </a:txBody>
                  <a:tcPr/>
                </a:tc>
                <a:tc>
                  <a:txBody>
                    <a:bodyPr/>
                    <a:lstStyle/>
                    <a:p>
                      <a:pPr algn="r"/>
                      <a:r>
                        <a:rPr kumimoji="1" lang="ja-JP" altLang="en-US" sz="1100" dirty="0" smtClean="0">
                          <a:solidFill>
                            <a:schemeClr val="tx1"/>
                          </a:solidFill>
                        </a:rPr>
                        <a:t>４７．４％</a:t>
                      </a:r>
                      <a:endParaRPr kumimoji="1" lang="ja-JP" altLang="en-US" sz="1100" dirty="0">
                        <a:solidFill>
                          <a:schemeClr val="tx1"/>
                        </a:solidFill>
                      </a:endParaRPr>
                    </a:p>
                  </a:txBody>
                  <a:tcPr/>
                </a:tc>
                <a:extLst>
                  <a:ext uri="{0D108BD9-81ED-4DB2-BD59-A6C34878D82A}">
                    <a16:rowId xmlns:a16="http://schemas.microsoft.com/office/drawing/2014/main" xmlns="" val="10005"/>
                  </a:ext>
                </a:extLst>
              </a:tr>
            </a:tbl>
          </a:graphicData>
        </a:graphic>
      </p:graphicFrame>
      <p:sp>
        <p:nvSpPr>
          <p:cNvPr id="10" name="正方形/長方形 9"/>
          <p:cNvSpPr/>
          <p:nvPr/>
        </p:nvSpPr>
        <p:spPr>
          <a:xfrm>
            <a:off x="8157592" y="620688"/>
            <a:ext cx="986408" cy="3600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dirty="0" smtClean="0">
                <a:solidFill>
                  <a:schemeClr val="tx1"/>
                </a:solidFill>
              </a:rPr>
              <a:t>平成３０年度</a:t>
            </a:r>
            <a:endParaRPr kumimoji="1" lang="ja-JP" altLang="en-US" sz="1100" dirty="0">
              <a:solidFill>
                <a:schemeClr val="tx1"/>
              </a:solidFill>
            </a:endParaRPr>
          </a:p>
        </p:txBody>
      </p:sp>
      <p:sp>
        <p:nvSpPr>
          <p:cNvPr id="12" name="円形吹き出し 11"/>
          <p:cNvSpPr/>
          <p:nvPr/>
        </p:nvSpPr>
        <p:spPr>
          <a:xfrm>
            <a:off x="7668344" y="2774415"/>
            <a:ext cx="1368152" cy="366553"/>
          </a:xfrm>
          <a:prstGeom prst="wedgeEllipseCallout">
            <a:avLst>
              <a:gd name="adj1" fmla="val 2384"/>
              <a:gd name="adj2" fmla="val -79479"/>
            </a:avLst>
          </a:prstGeom>
          <a:solidFill>
            <a:srgbClr val="FFFF00"/>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高齢化</a:t>
            </a:r>
            <a:endParaRPr kumimoji="1" lang="ja-JP" altLang="en-US" sz="1400" b="1" dirty="0">
              <a:solidFill>
                <a:schemeClr val="tx1"/>
              </a:solidFill>
            </a:endParaRPr>
          </a:p>
        </p:txBody>
      </p:sp>
      <p:pic>
        <p:nvPicPr>
          <p:cNvPr id="15" name="図 14"/>
          <p:cNvPicPr>
            <a:picLocks noChangeAspect="1"/>
          </p:cNvPicPr>
          <p:nvPr/>
        </p:nvPicPr>
        <p:blipFill>
          <a:blip r:embed="rId3"/>
          <a:stretch>
            <a:fillRect/>
          </a:stretch>
        </p:blipFill>
        <p:spPr>
          <a:xfrm>
            <a:off x="179512" y="3296298"/>
            <a:ext cx="8352928" cy="3157038"/>
          </a:xfrm>
          <a:prstGeom prst="rect">
            <a:avLst/>
          </a:prstGeom>
        </p:spPr>
      </p:pic>
      <p:sp>
        <p:nvSpPr>
          <p:cNvPr id="14" name="テキスト ボックス 13"/>
          <p:cNvSpPr txBox="1"/>
          <p:nvPr/>
        </p:nvSpPr>
        <p:spPr>
          <a:xfrm>
            <a:off x="349029" y="3158232"/>
            <a:ext cx="4248472" cy="307777"/>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kumimoji="1" lang="ja-JP" altLang="en-US" sz="1400" b="1" spc="300" dirty="0" smtClean="0"/>
              <a:t>地域別</a:t>
            </a:r>
            <a:r>
              <a:rPr lang="ja-JP" altLang="en-US" sz="1400" b="1" spc="300" dirty="0" smtClean="0"/>
              <a:t>農業経営改善計画</a:t>
            </a:r>
            <a:r>
              <a:rPr kumimoji="1" lang="ja-JP" altLang="en-US" sz="1400" b="1" spc="300" dirty="0" smtClean="0"/>
              <a:t>数の推移</a:t>
            </a:r>
            <a:endParaRPr kumimoji="1" lang="ja-JP" altLang="en-US" sz="1400" b="1" spc="300" dirty="0"/>
          </a:p>
        </p:txBody>
      </p:sp>
      <p:graphicFrame>
        <p:nvGraphicFramePr>
          <p:cNvPr id="16" name="表 15"/>
          <p:cNvGraphicFramePr>
            <a:graphicFrameLocks noGrp="1"/>
          </p:cNvGraphicFramePr>
          <p:nvPr>
            <p:extLst>
              <p:ext uri="{D42A27DB-BD31-4B8C-83A1-F6EECF244321}">
                <p14:modId xmlns:p14="http://schemas.microsoft.com/office/powerpoint/2010/main" val="723445561"/>
              </p:ext>
            </p:extLst>
          </p:nvPr>
        </p:nvGraphicFramePr>
        <p:xfrm>
          <a:off x="323877" y="3483273"/>
          <a:ext cx="8064896" cy="2834640"/>
        </p:xfrm>
        <a:graphic>
          <a:graphicData uri="http://schemas.openxmlformats.org/drawingml/2006/table">
            <a:tbl>
              <a:tblPr firstRow="1" bandRow="1">
                <a:tableStyleId>{5C22544A-7EE6-4342-B048-85BDC9FD1C3A}</a:tableStyleId>
              </a:tblPr>
              <a:tblGrid>
                <a:gridCol w="215675">
                  <a:extLst>
                    <a:ext uri="{9D8B030D-6E8A-4147-A177-3AD203B41FA5}">
                      <a16:colId xmlns:a16="http://schemas.microsoft.com/office/drawing/2014/main" xmlns="" val="20000"/>
                    </a:ext>
                  </a:extLst>
                </a:gridCol>
                <a:gridCol w="936453">
                  <a:extLst>
                    <a:ext uri="{9D8B030D-6E8A-4147-A177-3AD203B41FA5}">
                      <a16:colId xmlns:a16="http://schemas.microsoft.com/office/drawing/2014/main" xmlns="" val="1615161966"/>
                    </a:ext>
                  </a:extLst>
                </a:gridCol>
                <a:gridCol w="1152128">
                  <a:extLst>
                    <a:ext uri="{9D8B030D-6E8A-4147-A177-3AD203B41FA5}">
                      <a16:colId xmlns:a16="http://schemas.microsoft.com/office/drawing/2014/main" xmlns="" val="20001"/>
                    </a:ext>
                  </a:extLst>
                </a:gridCol>
                <a:gridCol w="1152128">
                  <a:extLst>
                    <a:ext uri="{9D8B030D-6E8A-4147-A177-3AD203B41FA5}">
                      <a16:colId xmlns:a16="http://schemas.microsoft.com/office/drawing/2014/main" xmlns="" val="20002"/>
                    </a:ext>
                  </a:extLst>
                </a:gridCol>
                <a:gridCol w="1152128">
                  <a:extLst>
                    <a:ext uri="{9D8B030D-6E8A-4147-A177-3AD203B41FA5}">
                      <a16:colId xmlns:a16="http://schemas.microsoft.com/office/drawing/2014/main" xmlns="" val="20003"/>
                    </a:ext>
                  </a:extLst>
                </a:gridCol>
                <a:gridCol w="1152128">
                  <a:extLst>
                    <a:ext uri="{9D8B030D-6E8A-4147-A177-3AD203B41FA5}">
                      <a16:colId xmlns:a16="http://schemas.microsoft.com/office/drawing/2014/main" xmlns="" val="20004"/>
                    </a:ext>
                  </a:extLst>
                </a:gridCol>
                <a:gridCol w="1152128">
                  <a:extLst>
                    <a:ext uri="{9D8B030D-6E8A-4147-A177-3AD203B41FA5}">
                      <a16:colId xmlns:a16="http://schemas.microsoft.com/office/drawing/2014/main" xmlns="" val="20005"/>
                    </a:ext>
                  </a:extLst>
                </a:gridCol>
                <a:gridCol w="1152128">
                  <a:extLst>
                    <a:ext uri="{9D8B030D-6E8A-4147-A177-3AD203B41FA5}">
                      <a16:colId xmlns:a16="http://schemas.microsoft.com/office/drawing/2014/main" xmlns="" val="2468370011"/>
                    </a:ext>
                  </a:extLst>
                </a:gridCol>
              </a:tblGrid>
              <a:tr h="335306">
                <a:tc gridSpan="2">
                  <a:txBody>
                    <a:bodyPr/>
                    <a:lstStyle/>
                    <a:p>
                      <a:endParaRPr kumimoji="1" lang="ja-JP" altLang="en-US" dirty="0"/>
                    </a:p>
                  </a:txBody>
                  <a:tcPr/>
                </a:tc>
                <a:tc hMerge="1">
                  <a:txBody>
                    <a:bodyPr/>
                    <a:lstStyle/>
                    <a:p>
                      <a:endParaRPr kumimoji="1" lang="ja-JP" altLang="en-US"/>
                    </a:p>
                  </a:txBody>
                  <a:tcPr/>
                </a:tc>
                <a:tc>
                  <a:txBody>
                    <a:bodyPr/>
                    <a:lstStyle/>
                    <a:p>
                      <a:pPr algn="ctr"/>
                      <a:r>
                        <a:rPr kumimoji="1" lang="ja-JP" altLang="en-US" sz="1200" dirty="0" smtClean="0"/>
                        <a:t>平成</a:t>
                      </a:r>
                      <a:r>
                        <a:rPr kumimoji="1" lang="en-US" altLang="ja-JP" sz="1200" dirty="0" smtClean="0"/>
                        <a:t>25</a:t>
                      </a:r>
                      <a:r>
                        <a:rPr kumimoji="1" lang="ja-JP" altLang="en-US" sz="1200" dirty="0" smtClean="0"/>
                        <a:t>年度</a:t>
                      </a:r>
                      <a:endParaRPr kumimoji="1" lang="ja-JP" altLang="en-US" sz="1200" b="0" dirty="0">
                        <a:solidFill>
                          <a:schemeClr val="tx1"/>
                        </a:solidFill>
                      </a:endParaRPr>
                    </a:p>
                  </a:txBody>
                  <a:tcPr anchor="ctr"/>
                </a:tc>
                <a:tc>
                  <a:txBody>
                    <a:bodyPr/>
                    <a:lstStyle/>
                    <a:p>
                      <a:pPr algn="ctr"/>
                      <a:r>
                        <a:rPr kumimoji="1" lang="ja-JP" altLang="en-US" sz="1200" dirty="0" smtClean="0"/>
                        <a:t>平成</a:t>
                      </a:r>
                      <a:r>
                        <a:rPr kumimoji="1" lang="en-US" altLang="ja-JP" sz="1200" dirty="0" smtClean="0"/>
                        <a:t>26</a:t>
                      </a:r>
                      <a:r>
                        <a:rPr kumimoji="1" lang="ja-JP" altLang="en-US" sz="1200" dirty="0" smtClean="0"/>
                        <a:t>年度</a:t>
                      </a:r>
                      <a:endParaRPr kumimoji="1" lang="ja-JP" altLang="en-US" sz="1200" b="0" dirty="0">
                        <a:solidFill>
                          <a:schemeClr val="tx1"/>
                        </a:solidFill>
                      </a:endParaRPr>
                    </a:p>
                  </a:txBody>
                  <a:tcPr anchor="ctr"/>
                </a:tc>
                <a:tc>
                  <a:txBody>
                    <a:bodyPr/>
                    <a:lstStyle/>
                    <a:p>
                      <a:pPr algn="ctr"/>
                      <a:r>
                        <a:rPr kumimoji="1" lang="ja-JP" altLang="en-US" sz="1200" dirty="0" smtClean="0"/>
                        <a:t>平成</a:t>
                      </a:r>
                      <a:r>
                        <a:rPr kumimoji="1" lang="en-US" altLang="ja-JP" sz="1200" dirty="0" smtClean="0"/>
                        <a:t>27</a:t>
                      </a:r>
                      <a:r>
                        <a:rPr kumimoji="1" lang="ja-JP" altLang="en-US" sz="1200" dirty="0" smtClean="0"/>
                        <a:t>年度</a:t>
                      </a:r>
                      <a:endParaRPr kumimoji="1" lang="ja-JP" altLang="en-US" sz="1200" b="0" dirty="0">
                        <a:solidFill>
                          <a:schemeClr val="tx1"/>
                        </a:solidFill>
                      </a:endParaRPr>
                    </a:p>
                  </a:txBody>
                  <a:tcPr anchor="ctr"/>
                </a:tc>
                <a:tc>
                  <a:txBody>
                    <a:bodyPr/>
                    <a:lstStyle/>
                    <a:p>
                      <a:pPr algn="ctr"/>
                      <a:r>
                        <a:rPr kumimoji="1" lang="ja-JP" altLang="en-US" sz="1200" dirty="0" smtClean="0"/>
                        <a:t>平成</a:t>
                      </a:r>
                      <a:r>
                        <a:rPr kumimoji="1" lang="en-US" altLang="ja-JP" sz="1200" dirty="0" smtClean="0"/>
                        <a:t>28</a:t>
                      </a:r>
                      <a:r>
                        <a:rPr kumimoji="1" lang="ja-JP" altLang="en-US" sz="1200" dirty="0" smtClean="0"/>
                        <a:t>年度</a:t>
                      </a:r>
                      <a:endParaRPr kumimoji="1" lang="ja-JP" altLang="en-US" sz="1200" b="1" dirty="0">
                        <a:solidFill>
                          <a:schemeClr val="bg1"/>
                        </a:solidFill>
                      </a:endParaRPr>
                    </a:p>
                  </a:txBody>
                  <a:tcPr anchor="ctr"/>
                </a:tc>
                <a:tc>
                  <a:txBody>
                    <a:bodyPr/>
                    <a:lstStyle/>
                    <a:p>
                      <a:pPr algn="ctr"/>
                      <a:r>
                        <a:rPr kumimoji="1" lang="ja-JP" altLang="en-US" sz="1200" dirty="0" smtClean="0"/>
                        <a:t>平成</a:t>
                      </a:r>
                      <a:r>
                        <a:rPr kumimoji="1" lang="en-US" altLang="ja-JP" sz="1200" dirty="0" smtClean="0"/>
                        <a:t>29</a:t>
                      </a:r>
                      <a:r>
                        <a:rPr kumimoji="1" lang="ja-JP" altLang="en-US" sz="1200" dirty="0" smtClean="0"/>
                        <a:t>年度</a:t>
                      </a:r>
                      <a:endParaRPr kumimoji="1" lang="ja-JP" altLang="en-US" sz="1200" b="1" dirty="0">
                        <a:solidFill>
                          <a:schemeClr val="bg1"/>
                        </a:solidFill>
                      </a:endParaRPr>
                    </a:p>
                  </a:txBody>
                  <a:tcPr anchor="ctr"/>
                </a:tc>
                <a:tc>
                  <a:txBody>
                    <a:bodyPr/>
                    <a:lstStyle/>
                    <a:p>
                      <a:pPr algn="ctr"/>
                      <a:r>
                        <a:rPr kumimoji="1" lang="ja-JP" altLang="en-US" sz="1200" b="1" dirty="0" smtClean="0">
                          <a:solidFill>
                            <a:schemeClr val="bg1"/>
                          </a:solidFill>
                        </a:rPr>
                        <a:t>平成</a:t>
                      </a:r>
                      <a:r>
                        <a:rPr kumimoji="1" lang="en-US" altLang="ja-JP" sz="1200" b="1" dirty="0" smtClean="0">
                          <a:solidFill>
                            <a:schemeClr val="bg1"/>
                          </a:solidFill>
                        </a:rPr>
                        <a:t>30</a:t>
                      </a:r>
                      <a:r>
                        <a:rPr kumimoji="1" lang="ja-JP" altLang="en-US" sz="1200" b="1" dirty="0" smtClean="0">
                          <a:solidFill>
                            <a:schemeClr val="bg1"/>
                          </a:solidFill>
                        </a:rPr>
                        <a:t>年度</a:t>
                      </a:r>
                      <a:endParaRPr kumimoji="1" lang="ja-JP" altLang="en-US" sz="1200" b="1" dirty="0">
                        <a:solidFill>
                          <a:schemeClr val="bg1"/>
                        </a:solidFill>
                      </a:endParaRPr>
                    </a:p>
                  </a:txBody>
                  <a:tcPr anchor="ctr"/>
                </a:tc>
                <a:extLst>
                  <a:ext uri="{0D108BD9-81ED-4DB2-BD59-A6C34878D82A}">
                    <a16:rowId xmlns:a16="http://schemas.microsoft.com/office/drawing/2014/main" xmlns="" val="10000"/>
                  </a:ext>
                </a:extLst>
              </a:tr>
              <a:tr h="0">
                <a:tc gridSpan="2">
                  <a:txBody>
                    <a:bodyPr/>
                    <a:lstStyle/>
                    <a:p>
                      <a:pPr algn="ctr"/>
                      <a:r>
                        <a:rPr kumimoji="1" lang="ja-JP" altLang="en-US" sz="1200" dirty="0" smtClean="0"/>
                        <a:t>愛知県</a:t>
                      </a:r>
                      <a:endParaRPr kumimoji="1" lang="ja-JP" altLang="en-US" sz="1200" dirty="0"/>
                    </a:p>
                  </a:txBody>
                  <a:tcPr anchor="ctr">
                    <a:lnB w="12700" cmpd="sng">
                      <a:noFill/>
                    </a:lnB>
                    <a:solidFill>
                      <a:schemeClr val="accent1">
                        <a:lumMod val="40000"/>
                        <a:lumOff val="60000"/>
                      </a:schemeClr>
                    </a:solidFill>
                  </a:tcPr>
                </a:tc>
                <a:tc hMerge="1">
                  <a:txBody>
                    <a:bodyPr/>
                    <a:lstStyle/>
                    <a:p>
                      <a:endParaRPr kumimoji="1" lang="ja-JP" altLang="en-US"/>
                    </a:p>
                  </a:txBody>
                  <a:tcPr/>
                </a:tc>
                <a:tc>
                  <a:txBody>
                    <a:bodyPr/>
                    <a:lstStyle/>
                    <a:p>
                      <a:pPr algn="r"/>
                      <a:r>
                        <a:rPr kumimoji="1" lang="ja-JP" altLang="en-US" sz="1200" dirty="0" smtClean="0"/>
                        <a:t>４，８８３</a:t>
                      </a:r>
                      <a:endParaRPr kumimoji="1" lang="ja-JP" altLang="en-US" sz="1200" dirty="0"/>
                    </a:p>
                  </a:txBody>
                  <a:tcPr anchor="ctr">
                    <a:solidFill>
                      <a:schemeClr val="accent1">
                        <a:lumMod val="40000"/>
                        <a:lumOff val="60000"/>
                      </a:schemeClr>
                    </a:solidFill>
                  </a:tcPr>
                </a:tc>
                <a:tc>
                  <a:txBody>
                    <a:bodyPr/>
                    <a:lstStyle/>
                    <a:p>
                      <a:pPr algn="r"/>
                      <a:r>
                        <a:rPr kumimoji="1" lang="ja-JP" altLang="en-US" sz="1200" dirty="0" smtClean="0"/>
                        <a:t>４，８８３</a:t>
                      </a:r>
                      <a:endParaRPr kumimoji="1" lang="ja-JP" altLang="en-US" sz="1200" dirty="0"/>
                    </a:p>
                  </a:txBody>
                  <a:tcPr anchor="ctr">
                    <a:solidFill>
                      <a:schemeClr val="accent1">
                        <a:lumMod val="40000"/>
                        <a:lumOff val="60000"/>
                      </a:schemeClr>
                    </a:solidFill>
                  </a:tcPr>
                </a:tc>
                <a:tc>
                  <a:txBody>
                    <a:bodyPr/>
                    <a:lstStyle/>
                    <a:p>
                      <a:pPr algn="r"/>
                      <a:r>
                        <a:rPr kumimoji="1" lang="ja-JP" altLang="en-US" sz="1200" dirty="0" smtClean="0"/>
                        <a:t>４，７８１</a:t>
                      </a:r>
                      <a:endParaRPr kumimoji="1" lang="ja-JP" altLang="en-US" sz="1200" dirty="0"/>
                    </a:p>
                  </a:txBody>
                  <a:tcPr anchor="ctr">
                    <a:solidFill>
                      <a:schemeClr val="accent1">
                        <a:lumMod val="40000"/>
                        <a:lumOff val="60000"/>
                      </a:schemeClr>
                    </a:solidFill>
                  </a:tcPr>
                </a:tc>
                <a:tc>
                  <a:txBody>
                    <a:bodyPr/>
                    <a:lstStyle/>
                    <a:p>
                      <a:pPr algn="r"/>
                      <a:r>
                        <a:rPr kumimoji="1" lang="ja-JP" altLang="en-US" sz="1200" dirty="0" smtClean="0"/>
                        <a:t>４，６６３</a:t>
                      </a:r>
                      <a:endParaRPr kumimoji="1" lang="ja-JP" altLang="en-US" sz="1200" dirty="0"/>
                    </a:p>
                  </a:txBody>
                  <a:tcPr anchor="ctr">
                    <a:solidFill>
                      <a:schemeClr val="accent1">
                        <a:lumMod val="40000"/>
                        <a:lumOff val="60000"/>
                      </a:schemeClr>
                    </a:solidFill>
                  </a:tcPr>
                </a:tc>
                <a:tc>
                  <a:txBody>
                    <a:bodyPr/>
                    <a:lstStyle/>
                    <a:p>
                      <a:pPr algn="r"/>
                      <a:r>
                        <a:rPr kumimoji="1" lang="ja-JP" altLang="en-US" sz="1200" dirty="0" smtClean="0"/>
                        <a:t>４，４７９</a:t>
                      </a:r>
                      <a:endParaRPr kumimoji="1" lang="ja-JP" altLang="en-US" sz="1200" dirty="0"/>
                    </a:p>
                  </a:txBody>
                  <a:tcPr anchor="ctr">
                    <a:solidFill>
                      <a:schemeClr val="accent1">
                        <a:lumMod val="40000"/>
                        <a:lumOff val="60000"/>
                      </a:schemeClr>
                    </a:solidFill>
                  </a:tcPr>
                </a:tc>
                <a:tc>
                  <a:txBody>
                    <a:bodyPr/>
                    <a:lstStyle/>
                    <a:p>
                      <a:pPr algn="r"/>
                      <a:r>
                        <a:rPr kumimoji="1" lang="ja-JP" altLang="en-US" sz="1200" dirty="0" smtClean="0"/>
                        <a:t>４，４６２</a:t>
                      </a:r>
                      <a:endParaRPr kumimoji="1" lang="ja-JP" altLang="en-US" sz="1200" dirty="0"/>
                    </a:p>
                  </a:txBody>
                  <a:tcPr anchor="ctr">
                    <a:solidFill>
                      <a:schemeClr val="accent1">
                        <a:lumMod val="40000"/>
                        <a:lumOff val="60000"/>
                      </a:schemeClr>
                    </a:solidFill>
                  </a:tcPr>
                </a:tc>
                <a:extLst>
                  <a:ext uri="{0D108BD9-81ED-4DB2-BD59-A6C34878D82A}">
                    <a16:rowId xmlns:a16="http://schemas.microsoft.com/office/drawing/2014/main" xmlns="" val="10001"/>
                  </a:ext>
                </a:extLst>
              </a:tr>
              <a:tr h="0">
                <a:tc rowSpan="8">
                  <a:txBody>
                    <a:bodyPr/>
                    <a:lstStyle/>
                    <a:p>
                      <a:pPr algn="ctr"/>
                      <a:endParaRPr kumimoji="1" lang="ja-JP" altLang="en-US" sz="1200" dirty="0"/>
                    </a:p>
                  </a:txBody>
                  <a:tcPr anchor="ctr">
                    <a:lnT w="12700" cmpd="sng">
                      <a:noFill/>
                    </a:lnT>
                    <a:solidFill>
                      <a:schemeClr val="accent1">
                        <a:lumMod val="40000"/>
                        <a:lumOff val="60000"/>
                      </a:schemeClr>
                    </a:solidFill>
                  </a:tcPr>
                </a:tc>
                <a:tc>
                  <a:txBody>
                    <a:bodyPr/>
                    <a:lstStyle/>
                    <a:p>
                      <a:pPr algn="ctr"/>
                      <a:r>
                        <a:rPr kumimoji="1" lang="ja-JP" altLang="en-US" sz="1200" dirty="0" smtClean="0"/>
                        <a:t>名古屋市</a:t>
                      </a:r>
                      <a:endParaRPr kumimoji="1" lang="ja-JP" altLang="en-US" sz="1200" dirty="0"/>
                    </a:p>
                  </a:txBody>
                  <a:tcPr anchor="ctr"/>
                </a:tc>
                <a:tc>
                  <a:txBody>
                    <a:bodyPr/>
                    <a:lstStyle/>
                    <a:p>
                      <a:pPr algn="r"/>
                      <a:r>
                        <a:rPr kumimoji="1" lang="ja-JP" altLang="en-US" sz="1200" dirty="0" smtClean="0"/>
                        <a:t>２９</a:t>
                      </a:r>
                      <a:endParaRPr kumimoji="1" lang="ja-JP" altLang="en-US" sz="1200" dirty="0"/>
                    </a:p>
                  </a:txBody>
                  <a:tcPr anchor="ctr"/>
                </a:tc>
                <a:tc>
                  <a:txBody>
                    <a:bodyPr/>
                    <a:lstStyle/>
                    <a:p>
                      <a:pPr algn="r"/>
                      <a:r>
                        <a:rPr kumimoji="1" lang="ja-JP" altLang="en-US" sz="1200" dirty="0" smtClean="0"/>
                        <a:t>３２</a:t>
                      </a:r>
                      <a:endParaRPr kumimoji="1" lang="ja-JP" altLang="en-US" sz="1200" dirty="0"/>
                    </a:p>
                  </a:txBody>
                  <a:tcPr anchor="ctr"/>
                </a:tc>
                <a:tc>
                  <a:txBody>
                    <a:bodyPr/>
                    <a:lstStyle/>
                    <a:p>
                      <a:pPr algn="r"/>
                      <a:r>
                        <a:rPr kumimoji="1" lang="ja-JP" altLang="en-US" sz="1200" dirty="0" smtClean="0"/>
                        <a:t>３３</a:t>
                      </a:r>
                      <a:endParaRPr kumimoji="1" lang="ja-JP" altLang="en-US" sz="1200" dirty="0"/>
                    </a:p>
                  </a:txBody>
                  <a:tcPr anchor="ctr"/>
                </a:tc>
                <a:tc>
                  <a:txBody>
                    <a:bodyPr/>
                    <a:lstStyle/>
                    <a:p>
                      <a:pPr algn="r"/>
                      <a:r>
                        <a:rPr kumimoji="1" lang="ja-JP" altLang="en-US" sz="1200" dirty="0" smtClean="0"/>
                        <a:t>３４</a:t>
                      </a:r>
                      <a:endParaRPr kumimoji="1" lang="ja-JP" altLang="en-US" sz="1200" dirty="0"/>
                    </a:p>
                  </a:txBody>
                  <a:tcPr anchor="ctr"/>
                </a:tc>
                <a:tc>
                  <a:txBody>
                    <a:bodyPr/>
                    <a:lstStyle/>
                    <a:p>
                      <a:pPr algn="r"/>
                      <a:r>
                        <a:rPr kumimoji="1" lang="ja-JP" altLang="en-US" sz="1200" dirty="0" smtClean="0"/>
                        <a:t>３４</a:t>
                      </a:r>
                      <a:endParaRPr kumimoji="1" lang="ja-JP" altLang="en-US" sz="1200" dirty="0"/>
                    </a:p>
                  </a:txBody>
                  <a:tcPr anchor="ctr"/>
                </a:tc>
                <a:tc>
                  <a:txBody>
                    <a:bodyPr/>
                    <a:lstStyle/>
                    <a:p>
                      <a:pPr algn="r"/>
                      <a:r>
                        <a:rPr kumimoji="1" lang="ja-JP" altLang="en-US" sz="1200" dirty="0" smtClean="0"/>
                        <a:t>３３</a:t>
                      </a:r>
                      <a:endParaRPr kumimoji="1" lang="ja-JP" altLang="en-US" sz="1200" dirty="0"/>
                    </a:p>
                  </a:txBody>
                  <a:tcPr anchor="ctr"/>
                </a:tc>
                <a:extLst>
                  <a:ext uri="{0D108BD9-81ED-4DB2-BD59-A6C34878D82A}">
                    <a16:rowId xmlns:a16="http://schemas.microsoft.com/office/drawing/2014/main" xmlns="" val="10002"/>
                  </a:ext>
                </a:extLst>
              </a:tr>
              <a:tr h="0">
                <a:tc vMerge="1">
                  <a:txBody>
                    <a:bodyPr/>
                    <a:lstStyle/>
                    <a:p>
                      <a:pPr algn="ctr"/>
                      <a:endParaRPr kumimoji="1" lang="ja-JP" altLang="en-US" sz="1200" dirty="0"/>
                    </a:p>
                  </a:txBody>
                  <a:tcPr anchor="ctr"/>
                </a:tc>
                <a:tc>
                  <a:txBody>
                    <a:bodyPr/>
                    <a:lstStyle/>
                    <a:p>
                      <a:pPr algn="ctr"/>
                      <a:r>
                        <a:rPr kumimoji="1" lang="ja-JP" altLang="en-US" sz="1200" dirty="0" smtClean="0"/>
                        <a:t>尾張</a:t>
                      </a:r>
                      <a:endParaRPr kumimoji="1" lang="ja-JP" altLang="en-US" sz="1200" dirty="0"/>
                    </a:p>
                  </a:txBody>
                  <a:tcPr anchor="ctr"/>
                </a:tc>
                <a:tc>
                  <a:txBody>
                    <a:bodyPr/>
                    <a:lstStyle/>
                    <a:p>
                      <a:pPr algn="r"/>
                      <a:r>
                        <a:rPr kumimoji="1" lang="ja-JP" altLang="en-US" sz="1200" dirty="0" smtClean="0"/>
                        <a:t>４６８</a:t>
                      </a:r>
                      <a:endParaRPr kumimoji="1" lang="ja-JP" altLang="en-US" sz="1200" dirty="0"/>
                    </a:p>
                  </a:txBody>
                  <a:tcPr anchor="ctr"/>
                </a:tc>
                <a:tc>
                  <a:txBody>
                    <a:bodyPr/>
                    <a:lstStyle/>
                    <a:p>
                      <a:pPr algn="r"/>
                      <a:r>
                        <a:rPr kumimoji="1" lang="ja-JP" altLang="en-US" sz="1200" dirty="0" smtClean="0"/>
                        <a:t>４５０</a:t>
                      </a:r>
                      <a:endParaRPr kumimoji="1" lang="ja-JP" altLang="en-US" sz="1200" dirty="0"/>
                    </a:p>
                  </a:txBody>
                  <a:tcPr anchor="ctr"/>
                </a:tc>
                <a:tc>
                  <a:txBody>
                    <a:bodyPr/>
                    <a:lstStyle/>
                    <a:p>
                      <a:pPr algn="r"/>
                      <a:r>
                        <a:rPr kumimoji="1" lang="ja-JP" altLang="en-US" sz="1200" dirty="0" smtClean="0"/>
                        <a:t>４６７</a:t>
                      </a:r>
                      <a:endParaRPr kumimoji="1" lang="en-US" altLang="ja-JP" sz="1200" dirty="0" smtClean="0"/>
                    </a:p>
                  </a:txBody>
                  <a:tcPr anchor="ctr"/>
                </a:tc>
                <a:tc>
                  <a:txBody>
                    <a:bodyPr/>
                    <a:lstStyle/>
                    <a:p>
                      <a:pPr algn="r"/>
                      <a:r>
                        <a:rPr kumimoji="1" lang="ja-JP" altLang="en-US" sz="1200" dirty="0" smtClean="0"/>
                        <a:t>４６６</a:t>
                      </a:r>
                      <a:endParaRPr kumimoji="1" lang="ja-JP" altLang="en-US" sz="1200" dirty="0"/>
                    </a:p>
                  </a:txBody>
                  <a:tcPr anchor="ctr"/>
                </a:tc>
                <a:tc>
                  <a:txBody>
                    <a:bodyPr/>
                    <a:lstStyle/>
                    <a:p>
                      <a:pPr algn="r"/>
                      <a:r>
                        <a:rPr kumimoji="1" lang="ja-JP" altLang="en-US" sz="1200" dirty="0" smtClean="0"/>
                        <a:t>４０３</a:t>
                      </a:r>
                      <a:endParaRPr kumimoji="1" lang="ja-JP" altLang="en-US" sz="1200" dirty="0"/>
                    </a:p>
                  </a:txBody>
                  <a:tcPr anchor="ctr"/>
                </a:tc>
                <a:tc>
                  <a:txBody>
                    <a:bodyPr/>
                    <a:lstStyle/>
                    <a:p>
                      <a:pPr algn="r"/>
                      <a:r>
                        <a:rPr kumimoji="1" lang="ja-JP" altLang="en-US" sz="1200" dirty="0" smtClean="0"/>
                        <a:t>４００</a:t>
                      </a:r>
                      <a:endParaRPr kumimoji="1" lang="ja-JP" altLang="en-US" sz="1200" dirty="0"/>
                    </a:p>
                  </a:txBody>
                  <a:tcPr anchor="ctr"/>
                </a:tc>
                <a:extLst>
                  <a:ext uri="{0D108BD9-81ED-4DB2-BD59-A6C34878D82A}">
                    <a16:rowId xmlns:a16="http://schemas.microsoft.com/office/drawing/2014/main" xmlns="" val="3484607623"/>
                  </a:ext>
                </a:extLst>
              </a:tr>
              <a:tr h="135266">
                <a:tc vMerge="1">
                  <a:txBody>
                    <a:bodyPr/>
                    <a:lstStyle/>
                    <a:p>
                      <a:pPr algn="ctr"/>
                      <a:endParaRPr kumimoji="1" lang="ja-JP" altLang="en-US" sz="1200" dirty="0"/>
                    </a:p>
                  </a:txBody>
                  <a:tcPr anchor="ctr"/>
                </a:tc>
                <a:tc>
                  <a:txBody>
                    <a:bodyPr/>
                    <a:lstStyle/>
                    <a:p>
                      <a:pPr algn="ctr"/>
                      <a:r>
                        <a:rPr kumimoji="1" lang="ja-JP" altLang="en-US" sz="1200" dirty="0" smtClean="0"/>
                        <a:t>海部</a:t>
                      </a:r>
                      <a:endParaRPr kumimoji="1" lang="ja-JP" altLang="en-US" sz="1200" dirty="0"/>
                    </a:p>
                  </a:txBody>
                  <a:tcPr anchor="ctr"/>
                </a:tc>
                <a:tc>
                  <a:txBody>
                    <a:bodyPr/>
                    <a:lstStyle/>
                    <a:p>
                      <a:pPr algn="r"/>
                      <a:r>
                        <a:rPr kumimoji="1" lang="ja-JP" altLang="en-US" sz="1200" dirty="0" smtClean="0"/>
                        <a:t>３２９</a:t>
                      </a:r>
                      <a:endParaRPr kumimoji="1" lang="ja-JP" altLang="en-US" sz="1200" dirty="0"/>
                    </a:p>
                  </a:txBody>
                  <a:tcPr anchor="ctr"/>
                </a:tc>
                <a:tc>
                  <a:txBody>
                    <a:bodyPr/>
                    <a:lstStyle/>
                    <a:p>
                      <a:pPr algn="r"/>
                      <a:r>
                        <a:rPr kumimoji="1" lang="ja-JP" altLang="en-US" sz="1200" dirty="0" smtClean="0"/>
                        <a:t>３３１</a:t>
                      </a:r>
                      <a:endParaRPr kumimoji="1" lang="en-US" altLang="ja-JP" sz="1200" dirty="0" smtClean="0"/>
                    </a:p>
                  </a:txBody>
                  <a:tcPr anchor="ctr"/>
                </a:tc>
                <a:tc>
                  <a:txBody>
                    <a:bodyPr/>
                    <a:lstStyle/>
                    <a:p>
                      <a:pPr algn="r"/>
                      <a:r>
                        <a:rPr kumimoji="1" lang="ja-JP" altLang="en-US" sz="1200" dirty="0" smtClean="0"/>
                        <a:t>３４９</a:t>
                      </a:r>
                      <a:endParaRPr kumimoji="1" lang="ja-JP" altLang="en-US" sz="1200" dirty="0"/>
                    </a:p>
                  </a:txBody>
                  <a:tcPr anchor="ctr"/>
                </a:tc>
                <a:tc>
                  <a:txBody>
                    <a:bodyPr/>
                    <a:lstStyle/>
                    <a:p>
                      <a:pPr algn="r"/>
                      <a:r>
                        <a:rPr kumimoji="1" lang="ja-JP" altLang="en-US" sz="1200" dirty="0" smtClean="0"/>
                        <a:t>３３８</a:t>
                      </a:r>
                      <a:endParaRPr kumimoji="1" lang="ja-JP" altLang="en-US" sz="1200" dirty="0"/>
                    </a:p>
                  </a:txBody>
                  <a:tcPr anchor="ctr"/>
                </a:tc>
                <a:tc>
                  <a:txBody>
                    <a:bodyPr/>
                    <a:lstStyle/>
                    <a:p>
                      <a:pPr algn="r"/>
                      <a:r>
                        <a:rPr kumimoji="1" lang="ja-JP" altLang="en-US" sz="1200" dirty="0" smtClean="0"/>
                        <a:t>３３４</a:t>
                      </a:r>
                      <a:endParaRPr kumimoji="1" lang="ja-JP" altLang="en-US" sz="1200" dirty="0"/>
                    </a:p>
                  </a:txBody>
                  <a:tcPr anchor="ctr"/>
                </a:tc>
                <a:tc>
                  <a:txBody>
                    <a:bodyPr/>
                    <a:lstStyle/>
                    <a:p>
                      <a:pPr algn="r"/>
                      <a:r>
                        <a:rPr kumimoji="1" lang="ja-JP" altLang="en-US" sz="1200" dirty="0" smtClean="0"/>
                        <a:t>３３９</a:t>
                      </a:r>
                      <a:endParaRPr kumimoji="1" lang="ja-JP" altLang="en-US" sz="1200" dirty="0"/>
                    </a:p>
                  </a:txBody>
                  <a:tcPr anchor="ctr"/>
                </a:tc>
                <a:extLst>
                  <a:ext uri="{0D108BD9-81ED-4DB2-BD59-A6C34878D82A}">
                    <a16:rowId xmlns:a16="http://schemas.microsoft.com/office/drawing/2014/main" xmlns="" val="2369852741"/>
                  </a:ext>
                </a:extLst>
              </a:tr>
              <a:tr h="148978">
                <a:tc vMerge="1">
                  <a:txBody>
                    <a:bodyPr/>
                    <a:lstStyle/>
                    <a:p>
                      <a:pPr algn="ctr"/>
                      <a:endParaRPr kumimoji="1" lang="ja-JP" altLang="en-US" sz="1200" dirty="0"/>
                    </a:p>
                  </a:txBody>
                  <a:tcPr anchor="ctr"/>
                </a:tc>
                <a:tc>
                  <a:txBody>
                    <a:bodyPr/>
                    <a:lstStyle/>
                    <a:p>
                      <a:pPr algn="ctr"/>
                      <a:r>
                        <a:rPr kumimoji="1" lang="ja-JP" altLang="en-US" sz="1200" dirty="0" smtClean="0"/>
                        <a:t>知多</a:t>
                      </a:r>
                      <a:endParaRPr kumimoji="1" lang="ja-JP" altLang="en-US" sz="1200" dirty="0"/>
                    </a:p>
                  </a:txBody>
                  <a:tcPr anchor="ctr"/>
                </a:tc>
                <a:tc>
                  <a:txBody>
                    <a:bodyPr/>
                    <a:lstStyle/>
                    <a:p>
                      <a:pPr algn="r"/>
                      <a:r>
                        <a:rPr kumimoji="1" lang="ja-JP" altLang="en-US" sz="1200" dirty="0" smtClean="0"/>
                        <a:t>５５９</a:t>
                      </a:r>
                      <a:endParaRPr kumimoji="1" lang="ja-JP" altLang="en-US" sz="1200" dirty="0"/>
                    </a:p>
                  </a:txBody>
                  <a:tcPr anchor="ctr"/>
                </a:tc>
                <a:tc>
                  <a:txBody>
                    <a:bodyPr/>
                    <a:lstStyle/>
                    <a:p>
                      <a:pPr algn="r"/>
                      <a:r>
                        <a:rPr kumimoji="1" lang="ja-JP" altLang="en-US" sz="1200" dirty="0" smtClean="0"/>
                        <a:t>５５６</a:t>
                      </a:r>
                      <a:endParaRPr kumimoji="1" lang="ja-JP" altLang="en-US" sz="1200" dirty="0"/>
                    </a:p>
                  </a:txBody>
                  <a:tcPr anchor="ctr"/>
                </a:tc>
                <a:tc>
                  <a:txBody>
                    <a:bodyPr/>
                    <a:lstStyle/>
                    <a:p>
                      <a:pPr algn="r"/>
                      <a:r>
                        <a:rPr kumimoji="1" lang="ja-JP" altLang="en-US" sz="1200" dirty="0" smtClean="0"/>
                        <a:t>５４３</a:t>
                      </a:r>
                      <a:endParaRPr kumimoji="1" lang="ja-JP" altLang="en-US" sz="1200" dirty="0"/>
                    </a:p>
                  </a:txBody>
                  <a:tcPr anchor="ctr"/>
                </a:tc>
                <a:tc>
                  <a:txBody>
                    <a:bodyPr/>
                    <a:lstStyle/>
                    <a:p>
                      <a:pPr algn="r"/>
                      <a:r>
                        <a:rPr kumimoji="1" lang="ja-JP" altLang="en-US" sz="1200" dirty="0" smtClean="0"/>
                        <a:t>５３６</a:t>
                      </a:r>
                      <a:endParaRPr kumimoji="1" lang="ja-JP" altLang="en-US" sz="1200" dirty="0"/>
                    </a:p>
                  </a:txBody>
                  <a:tcPr anchor="ctr"/>
                </a:tc>
                <a:tc>
                  <a:txBody>
                    <a:bodyPr/>
                    <a:lstStyle/>
                    <a:p>
                      <a:pPr algn="r"/>
                      <a:r>
                        <a:rPr kumimoji="1" lang="ja-JP" altLang="en-US" sz="1200" dirty="0" smtClean="0"/>
                        <a:t>５１０</a:t>
                      </a:r>
                      <a:endParaRPr kumimoji="1" lang="ja-JP" altLang="en-US" sz="1200" dirty="0"/>
                    </a:p>
                  </a:txBody>
                  <a:tcPr anchor="ctr"/>
                </a:tc>
                <a:tc>
                  <a:txBody>
                    <a:bodyPr/>
                    <a:lstStyle/>
                    <a:p>
                      <a:pPr algn="r"/>
                      <a:r>
                        <a:rPr kumimoji="1" lang="ja-JP" altLang="en-US" sz="1200" dirty="0" smtClean="0"/>
                        <a:t>５１３</a:t>
                      </a:r>
                      <a:endParaRPr kumimoji="1" lang="ja-JP" altLang="en-US" sz="1200" dirty="0"/>
                    </a:p>
                  </a:txBody>
                  <a:tcPr anchor="ctr"/>
                </a:tc>
                <a:extLst>
                  <a:ext uri="{0D108BD9-81ED-4DB2-BD59-A6C34878D82A}">
                    <a16:rowId xmlns:a16="http://schemas.microsoft.com/office/drawing/2014/main" xmlns="" val="3274225903"/>
                  </a:ext>
                </a:extLst>
              </a:tr>
              <a:tr h="0">
                <a:tc vMerge="1">
                  <a:txBody>
                    <a:bodyPr/>
                    <a:lstStyle/>
                    <a:p>
                      <a:pPr algn="ctr"/>
                      <a:endParaRPr kumimoji="1" lang="ja-JP" altLang="en-US" sz="1200" dirty="0"/>
                    </a:p>
                  </a:txBody>
                  <a:tcPr anchor="ctr"/>
                </a:tc>
                <a:tc>
                  <a:txBody>
                    <a:bodyPr/>
                    <a:lstStyle/>
                    <a:p>
                      <a:pPr algn="ctr"/>
                      <a:r>
                        <a:rPr kumimoji="1" lang="ja-JP" altLang="en-US" sz="1200" dirty="0" smtClean="0"/>
                        <a:t>西三河</a:t>
                      </a:r>
                      <a:endParaRPr kumimoji="1" lang="ja-JP" altLang="en-US" sz="1200" dirty="0"/>
                    </a:p>
                  </a:txBody>
                  <a:tcPr anchor="ctr"/>
                </a:tc>
                <a:tc>
                  <a:txBody>
                    <a:bodyPr/>
                    <a:lstStyle/>
                    <a:p>
                      <a:pPr algn="r"/>
                      <a:r>
                        <a:rPr kumimoji="1" lang="ja-JP" altLang="en-US" sz="1200" dirty="0" smtClean="0"/>
                        <a:t>９１７</a:t>
                      </a:r>
                      <a:endParaRPr kumimoji="1" lang="ja-JP" altLang="en-US" sz="1200" dirty="0"/>
                    </a:p>
                  </a:txBody>
                  <a:tcPr anchor="ctr"/>
                </a:tc>
                <a:tc>
                  <a:txBody>
                    <a:bodyPr/>
                    <a:lstStyle/>
                    <a:p>
                      <a:pPr algn="r"/>
                      <a:r>
                        <a:rPr kumimoji="1" lang="ja-JP" altLang="en-US" sz="1200" dirty="0" smtClean="0"/>
                        <a:t>９１３</a:t>
                      </a:r>
                      <a:endParaRPr kumimoji="1" lang="ja-JP" altLang="en-US" sz="1200" dirty="0"/>
                    </a:p>
                  </a:txBody>
                  <a:tcPr anchor="ctr"/>
                </a:tc>
                <a:tc>
                  <a:txBody>
                    <a:bodyPr/>
                    <a:lstStyle/>
                    <a:p>
                      <a:pPr algn="r"/>
                      <a:r>
                        <a:rPr kumimoji="1" lang="ja-JP" altLang="en-US" sz="1200" dirty="0" smtClean="0"/>
                        <a:t>９０７</a:t>
                      </a:r>
                      <a:endParaRPr kumimoji="1" lang="ja-JP" altLang="en-US" sz="1200" dirty="0"/>
                    </a:p>
                  </a:txBody>
                  <a:tcPr anchor="ctr"/>
                </a:tc>
                <a:tc>
                  <a:txBody>
                    <a:bodyPr/>
                    <a:lstStyle/>
                    <a:p>
                      <a:pPr algn="r"/>
                      <a:r>
                        <a:rPr kumimoji="1" lang="ja-JP" altLang="en-US" sz="1200" dirty="0" smtClean="0"/>
                        <a:t>８７８</a:t>
                      </a:r>
                      <a:endParaRPr kumimoji="1" lang="ja-JP" altLang="en-US" sz="1200" dirty="0"/>
                    </a:p>
                  </a:txBody>
                  <a:tcPr anchor="ctr"/>
                </a:tc>
                <a:tc>
                  <a:txBody>
                    <a:bodyPr/>
                    <a:lstStyle/>
                    <a:p>
                      <a:pPr algn="r"/>
                      <a:r>
                        <a:rPr kumimoji="1" lang="ja-JP" altLang="en-US" sz="1200" dirty="0" smtClean="0"/>
                        <a:t>８７０</a:t>
                      </a:r>
                      <a:endParaRPr kumimoji="1" lang="ja-JP" altLang="en-US" sz="1200" dirty="0"/>
                    </a:p>
                  </a:txBody>
                  <a:tcPr anchor="ctr"/>
                </a:tc>
                <a:tc>
                  <a:txBody>
                    <a:bodyPr/>
                    <a:lstStyle/>
                    <a:p>
                      <a:pPr algn="r"/>
                      <a:r>
                        <a:rPr kumimoji="1" lang="ja-JP" altLang="en-US" sz="1200" dirty="0" smtClean="0"/>
                        <a:t>８６２</a:t>
                      </a:r>
                      <a:endParaRPr kumimoji="1" lang="ja-JP" altLang="en-US" sz="1200" dirty="0"/>
                    </a:p>
                  </a:txBody>
                  <a:tcPr anchor="ctr"/>
                </a:tc>
                <a:extLst>
                  <a:ext uri="{0D108BD9-81ED-4DB2-BD59-A6C34878D82A}">
                    <a16:rowId xmlns:a16="http://schemas.microsoft.com/office/drawing/2014/main" xmlns="" val="709121851"/>
                  </a:ext>
                </a:extLst>
              </a:tr>
              <a:tr h="144064">
                <a:tc vMerge="1">
                  <a:txBody>
                    <a:bodyPr/>
                    <a:lstStyle/>
                    <a:p>
                      <a:pPr algn="ctr"/>
                      <a:endParaRPr kumimoji="1" lang="ja-JP" altLang="en-US" sz="1200" dirty="0"/>
                    </a:p>
                  </a:txBody>
                  <a:tcPr anchor="ctr"/>
                </a:tc>
                <a:tc>
                  <a:txBody>
                    <a:bodyPr/>
                    <a:lstStyle/>
                    <a:p>
                      <a:pPr algn="ctr"/>
                      <a:r>
                        <a:rPr kumimoji="1" lang="ja-JP" altLang="en-US" sz="1200" dirty="0" smtClean="0"/>
                        <a:t>豊田加茂</a:t>
                      </a:r>
                      <a:endParaRPr kumimoji="1" lang="ja-JP" altLang="en-US" sz="1200" dirty="0"/>
                    </a:p>
                  </a:txBody>
                  <a:tcPr anchor="ctr"/>
                </a:tc>
                <a:tc>
                  <a:txBody>
                    <a:bodyPr/>
                    <a:lstStyle/>
                    <a:p>
                      <a:pPr algn="r"/>
                      <a:r>
                        <a:rPr kumimoji="1" lang="ja-JP" altLang="en-US" sz="1200" dirty="0" smtClean="0"/>
                        <a:t>２０９</a:t>
                      </a:r>
                      <a:endParaRPr kumimoji="1" lang="ja-JP" altLang="en-US" sz="1200" dirty="0"/>
                    </a:p>
                  </a:txBody>
                  <a:tcPr anchor="ctr"/>
                </a:tc>
                <a:tc>
                  <a:txBody>
                    <a:bodyPr/>
                    <a:lstStyle/>
                    <a:p>
                      <a:pPr algn="r"/>
                      <a:r>
                        <a:rPr kumimoji="1" lang="ja-JP" altLang="en-US" sz="1200" dirty="0" smtClean="0"/>
                        <a:t>２８４</a:t>
                      </a:r>
                      <a:endParaRPr kumimoji="1" lang="ja-JP" altLang="en-US" sz="1200" dirty="0"/>
                    </a:p>
                  </a:txBody>
                  <a:tcPr anchor="ctr"/>
                </a:tc>
                <a:tc>
                  <a:txBody>
                    <a:bodyPr/>
                    <a:lstStyle/>
                    <a:p>
                      <a:pPr algn="r"/>
                      <a:r>
                        <a:rPr kumimoji="1" lang="ja-JP" altLang="en-US" sz="1200" dirty="0" smtClean="0"/>
                        <a:t>２８６</a:t>
                      </a:r>
                      <a:endParaRPr kumimoji="1" lang="ja-JP" altLang="en-US" sz="1200" dirty="0"/>
                    </a:p>
                  </a:txBody>
                  <a:tcPr anchor="ctr"/>
                </a:tc>
                <a:tc>
                  <a:txBody>
                    <a:bodyPr/>
                    <a:lstStyle/>
                    <a:p>
                      <a:pPr algn="r"/>
                      <a:r>
                        <a:rPr kumimoji="1" lang="ja-JP" altLang="en-US" sz="1200" dirty="0" smtClean="0"/>
                        <a:t>２７９</a:t>
                      </a:r>
                      <a:endParaRPr kumimoji="1" lang="ja-JP" altLang="en-US" sz="1200" dirty="0"/>
                    </a:p>
                  </a:txBody>
                  <a:tcPr anchor="ctr"/>
                </a:tc>
                <a:tc>
                  <a:txBody>
                    <a:bodyPr/>
                    <a:lstStyle/>
                    <a:p>
                      <a:pPr algn="r"/>
                      <a:r>
                        <a:rPr kumimoji="1" lang="ja-JP" altLang="en-US" sz="1200" dirty="0" smtClean="0"/>
                        <a:t>２７１</a:t>
                      </a:r>
                      <a:endParaRPr kumimoji="1" lang="ja-JP" altLang="en-US" sz="1200" dirty="0"/>
                    </a:p>
                  </a:txBody>
                  <a:tcPr anchor="ctr"/>
                </a:tc>
                <a:tc>
                  <a:txBody>
                    <a:bodyPr/>
                    <a:lstStyle/>
                    <a:p>
                      <a:pPr algn="r"/>
                      <a:r>
                        <a:rPr kumimoji="1" lang="ja-JP" altLang="en-US" sz="1200" dirty="0" smtClean="0"/>
                        <a:t>２７３</a:t>
                      </a:r>
                      <a:endParaRPr kumimoji="1" lang="ja-JP" altLang="en-US" sz="1200" dirty="0"/>
                    </a:p>
                  </a:txBody>
                  <a:tcPr anchor="ctr"/>
                </a:tc>
                <a:extLst>
                  <a:ext uri="{0D108BD9-81ED-4DB2-BD59-A6C34878D82A}">
                    <a16:rowId xmlns:a16="http://schemas.microsoft.com/office/drawing/2014/main" xmlns="" val="1519489390"/>
                  </a:ext>
                </a:extLst>
              </a:tr>
              <a:tr h="118106">
                <a:tc vMerge="1">
                  <a:txBody>
                    <a:bodyPr/>
                    <a:lstStyle/>
                    <a:p>
                      <a:pPr algn="ctr"/>
                      <a:endParaRPr kumimoji="1" lang="ja-JP" altLang="en-US" sz="1200" dirty="0"/>
                    </a:p>
                  </a:txBody>
                  <a:tcPr anchor="ctr"/>
                </a:tc>
                <a:tc>
                  <a:txBody>
                    <a:bodyPr/>
                    <a:lstStyle/>
                    <a:p>
                      <a:pPr algn="ctr"/>
                      <a:r>
                        <a:rPr kumimoji="1" lang="ja-JP" altLang="en-US" sz="1200" dirty="0" smtClean="0"/>
                        <a:t>新城設楽</a:t>
                      </a:r>
                      <a:endParaRPr kumimoji="1" lang="ja-JP" altLang="en-US" sz="1200" dirty="0"/>
                    </a:p>
                  </a:txBody>
                  <a:tcPr anchor="ctr"/>
                </a:tc>
                <a:tc>
                  <a:txBody>
                    <a:bodyPr/>
                    <a:lstStyle/>
                    <a:p>
                      <a:pPr algn="r"/>
                      <a:r>
                        <a:rPr kumimoji="1" lang="ja-JP" altLang="en-US" sz="1200" dirty="0" smtClean="0"/>
                        <a:t>１３６</a:t>
                      </a:r>
                      <a:endParaRPr kumimoji="1" lang="ja-JP" altLang="en-US" sz="1200" dirty="0"/>
                    </a:p>
                  </a:txBody>
                  <a:tcPr anchor="ctr"/>
                </a:tc>
                <a:tc>
                  <a:txBody>
                    <a:bodyPr/>
                    <a:lstStyle/>
                    <a:p>
                      <a:pPr algn="r"/>
                      <a:r>
                        <a:rPr kumimoji="1" lang="ja-JP" altLang="en-US" sz="1200" dirty="0" smtClean="0"/>
                        <a:t>１３４</a:t>
                      </a:r>
                      <a:endParaRPr kumimoji="1" lang="ja-JP" altLang="en-US" sz="1200" dirty="0"/>
                    </a:p>
                  </a:txBody>
                  <a:tcPr anchor="ctr"/>
                </a:tc>
                <a:tc>
                  <a:txBody>
                    <a:bodyPr/>
                    <a:lstStyle/>
                    <a:p>
                      <a:pPr algn="r"/>
                      <a:r>
                        <a:rPr kumimoji="1" lang="ja-JP" altLang="en-US" sz="1200" dirty="0" smtClean="0"/>
                        <a:t>１３３</a:t>
                      </a:r>
                      <a:endParaRPr kumimoji="1" lang="ja-JP" altLang="en-US" sz="1200" dirty="0"/>
                    </a:p>
                  </a:txBody>
                  <a:tcPr anchor="ctr"/>
                </a:tc>
                <a:tc>
                  <a:txBody>
                    <a:bodyPr/>
                    <a:lstStyle/>
                    <a:p>
                      <a:pPr algn="r"/>
                      <a:r>
                        <a:rPr kumimoji="1" lang="ja-JP" altLang="en-US" sz="1200" dirty="0" smtClean="0"/>
                        <a:t>１２３</a:t>
                      </a:r>
                      <a:endParaRPr kumimoji="1" lang="ja-JP" altLang="en-US" sz="1200" dirty="0"/>
                    </a:p>
                  </a:txBody>
                  <a:tcPr anchor="ctr"/>
                </a:tc>
                <a:tc>
                  <a:txBody>
                    <a:bodyPr/>
                    <a:lstStyle/>
                    <a:p>
                      <a:pPr algn="r"/>
                      <a:r>
                        <a:rPr kumimoji="1" lang="ja-JP" altLang="en-US" sz="1200" dirty="0" smtClean="0"/>
                        <a:t>１２０</a:t>
                      </a:r>
                      <a:endParaRPr kumimoji="1" lang="ja-JP" altLang="en-US" sz="1200" dirty="0"/>
                    </a:p>
                  </a:txBody>
                  <a:tcPr anchor="ctr"/>
                </a:tc>
                <a:tc>
                  <a:txBody>
                    <a:bodyPr/>
                    <a:lstStyle/>
                    <a:p>
                      <a:pPr algn="r"/>
                      <a:r>
                        <a:rPr kumimoji="1" lang="ja-JP" altLang="en-US" sz="1200" dirty="0" smtClean="0"/>
                        <a:t>１２５</a:t>
                      </a:r>
                      <a:endParaRPr kumimoji="1" lang="ja-JP" altLang="en-US" sz="1200" dirty="0"/>
                    </a:p>
                  </a:txBody>
                  <a:tcPr anchor="ctr"/>
                </a:tc>
                <a:extLst>
                  <a:ext uri="{0D108BD9-81ED-4DB2-BD59-A6C34878D82A}">
                    <a16:rowId xmlns:a16="http://schemas.microsoft.com/office/drawing/2014/main" xmlns="" val="3113084038"/>
                  </a:ext>
                </a:extLst>
              </a:tr>
              <a:tr h="0">
                <a:tc vMerge="1">
                  <a:txBody>
                    <a:bodyPr/>
                    <a:lstStyle/>
                    <a:p>
                      <a:pPr algn="ctr"/>
                      <a:endParaRPr kumimoji="1" lang="ja-JP" altLang="en-US" sz="1200" dirty="0"/>
                    </a:p>
                  </a:txBody>
                  <a:tcPr anchor="ctr"/>
                </a:tc>
                <a:tc>
                  <a:txBody>
                    <a:bodyPr/>
                    <a:lstStyle/>
                    <a:p>
                      <a:pPr algn="ctr"/>
                      <a:r>
                        <a:rPr kumimoji="1" lang="ja-JP" altLang="en-US" sz="1200" dirty="0" smtClean="0"/>
                        <a:t>東三河</a:t>
                      </a:r>
                      <a:endParaRPr kumimoji="1" lang="ja-JP" altLang="en-US" sz="1200" dirty="0"/>
                    </a:p>
                  </a:txBody>
                  <a:tcPr anchor="ctr"/>
                </a:tc>
                <a:tc>
                  <a:txBody>
                    <a:bodyPr/>
                    <a:lstStyle/>
                    <a:p>
                      <a:pPr algn="r"/>
                      <a:r>
                        <a:rPr kumimoji="1" lang="ja-JP" altLang="en-US" sz="1200" dirty="0" smtClean="0"/>
                        <a:t>２，２３６</a:t>
                      </a:r>
                      <a:endParaRPr kumimoji="1" lang="ja-JP" altLang="en-US" sz="1200" dirty="0"/>
                    </a:p>
                  </a:txBody>
                  <a:tcPr anchor="ctr"/>
                </a:tc>
                <a:tc>
                  <a:txBody>
                    <a:bodyPr/>
                    <a:lstStyle/>
                    <a:p>
                      <a:pPr algn="r"/>
                      <a:r>
                        <a:rPr kumimoji="1" lang="ja-JP" altLang="en-US" sz="1200" dirty="0" smtClean="0"/>
                        <a:t>２，１８３</a:t>
                      </a:r>
                      <a:endParaRPr kumimoji="1" lang="ja-JP" altLang="en-US" sz="1200" dirty="0"/>
                    </a:p>
                  </a:txBody>
                  <a:tcPr anchor="ctr"/>
                </a:tc>
                <a:tc>
                  <a:txBody>
                    <a:bodyPr/>
                    <a:lstStyle/>
                    <a:p>
                      <a:pPr algn="r"/>
                      <a:r>
                        <a:rPr kumimoji="1" lang="ja-JP" altLang="en-US" sz="1200" dirty="0" smtClean="0"/>
                        <a:t>２，０６３</a:t>
                      </a:r>
                      <a:endParaRPr kumimoji="1" lang="ja-JP" altLang="en-US" sz="1200" dirty="0"/>
                    </a:p>
                  </a:txBody>
                  <a:tcPr anchor="ctr"/>
                </a:tc>
                <a:tc>
                  <a:txBody>
                    <a:bodyPr/>
                    <a:lstStyle/>
                    <a:p>
                      <a:pPr algn="r"/>
                      <a:r>
                        <a:rPr kumimoji="1" lang="ja-JP" altLang="en-US" sz="1200" dirty="0" smtClean="0"/>
                        <a:t>２，００９</a:t>
                      </a:r>
                      <a:endParaRPr kumimoji="1" lang="ja-JP" altLang="en-US" sz="1200" dirty="0"/>
                    </a:p>
                  </a:txBody>
                  <a:tcPr anchor="ctr"/>
                </a:tc>
                <a:tc>
                  <a:txBody>
                    <a:bodyPr/>
                    <a:lstStyle/>
                    <a:p>
                      <a:pPr algn="r"/>
                      <a:r>
                        <a:rPr kumimoji="1" lang="ja-JP" altLang="en-US" sz="1200" dirty="0" smtClean="0"/>
                        <a:t>１，９３７</a:t>
                      </a:r>
                      <a:endParaRPr kumimoji="1" lang="ja-JP" altLang="en-US" sz="1200" dirty="0"/>
                    </a:p>
                  </a:txBody>
                  <a:tcPr anchor="ctr"/>
                </a:tc>
                <a:tc>
                  <a:txBody>
                    <a:bodyPr/>
                    <a:lstStyle/>
                    <a:p>
                      <a:pPr algn="r"/>
                      <a:r>
                        <a:rPr kumimoji="1" lang="ja-JP" altLang="en-US" sz="1200" dirty="0" smtClean="0"/>
                        <a:t>１，９１７</a:t>
                      </a:r>
                      <a:endParaRPr kumimoji="1" lang="ja-JP" altLang="en-US" sz="1200" dirty="0"/>
                    </a:p>
                  </a:txBody>
                  <a:tcPr anchor="ctr"/>
                </a:tc>
                <a:extLst>
                  <a:ext uri="{0D108BD9-81ED-4DB2-BD59-A6C34878D82A}">
                    <a16:rowId xmlns:a16="http://schemas.microsoft.com/office/drawing/2014/main" xmlns="" val="1929641999"/>
                  </a:ext>
                </a:extLst>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wipe(down)">
                                      <p:cBhvr>
                                        <p:cTn id="7" dur="500"/>
                                        <p:tgtEl>
                                          <p:spTgt spid="6">
                                            <p:bg/>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wipe(down)">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4"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wipe(down)">
                                      <p:cBhvr>
                                        <p:cTn id="15" dur="500"/>
                                        <p:tgtEl>
                                          <p:spTgt spid="5">
                                            <p:bg/>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wipe(down)">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12">
                                            <p:bg/>
                                          </p:spTgt>
                                        </p:tgtEl>
                                        <p:attrNameLst>
                                          <p:attrName>style.visibility</p:attrName>
                                        </p:attrNameLst>
                                      </p:cBhvr>
                                      <p:to>
                                        <p:strVal val="visible"/>
                                      </p:to>
                                    </p:set>
                                    <p:animEffect transition="in" filter="wipe(down)">
                                      <p:cBhvr>
                                        <p:cTn id="23" dur="500"/>
                                        <p:tgtEl>
                                          <p:spTgt spid="12">
                                            <p:bg/>
                                          </p:spTgt>
                                        </p:tgtEl>
                                      </p:cBhvr>
                                    </p:animEffect>
                                  </p:childTnLst>
                                </p:cTn>
                              </p:par>
                              <p:par>
                                <p:cTn id="24" presetID="22" presetClass="entr" presetSubtype="4" fill="hold" grpId="0" nodeType="with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wipe(down)">
                                      <p:cBhvr>
                                        <p:cTn id="26"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allAtOnce" animBg="1"/>
      <p:bldP spid="6" grpId="0" build="allAtOnce" animBg="1"/>
      <p:bldP spid="12" grpId="0" build="allAtOnce"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251520" y="3960000"/>
            <a:ext cx="3024336" cy="273630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200" dirty="0" smtClean="0">
              <a:solidFill>
                <a:schemeClr val="tx1"/>
              </a:solidFill>
            </a:endParaRPr>
          </a:p>
          <a:p>
            <a:r>
              <a:rPr kumimoji="1" lang="ja-JP" altLang="en-US" sz="1200" b="1" dirty="0" smtClean="0">
                <a:solidFill>
                  <a:schemeClr val="tx1"/>
                </a:solidFill>
              </a:rPr>
              <a:t>１．農業経営開始時の農業経営の現状（</a:t>
            </a:r>
            <a:r>
              <a:rPr kumimoji="1" lang="ja-JP" altLang="en-US" sz="1200" b="1" dirty="0" err="1" smtClean="0">
                <a:solidFill>
                  <a:schemeClr val="tx1"/>
                </a:solidFill>
              </a:rPr>
              <a:t>す</a:t>
            </a:r>
            <a:endParaRPr kumimoji="1" lang="en-US" altLang="ja-JP" sz="1200" b="1" dirty="0" smtClean="0">
              <a:solidFill>
                <a:schemeClr val="tx1"/>
              </a:solidFill>
            </a:endParaRPr>
          </a:p>
          <a:p>
            <a:r>
              <a:rPr lang="ja-JP" altLang="en-US" sz="1200" b="1" dirty="0" smtClean="0">
                <a:solidFill>
                  <a:schemeClr val="tx1"/>
                </a:solidFill>
              </a:rPr>
              <a:t>　　</a:t>
            </a:r>
            <a:r>
              <a:rPr kumimoji="1" lang="ja-JP" altLang="en-US" sz="1200" b="1" dirty="0" err="1" smtClean="0">
                <a:solidFill>
                  <a:schemeClr val="tx1"/>
                </a:solidFill>
              </a:rPr>
              <a:t>でに</a:t>
            </a:r>
            <a:r>
              <a:rPr kumimoji="1" lang="ja-JP" altLang="en-US" sz="1200" b="1" dirty="0" smtClean="0">
                <a:solidFill>
                  <a:schemeClr val="tx1"/>
                </a:solidFill>
              </a:rPr>
              <a:t>農業経営を営んでいる場合は、農業</a:t>
            </a:r>
            <a:endParaRPr kumimoji="1" lang="en-US" altLang="ja-JP" sz="1200" b="1" dirty="0" smtClean="0">
              <a:solidFill>
                <a:schemeClr val="tx1"/>
              </a:solidFill>
            </a:endParaRPr>
          </a:p>
          <a:p>
            <a:r>
              <a:rPr lang="ja-JP" altLang="en-US" sz="1200" b="1" dirty="0" smtClean="0">
                <a:solidFill>
                  <a:schemeClr val="tx1"/>
                </a:solidFill>
              </a:rPr>
              <a:t>　　</a:t>
            </a:r>
            <a:r>
              <a:rPr kumimoji="1" lang="ja-JP" altLang="en-US" sz="1200" b="1" dirty="0" smtClean="0">
                <a:solidFill>
                  <a:schemeClr val="tx1"/>
                </a:solidFill>
              </a:rPr>
              <a:t>経営の現状）</a:t>
            </a:r>
            <a:endParaRPr kumimoji="1" lang="en-US" altLang="ja-JP" sz="1200" b="1" dirty="0" smtClean="0">
              <a:solidFill>
                <a:schemeClr val="tx1"/>
              </a:solidFill>
            </a:endParaRPr>
          </a:p>
          <a:p>
            <a:r>
              <a:rPr lang="ja-JP" altLang="en-US" sz="1200" dirty="0" smtClean="0">
                <a:solidFill>
                  <a:schemeClr val="tx1"/>
                </a:solidFill>
              </a:rPr>
              <a:t>　　・年間労働時間、年間農業所得等</a:t>
            </a:r>
            <a:endParaRPr lang="en-US" altLang="ja-JP" sz="1200" dirty="0" smtClean="0">
              <a:solidFill>
                <a:schemeClr val="tx1"/>
              </a:solidFill>
            </a:endParaRPr>
          </a:p>
          <a:p>
            <a:endParaRPr lang="en-US" altLang="ja-JP" sz="1200" dirty="0" smtClean="0">
              <a:solidFill>
                <a:schemeClr val="tx1"/>
              </a:solidFill>
            </a:endParaRPr>
          </a:p>
          <a:p>
            <a:r>
              <a:rPr lang="ja-JP" altLang="en-US" sz="1200" b="1" dirty="0" smtClean="0">
                <a:solidFill>
                  <a:schemeClr val="tx1"/>
                </a:solidFill>
              </a:rPr>
              <a:t>２．農業経営の開始から５年を経過した時に</a:t>
            </a:r>
            <a:endParaRPr lang="en-US" altLang="ja-JP" sz="1200" b="1" dirty="0" smtClean="0">
              <a:solidFill>
                <a:schemeClr val="tx1"/>
              </a:solidFill>
            </a:endParaRPr>
          </a:p>
          <a:p>
            <a:r>
              <a:rPr lang="ja-JP" altLang="en-US" sz="1200" b="1" dirty="0" smtClean="0">
                <a:solidFill>
                  <a:schemeClr val="tx1"/>
                </a:solidFill>
              </a:rPr>
              <a:t>　   おける農業経営に関する目標</a:t>
            </a:r>
            <a:endParaRPr lang="en-US" altLang="ja-JP" sz="1200" b="1" dirty="0" smtClean="0">
              <a:solidFill>
                <a:schemeClr val="tx1"/>
              </a:solidFill>
            </a:endParaRPr>
          </a:p>
          <a:p>
            <a:r>
              <a:rPr lang="ja-JP" altLang="en-US" sz="1200" dirty="0" smtClean="0">
                <a:solidFill>
                  <a:schemeClr val="tx1"/>
                </a:solidFill>
              </a:rPr>
              <a:t>　　・農業経営の規模の拡大等</a:t>
            </a:r>
            <a:endParaRPr lang="en-US" altLang="ja-JP" sz="1200" dirty="0" smtClean="0">
              <a:solidFill>
                <a:schemeClr val="tx1"/>
              </a:solidFill>
            </a:endParaRPr>
          </a:p>
          <a:p>
            <a:endParaRPr lang="en-US" altLang="ja-JP" sz="1200" dirty="0" smtClean="0">
              <a:solidFill>
                <a:schemeClr val="tx1"/>
              </a:solidFill>
            </a:endParaRPr>
          </a:p>
          <a:p>
            <a:r>
              <a:rPr lang="ja-JP" altLang="en-US" sz="1200" b="1" dirty="0" smtClean="0">
                <a:solidFill>
                  <a:schemeClr val="tx1"/>
                </a:solidFill>
              </a:rPr>
              <a:t>３．目標を達成するために必要な措置に関</a:t>
            </a:r>
            <a:endParaRPr lang="en-US" altLang="ja-JP" sz="1200" b="1" dirty="0" smtClean="0">
              <a:solidFill>
                <a:schemeClr val="tx1"/>
              </a:solidFill>
            </a:endParaRPr>
          </a:p>
          <a:p>
            <a:r>
              <a:rPr lang="ja-JP" altLang="en-US" sz="1200" b="1" dirty="0" smtClean="0">
                <a:solidFill>
                  <a:schemeClr val="tx1"/>
                </a:solidFill>
              </a:rPr>
              <a:t>　　する事項</a:t>
            </a:r>
            <a:endParaRPr lang="en-US" altLang="ja-JP" sz="1200" b="1" dirty="0" smtClean="0">
              <a:solidFill>
                <a:schemeClr val="tx1"/>
              </a:solidFill>
            </a:endParaRPr>
          </a:p>
          <a:p>
            <a:r>
              <a:rPr kumimoji="1" lang="ja-JP" altLang="en-US" sz="1200" dirty="0" smtClean="0">
                <a:solidFill>
                  <a:schemeClr val="tx1"/>
                </a:solidFill>
              </a:rPr>
              <a:t>　　・施設の設置、機械の購入等</a:t>
            </a:r>
            <a:endParaRPr kumimoji="1" lang="en-US" altLang="ja-JP" sz="1200" dirty="0" smtClean="0">
              <a:solidFill>
                <a:schemeClr val="tx1"/>
              </a:solidFill>
            </a:endParaRPr>
          </a:p>
          <a:p>
            <a:pPr algn="r"/>
            <a:r>
              <a:rPr lang="ja-JP" altLang="en-US" sz="1200" dirty="0" smtClean="0">
                <a:solidFill>
                  <a:schemeClr val="tx1"/>
                </a:solidFill>
              </a:rPr>
              <a:t>等を記入</a:t>
            </a:r>
            <a:endParaRPr kumimoji="1" lang="ja-JP" altLang="en-US" sz="1200" dirty="0">
              <a:solidFill>
                <a:schemeClr val="tx1"/>
              </a:solidFill>
            </a:endParaRPr>
          </a:p>
        </p:txBody>
      </p:sp>
      <p:sp>
        <p:nvSpPr>
          <p:cNvPr id="2" name="テキスト ボックス 1"/>
          <p:cNvSpPr txBox="1"/>
          <p:nvPr/>
        </p:nvSpPr>
        <p:spPr>
          <a:xfrm>
            <a:off x="756000" y="936000"/>
            <a:ext cx="7632000" cy="830997"/>
          </a:xfrm>
          <a:prstGeom prst="rect">
            <a:avLst/>
          </a:prstGeom>
          <a:solidFill>
            <a:schemeClr val="accent6">
              <a:lumMod val="40000"/>
              <a:lumOff val="60000"/>
            </a:schemeClr>
          </a:solidFill>
          <a:ln>
            <a:solidFill>
              <a:schemeClr val="tx1"/>
            </a:solidFill>
          </a:ln>
        </p:spPr>
        <p:txBody>
          <a:bodyPr wrap="square" rtlCol="0">
            <a:spAutoFit/>
          </a:bodyPr>
          <a:lstStyle/>
          <a:p>
            <a:r>
              <a:rPr lang="en-US" altLang="ja-JP" sz="1200" b="1" dirty="0" smtClean="0"/>
              <a:t>【</a:t>
            </a:r>
            <a:r>
              <a:rPr kumimoji="1" lang="ja-JP" altLang="en-US" sz="1200" b="1" dirty="0" smtClean="0"/>
              <a:t>認定新規就農者制度</a:t>
            </a:r>
            <a:r>
              <a:rPr kumimoji="1" lang="en-US" altLang="ja-JP" sz="1200" b="1" dirty="0" smtClean="0"/>
              <a:t>】</a:t>
            </a:r>
          </a:p>
          <a:p>
            <a:r>
              <a:rPr lang="ja-JP" altLang="en-US" sz="1200" b="1" dirty="0" smtClean="0"/>
              <a:t>１．制度の仕組み</a:t>
            </a:r>
            <a:endParaRPr lang="en-US" altLang="ja-JP" sz="1200" b="1" dirty="0" smtClean="0"/>
          </a:p>
          <a:p>
            <a:r>
              <a:rPr kumimoji="1" lang="ja-JP" altLang="en-US" sz="1200" dirty="0" smtClean="0"/>
              <a:t>　将来において効率的かつ安定的な農業経営の担い手に発展するような青年等の就農を促進するため、これらの者に対して、無利子資金の貸付け等の支援措置を重点的に講じようとするものです。</a:t>
            </a:r>
            <a:endParaRPr lang="en-US" altLang="ja-JP" sz="1200" dirty="0" smtClean="0"/>
          </a:p>
        </p:txBody>
      </p:sp>
      <p:sp>
        <p:nvSpPr>
          <p:cNvPr id="3" name="円/楕円 2"/>
          <p:cNvSpPr/>
          <p:nvPr/>
        </p:nvSpPr>
        <p:spPr>
          <a:xfrm>
            <a:off x="3329862" y="3240000"/>
            <a:ext cx="2484276" cy="648072"/>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chemeClr val="tx1"/>
                </a:solidFill>
              </a:rPr>
              <a:t>新たに農業経営を</a:t>
            </a:r>
            <a:endParaRPr kumimoji="1" lang="en-US" altLang="ja-JP" sz="1400" b="1" dirty="0" smtClean="0">
              <a:solidFill>
                <a:schemeClr val="tx1"/>
              </a:solidFill>
            </a:endParaRPr>
          </a:p>
          <a:p>
            <a:pPr algn="ctr"/>
            <a:r>
              <a:rPr kumimoji="1" lang="ja-JP" altLang="en-US" sz="1400" b="1" dirty="0" smtClean="0">
                <a:solidFill>
                  <a:schemeClr val="tx1"/>
                </a:solidFill>
              </a:rPr>
              <a:t>営もうとする青年等</a:t>
            </a:r>
            <a:endParaRPr kumimoji="1" lang="ja-JP" altLang="en-US" sz="1400" b="1" dirty="0">
              <a:solidFill>
                <a:schemeClr val="tx1"/>
              </a:solidFill>
            </a:endParaRPr>
          </a:p>
        </p:txBody>
      </p:sp>
      <p:sp>
        <p:nvSpPr>
          <p:cNvPr id="4" name="円/楕円 3"/>
          <p:cNvSpPr/>
          <p:nvPr/>
        </p:nvSpPr>
        <p:spPr>
          <a:xfrm>
            <a:off x="3995936" y="5940000"/>
            <a:ext cx="1152128" cy="914400"/>
          </a:xfrm>
          <a:prstGeom prst="ellipse">
            <a:avLst/>
          </a:prstGeom>
          <a:solidFill>
            <a:schemeClr val="accent6">
              <a:lumMod val="40000"/>
              <a:lumOff val="60000"/>
            </a:schemeClr>
          </a:solidFill>
          <a:ln>
            <a:solidFill>
              <a:schemeClr val="accent6">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b="1" dirty="0" smtClean="0">
                <a:solidFill>
                  <a:sysClr val="windowText" lastClr="000000"/>
                </a:solidFill>
              </a:rPr>
              <a:t>市町村</a:t>
            </a:r>
            <a:endParaRPr kumimoji="1" lang="ja-JP" altLang="en-US" sz="1400" b="1" dirty="0">
              <a:solidFill>
                <a:sysClr val="windowText" lastClr="000000"/>
              </a:solidFill>
            </a:endParaRPr>
          </a:p>
        </p:txBody>
      </p:sp>
      <p:sp>
        <p:nvSpPr>
          <p:cNvPr id="6" name="テキスト ボックス 5"/>
          <p:cNvSpPr txBox="1"/>
          <p:nvPr/>
        </p:nvSpPr>
        <p:spPr>
          <a:xfrm>
            <a:off x="864000" y="3816000"/>
            <a:ext cx="1728000" cy="252000"/>
          </a:xfrm>
          <a:prstGeom prst="rect">
            <a:avLst/>
          </a:prstGeom>
          <a:solidFill>
            <a:schemeClr val="accent5">
              <a:lumMod val="40000"/>
              <a:lumOff val="60000"/>
            </a:schemeClr>
          </a:solidFill>
          <a:scene3d>
            <a:camera prst="orthographicFront"/>
            <a:lightRig rig="threePt" dir="t"/>
          </a:scene3d>
          <a:sp3d>
            <a:bevelT prst="angle"/>
          </a:sp3d>
        </p:spPr>
        <p:txBody>
          <a:bodyPr wrap="square" rtlCol="0">
            <a:spAutoFit/>
          </a:bodyPr>
          <a:lstStyle/>
          <a:p>
            <a:pPr algn="ctr"/>
            <a:r>
              <a:rPr kumimoji="1" lang="ja-JP" altLang="en-US" sz="1200" b="1" spc="300" dirty="0" smtClean="0"/>
              <a:t>青年等就農計画</a:t>
            </a:r>
            <a:endParaRPr kumimoji="1" lang="ja-JP" altLang="en-US" sz="1200" b="1" spc="300" dirty="0"/>
          </a:p>
        </p:txBody>
      </p:sp>
      <p:sp>
        <p:nvSpPr>
          <p:cNvPr id="9" name="正方形/長方形 8"/>
          <p:cNvSpPr/>
          <p:nvPr/>
        </p:nvSpPr>
        <p:spPr>
          <a:xfrm>
            <a:off x="5796136" y="3960000"/>
            <a:ext cx="3024336" cy="2736304"/>
          </a:xfrm>
          <a:prstGeom prst="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endParaRPr kumimoji="1" lang="en-US" altLang="ja-JP" sz="1200" dirty="0" smtClean="0">
              <a:solidFill>
                <a:schemeClr val="tx1"/>
              </a:solidFill>
            </a:endParaRPr>
          </a:p>
          <a:p>
            <a:r>
              <a:rPr kumimoji="1" lang="ja-JP" altLang="en-US" sz="1200" b="1" dirty="0" smtClean="0">
                <a:solidFill>
                  <a:schemeClr val="tx1"/>
                </a:solidFill>
              </a:rPr>
              <a:t>１．基本構想</a:t>
            </a:r>
            <a:r>
              <a:rPr lang="ja-JP" altLang="en-US" sz="1200" b="1" dirty="0" smtClean="0">
                <a:solidFill>
                  <a:sysClr val="windowText" lastClr="000000"/>
                </a:solidFill>
              </a:rPr>
              <a:t>（新たに農業経営を営もうと</a:t>
            </a:r>
            <a:r>
              <a:rPr lang="ja-JP" altLang="en-US" sz="1200" b="1" dirty="0" err="1" smtClean="0">
                <a:solidFill>
                  <a:sysClr val="windowText" lastClr="000000"/>
                </a:solidFill>
              </a:rPr>
              <a:t>す</a:t>
            </a:r>
            <a:endParaRPr lang="en-US" altLang="ja-JP" sz="1200" b="1" dirty="0" smtClean="0">
              <a:solidFill>
                <a:sysClr val="windowText" lastClr="000000"/>
              </a:solidFill>
            </a:endParaRPr>
          </a:p>
          <a:p>
            <a:r>
              <a:rPr lang="ja-JP" altLang="en-US" sz="1200" b="1" dirty="0" smtClean="0">
                <a:solidFill>
                  <a:sysClr val="windowText" lastClr="000000"/>
                </a:solidFill>
              </a:rPr>
              <a:t>　　るものが目標とすべき農業経営（経営類　</a:t>
            </a:r>
            <a:endParaRPr lang="en-US" altLang="ja-JP" sz="1200" b="1" dirty="0" smtClean="0">
              <a:solidFill>
                <a:sysClr val="windowText" lastClr="000000"/>
              </a:solidFill>
            </a:endParaRPr>
          </a:p>
          <a:p>
            <a:r>
              <a:rPr lang="ja-JP" altLang="en-US" sz="1200" b="1" dirty="0" smtClean="0">
                <a:solidFill>
                  <a:sysClr val="windowText" lastClr="000000"/>
                </a:solidFill>
              </a:rPr>
              <a:t>　　型ごとの経営規模等）定められています）</a:t>
            </a:r>
            <a:endParaRPr lang="en-US" altLang="ja-JP" sz="1200" b="1" dirty="0" smtClean="0">
              <a:solidFill>
                <a:sysClr val="windowText" lastClr="000000"/>
              </a:solidFill>
            </a:endParaRPr>
          </a:p>
          <a:p>
            <a:r>
              <a:rPr kumimoji="1" lang="ja-JP" altLang="en-US" sz="1200" b="1" dirty="0" smtClean="0">
                <a:solidFill>
                  <a:sysClr val="windowText" lastClr="000000"/>
                </a:solidFill>
              </a:rPr>
              <a:t>　　</a:t>
            </a:r>
            <a:r>
              <a:rPr kumimoji="1" lang="ja-JP" altLang="en-US" sz="1200" b="1" dirty="0" smtClean="0">
                <a:solidFill>
                  <a:schemeClr val="tx1"/>
                </a:solidFill>
              </a:rPr>
              <a:t>に照らし適切なものであること</a:t>
            </a:r>
            <a:r>
              <a:rPr lang="ja-JP" altLang="en-US" sz="1200" b="1" dirty="0" smtClean="0">
                <a:solidFill>
                  <a:schemeClr val="tx1"/>
                </a:solidFill>
              </a:rPr>
              <a:t>。</a:t>
            </a:r>
            <a:endParaRPr lang="en-US" altLang="ja-JP" sz="1200" dirty="0" smtClean="0">
              <a:solidFill>
                <a:schemeClr val="tx1"/>
              </a:solidFill>
            </a:endParaRPr>
          </a:p>
          <a:p>
            <a:endParaRPr lang="en-US" altLang="ja-JP" sz="1200" dirty="0" smtClean="0">
              <a:solidFill>
                <a:schemeClr val="tx1"/>
              </a:solidFill>
            </a:endParaRPr>
          </a:p>
          <a:p>
            <a:r>
              <a:rPr lang="ja-JP" altLang="en-US" sz="1200" b="1" dirty="0" smtClean="0">
                <a:solidFill>
                  <a:schemeClr val="tx1"/>
                </a:solidFill>
              </a:rPr>
              <a:t>２．青年等就農計画の達成される見込が確</a:t>
            </a:r>
            <a:endParaRPr lang="en-US" altLang="ja-JP" sz="1200" b="1" dirty="0" smtClean="0">
              <a:solidFill>
                <a:schemeClr val="tx1"/>
              </a:solidFill>
            </a:endParaRPr>
          </a:p>
          <a:p>
            <a:r>
              <a:rPr lang="ja-JP" altLang="en-US" sz="1200" b="1" dirty="0" smtClean="0">
                <a:solidFill>
                  <a:schemeClr val="tx1"/>
                </a:solidFill>
              </a:rPr>
              <a:t>　　実であること。</a:t>
            </a:r>
            <a:endParaRPr lang="en-US" altLang="ja-JP" sz="1200" b="1" dirty="0" smtClean="0">
              <a:solidFill>
                <a:schemeClr val="tx1"/>
              </a:solidFill>
            </a:endParaRPr>
          </a:p>
          <a:p>
            <a:endParaRPr lang="en-US" altLang="ja-JP" sz="1200" b="1" dirty="0" smtClean="0">
              <a:solidFill>
                <a:schemeClr val="tx1"/>
              </a:solidFill>
            </a:endParaRPr>
          </a:p>
          <a:p>
            <a:r>
              <a:rPr lang="ja-JP" altLang="en-US" sz="1200" b="1" dirty="0" smtClean="0">
                <a:solidFill>
                  <a:schemeClr val="tx1"/>
                </a:solidFill>
              </a:rPr>
              <a:t>３．青年以外の個人が有する知識及び技能</a:t>
            </a:r>
            <a:endParaRPr lang="en-US" altLang="ja-JP" sz="1200" b="1" dirty="0" smtClean="0">
              <a:solidFill>
                <a:schemeClr val="tx1"/>
              </a:solidFill>
            </a:endParaRPr>
          </a:p>
          <a:p>
            <a:r>
              <a:rPr lang="ja-JP" altLang="en-US" sz="1200" b="1" dirty="0" smtClean="0">
                <a:solidFill>
                  <a:schemeClr val="tx1"/>
                </a:solidFill>
              </a:rPr>
              <a:t>　　が青年等就農計画の有効期間終了時に</a:t>
            </a:r>
            <a:endParaRPr lang="en-US" altLang="ja-JP" sz="1200" b="1" dirty="0" smtClean="0">
              <a:solidFill>
                <a:schemeClr val="tx1"/>
              </a:solidFill>
            </a:endParaRPr>
          </a:p>
          <a:p>
            <a:r>
              <a:rPr lang="en-US" altLang="ja-JP" sz="1200" b="1" dirty="0" smtClean="0">
                <a:solidFill>
                  <a:schemeClr val="tx1"/>
                </a:solidFill>
              </a:rPr>
              <a:t>      </a:t>
            </a:r>
            <a:r>
              <a:rPr lang="ja-JP" altLang="en-US" sz="1200" b="1" dirty="0" smtClean="0">
                <a:solidFill>
                  <a:schemeClr val="tx1"/>
                </a:solidFill>
              </a:rPr>
              <a:t>おける農業経営の目標を達成するため</a:t>
            </a:r>
            <a:endParaRPr lang="en-US" altLang="ja-JP" sz="1200" b="1" dirty="0" smtClean="0">
              <a:solidFill>
                <a:schemeClr val="tx1"/>
              </a:solidFill>
            </a:endParaRPr>
          </a:p>
          <a:p>
            <a:r>
              <a:rPr lang="en-US" altLang="ja-JP" sz="1200" b="1" dirty="0" smtClean="0">
                <a:solidFill>
                  <a:schemeClr val="tx1"/>
                </a:solidFill>
              </a:rPr>
              <a:t>      </a:t>
            </a:r>
            <a:r>
              <a:rPr lang="ja-JP" altLang="en-US" sz="1200" b="1" dirty="0" smtClean="0">
                <a:solidFill>
                  <a:schemeClr val="tx1"/>
                </a:solidFill>
              </a:rPr>
              <a:t>に適切なものであること。</a:t>
            </a:r>
            <a:endParaRPr lang="en-US" altLang="ja-JP" sz="1200" b="1" dirty="0" smtClean="0">
              <a:solidFill>
                <a:schemeClr val="tx1"/>
              </a:solidFill>
            </a:endParaRPr>
          </a:p>
        </p:txBody>
      </p:sp>
      <p:sp>
        <p:nvSpPr>
          <p:cNvPr id="7" name="正方形/長方形 6"/>
          <p:cNvSpPr/>
          <p:nvPr/>
        </p:nvSpPr>
        <p:spPr>
          <a:xfrm>
            <a:off x="6480000" y="3816000"/>
            <a:ext cx="1728000" cy="252000"/>
          </a:xfrm>
          <a:prstGeom prst="rect">
            <a:avLst/>
          </a:prstGeom>
          <a:solidFill>
            <a:schemeClr val="accent5">
              <a:lumMod val="40000"/>
              <a:lumOff val="60000"/>
            </a:schemeClr>
          </a:solidFill>
          <a:ln>
            <a:noFill/>
          </a:ln>
          <a:scene3d>
            <a:camera prst="orthographicFront"/>
            <a:lightRig rig="threePt" dir="t"/>
          </a:scene3d>
          <a:sp3d>
            <a:bevelT prst="angle"/>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spc="300" dirty="0" smtClean="0">
                <a:solidFill>
                  <a:sysClr val="windowText" lastClr="000000"/>
                </a:solidFill>
              </a:rPr>
              <a:t>認定基準</a:t>
            </a:r>
            <a:endParaRPr kumimoji="1" lang="ja-JP" altLang="en-US" sz="1200" b="1" spc="300" dirty="0">
              <a:solidFill>
                <a:sysClr val="windowText" lastClr="000000"/>
              </a:solidFill>
            </a:endParaRPr>
          </a:p>
        </p:txBody>
      </p:sp>
      <p:sp>
        <p:nvSpPr>
          <p:cNvPr id="10" name="右カーブ矢印 9"/>
          <p:cNvSpPr/>
          <p:nvPr/>
        </p:nvSpPr>
        <p:spPr>
          <a:xfrm rot="21093097">
            <a:off x="3344023" y="4032000"/>
            <a:ext cx="972000" cy="1980000"/>
          </a:xfrm>
          <a:prstGeom prst="curved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右カーブ矢印 10"/>
          <p:cNvSpPr/>
          <p:nvPr/>
        </p:nvSpPr>
        <p:spPr>
          <a:xfrm rot="10800000">
            <a:off x="4788024" y="3888000"/>
            <a:ext cx="972000" cy="1980000"/>
          </a:xfrm>
          <a:prstGeom prst="curvedRightArrow">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2" name="テキスト ボックス 11"/>
          <p:cNvSpPr txBox="1"/>
          <p:nvPr/>
        </p:nvSpPr>
        <p:spPr>
          <a:xfrm>
            <a:off x="3589729" y="4608000"/>
            <a:ext cx="400110" cy="720080"/>
          </a:xfrm>
          <a:prstGeom prst="rect">
            <a:avLst/>
          </a:prstGeom>
          <a:noFill/>
          <a:effectLst/>
        </p:spPr>
        <p:txBody>
          <a:bodyPr vert="eaVert" wrap="square" rtlCol="0">
            <a:spAutoFit/>
          </a:bodyPr>
          <a:lstStyle/>
          <a:p>
            <a:pPr algn="ctr"/>
            <a:r>
              <a:rPr kumimoji="1" lang="ja-JP" altLang="en-US" sz="1400" b="1" spc="600" dirty="0" smtClean="0"/>
              <a:t>申請</a:t>
            </a:r>
            <a:endParaRPr kumimoji="1" lang="ja-JP" altLang="en-US" sz="1400" b="1" spc="600" dirty="0"/>
          </a:p>
        </p:txBody>
      </p:sp>
      <p:sp>
        <p:nvSpPr>
          <p:cNvPr id="13" name="テキスト ボックス 12"/>
          <p:cNvSpPr txBox="1"/>
          <p:nvPr/>
        </p:nvSpPr>
        <p:spPr>
          <a:xfrm>
            <a:off x="5112000" y="4608000"/>
            <a:ext cx="400110" cy="720080"/>
          </a:xfrm>
          <a:prstGeom prst="rect">
            <a:avLst/>
          </a:prstGeom>
          <a:noFill/>
        </p:spPr>
        <p:txBody>
          <a:bodyPr vert="eaVert" wrap="square" rtlCol="0">
            <a:spAutoFit/>
          </a:bodyPr>
          <a:lstStyle/>
          <a:p>
            <a:pPr algn="ctr"/>
            <a:r>
              <a:rPr lang="ja-JP" altLang="en-US" sz="1400" b="1" spc="600" dirty="0" smtClean="0"/>
              <a:t>認定</a:t>
            </a:r>
            <a:endParaRPr kumimoji="1" lang="ja-JP" altLang="en-US" sz="1400" b="1" spc="600" dirty="0"/>
          </a:p>
        </p:txBody>
      </p:sp>
      <p:sp>
        <p:nvSpPr>
          <p:cNvPr id="14" name="テキスト ボックス 13"/>
          <p:cNvSpPr txBox="1"/>
          <p:nvPr/>
        </p:nvSpPr>
        <p:spPr>
          <a:xfrm>
            <a:off x="756000" y="1836000"/>
            <a:ext cx="7632000" cy="1200329"/>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２．</a:t>
            </a:r>
            <a:r>
              <a:rPr kumimoji="1" lang="ja-JP" altLang="en-US" sz="1200" b="1" dirty="0" smtClean="0"/>
              <a:t>認定の対象</a:t>
            </a:r>
            <a:endParaRPr kumimoji="1" lang="en-US" altLang="ja-JP" sz="1200" b="1" dirty="0" smtClean="0"/>
          </a:p>
          <a:p>
            <a:r>
              <a:rPr lang="ja-JP" altLang="en-US" sz="1200" dirty="0" smtClean="0"/>
              <a:t>（１）青年（</a:t>
            </a:r>
            <a:r>
              <a:rPr lang="en-US" altLang="ja-JP" sz="1200" dirty="0" smtClean="0"/>
              <a:t>18</a:t>
            </a:r>
            <a:r>
              <a:rPr lang="ja-JP" altLang="en-US" sz="1200" dirty="0" smtClean="0"/>
              <a:t>歳以上</a:t>
            </a:r>
            <a:r>
              <a:rPr lang="en-US" altLang="ja-JP" sz="1200" dirty="0" smtClean="0"/>
              <a:t>45</a:t>
            </a:r>
            <a:r>
              <a:rPr lang="ja-JP" altLang="en-US" sz="1200" dirty="0" smtClean="0"/>
              <a:t>歳未満）</a:t>
            </a:r>
            <a:endParaRPr lang="en-US" altLang="ja-JP" sz="1200" dirty="0" smtClean="0"/>
          </a:p>
          <a:p>
            <a:r>
              <a:rPr lang="ja-JP" altLang="en-US" sz="1200" dirty="0" smtClean="0"/>
              <a:t>（２）特定の知識を有する中高年齢者（</a:t>
            </a:r>
            <a:r>
              <a:rPr lang="en-US" altLang="ja-JP" sz="1200" dirty="0" smtClean="0"/>
              <a:t>65</a:t>
            </a:r>
            <a:r>
              <a:rPr lang="ja-JP" altLang="en-US" sz="1200" dirty="0" smtClean="0"/>
              <a:t>歳未満であって商工業その他の事業の経営管理に３年以上従事した者等）</a:t>
            </a:r>
            <a:endParaRPr lang="en-US" altLang="ja-JP" sz="1200" dirty="0" smtClean="0"/>
          </a:p>
          <a:p>
            <a:r>
              <a:rPr lang="ja-JP" altLang="en-US" sz="1200" dirty="0" smtClean="0"/>
              <a:t>（３）上記の者が役員の過半数を占める法人であって、新たに農業経営を営もうとする者。</a:t>
            </a:r>
            <a:endParaRPr lang="en-US" altLang="ja-JP" sz="1200" dirty="0" smtClean="0"/>
          </a:p>
          <a:p>
            <a:r>
              <a:rPr kumimoji="1" lang="ja-JP" altLang="en-US" sz="1200" dirty="0" smtClean="0"/>
              <a:t>＊農業経営を開始して一定の期間を経過しない者を含む。</a:t>
            </a:r>
            <a:endParaRPr kumimoji="1" lang="en-US" altLang="ja-JP" sz="1200" dirty="0" smtClean="0"/>
          </a:p>
          <a:p>
            <a:r>
              <a:rPr lang="ja-JP" altLang="en-US" sz="1200" dirty="0" smtClean="0"/>
              <a:t>＊認定農業者は含まない。</a:t>
            </a:r>
            <a:endParaRPr kumimoji="1" lang="en-US" altLang="ja-JP" sz="1200" dirty="0" smtClean="0"/>
          </a:p>
        </p:txBody>
      </p:sp>
      <p:cxnSp>
        <p:nvCxnSpPr>
          <p:cNvPr id="15" name="直線コネクタ 19"/>
          <p:cNvCxnSpPr>
            <a:cxnSpLocks noChangeShapeType="1"/>
          </p:cNvCxnSpPr>
          <p:nvPr/>
        </p:nvCxnSpPr>
        <p:spPr bwMode="auto">
          <a:xfrm>
            <a:off x="252000" y="764704"/>
            <a:ext cx="8640000" cy="0"/>
          </a:xfrm>
          <a:prstGeom prst="line">
            <a:avLst/>
          </a:prstGeom>
          <a:noFill/>
          <a:ln w="101600" cap="rnd" algn="ctr">
            <a:gradFill flip="none" rotWithShape="1">
              <a:gsLst>
                <a:gs pos="86000">
                  <a:srgbClr val="74E343"/>
                </a:gs>
                <a:gs pos="0">
                  <a:srgbClr val="A1EC6E"/>
                </a:gs>
                <a:gs pos="11000">
                  <a:srgbClr val="6DE01E"/>
                </a:gs>
                <a:gs pos="72000">
                  <a:srgbClr val="BAF480"/>
                </a:gs>
                <a:gs pos="54000">
                  <a:srgbClr val="D4F9AE"/>
                </a:gs>
                <a:gs pos="39000">
                  <a:srgbClr val="D5F9A5">
                    <a:lumMod val="96000"/>
                  </a:srgbClr>
                </a:gs>
                <a:gs pos="100000">
                  <a:srgbClr val="EEFDDB"/>
                </a:gs>
              </a:gsLst>
              <a:path path="shape">
                <a:fillToRect l="50000" t="50000" r="50000" b="50000"/>
              </a:path>
              <a:tileRect/>
            </a:gradFill>
            <a:bevel/>
            <a:headEnd/>
            <a:tailEnd/>
          </a:ln>
          <a:effectLst/>
          <a:extLst/>
        </p:spPr>
      </p:cxnSp>
      <p:sp>
        <p:nvSpPr>
          <p:cNvPr id="16" name="テキスト ボックス 15"/>
          <p:cNvSpPr txBox="1"/>
          <p:nvPr/>
        </p:nvSpPr>
        <p:spPr>
          <a:xfrm>
            <a:off x="2748424" y="324000"/>
            <a:ext cx="3647153" cy="461665"/>
          </a:xfrm>
          <a:prstGeom prst="rect">
            <a:avLst/>
          </a:prstGeom>
          <a:noFill/>
        </p:spPr>
        <p:txBody>
          <a:bodyPr wrap="none" rtlCol="0">
            <a:spAutoFit/>
          </a:bodyPr>
          <a:lstStyle/>
          <a:p>
            <a:pPr algn="ctr"/>
            <a:r>
              <a:rPr kumimoji="1" lang="ja-JP" altLang="en-US" sz="2400" spc="600" dirty="0" smtClean="0">
                <a:latin typeface="HGS創英角ｺﾞｼｯｸUB" pitchFamily="50" charset="-128"/>
                <a:ea typeface="HGS創英角ｺﾞｼｯｸUB" pitchFamily="50" charset="-128"/>
              </a:rPr>
              <a:t>認定新規就農者制度</a:t>
            </a:r>
            <a:endParaRPr kumimoji="1" lang="ja-JP" altLang="en-US" sz="2400" spc="600" dirty="0">
              <a:latin typeface="HGS創英角ｺﾞｼｯｸUB" pitchFamily="50" charset="-128"/>
              <a:ea typeface="HGS創英角ｺﾞｼｯｸUB" pitchFamily="50" charset="-128"/>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756000" y="180000"/>
            <a:ext cx="7632000" cy="1008112"/>
          </a:xfrm>
          <a:prstGeom prst="rect">
            <a:avLst/>
          </a:prstGeom>
          <a:solidFill>
            <a:schemeClr val="accent6">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200" b="1" dirty="0" smtClean="0">
                <a:solidFill>
                  <a:sysClr val="windowText" lastClr="000000"/>
                </a:solidFill>
              </a:rPr>
              <a:t>３．</a:t>
            </a:r>
            <a:r>
              <a:rPr kumimoji="1" lang="ja-JP" altLang="en-US" sz="1200" b="1" dirty="0" smtClean="0">
                <a:solidFill>
                  <a:sysClr val="windowText" lastClr="000000"/>
                </a:solidFill>
              </a:rPr>
              <a:t>認定期間</a:t>
            </a:r>
            <a:endParaRPr kumimoji="1" lang="en-US" altLang="ja-JP" sz="1200" b="1" dirty="0" smtClean="0">
              <a:solidFill>
                <a:sysClr val="windowText" lastClr="000000"/>
              </a:solidFill>
            </a:endParaRPr>
          </a:p>
          <a:p>
            <a:r>
              <a:rPr lang="ja-JP" altLang="en-US" sz="1200" dirty="0" smtClean="0">
                <a:solidFill>
                  <a:sysClr val="windowText" lastClr="000000"/>
                </a:solidFill>
              </a:rPr>
              <a:t>・経営開始から５年間</a:t>
            </a:r>
            <a:endParaRPr lang="en-US" altLang="ja-JP" sz="1200" dirty="0" smtClean="0">
              <a:solidFill>
                <a:sysClr val="windowText" lastClr="000000"/>
              </a:solidFill>
            </a:endParaRPr>
          </a:p>
          <a:p>
            <a:r>
              <a:rPr kumimoji="1" lang="ja-JP" altLang="en-US" sz="1200" dirty="0" smtClean="0">
                <a:solidFill>
                  <a:sysClr val="windowText" lastClr="000000"/>
                </a:solidFill>
              </a:rPr>
              <a:t>・</a:t>
            </a:r>
            <a:r>
              <a:rPr lang="ja-JP" altLang="en-US" sz="1200" dirty="0" smtClean="0">
                <a:solidFill>
                  <a:sysClr val="windowText" lastClr="000000"/>
                </a:solidFill>
              </a:rPr>
              <a:t>認定期間を満了する認定新規就農者は、継続的に自らの農業の経営の改善に取り組むことが重要です。このため、</a:t>
            </a:r>
            <a:endParaRPr lang="en-US" altLang="ja-JP" sz="1200" dirty="0" smtClean="0">
              <a:solidFill>
                <a:sysClr val="windowText" lastClr="000000"/>
              </a:solidFill>
            </a:endParaRPr>
          </a:p>
          <a:p>
            <a:r>
              <a:rPr lang="ja-JP" altLang="en-US" sz="1200" dirty="0" smtClean="0">
                <a:solidFill>
                  <a:sysClr val="windowText" lastClr="000000"/>
                </a:solidFill>
              </a:rPr>
              <a:t>  市町村は、関係機関･団体等と連携し、認定期間満了日までの間に、認定農業者制度の目的・意義等を周知した上</a:t>
            </a:r>
            <a:endParaRPr lang="en-US" altLang="ja-JP" sz="1200" dirty="0" smtClean="0">
              <a:solidFill>
                <a:sysClr val="windowText" lastClr="000000"/>
              </a:solidFill>
            </a:endParaRPr>
          </a:p>
          <a:p>
            <a:r>
              <a:rPr lang="ja-JP" altLang="en-US" sz="1200" dirty="0" smtClean="0">
                <a:solidFill>
                  <a:sysClr val="windowText" lastClr="000000"/>
                </a:solidFill>
              </a:rPr>
              <a:t>  で、農業経営改善計画の作成を促すよう努めて下さい。</a:t>
            </a:r>
            <a:endParaRPr kumimoji="1" lang="en-US" altLang="ja-JP" sz="1200" dirty="0" smtClean="0">
              <a:solidFill>
                <a:sysClr val="windowText" lastClr="000000"/>
              </a:solidFill>
            </a:endParaRPr>
          </a:p>
        </p:txBody>
      </p:sp>
      <p:sp>
        <p:nvSpPr>
          <p:cNvPr id="3" name="正方形/長方形 2"/>
          <p:cNvSpPr/>
          <p:nvPr/>
        </p:nvSpPr>
        <p:spPr>
          <a:xfrm>
            <a:off x="755576" y="4221088"/>
            <a:ext cx="7632848" cy="1080120"/>
          </a:xfrm>
          <a:prstGeom prst="rect">
            <a:avLst/>
          </a:prstGeom>
          <a:solidFill>
            <a:schemeClr val="accent6">
              <a:lumMod val="40000"/>
              <a:lumOff val="60000"/>
            </a:schemeClr>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ja-JP" altLang="en-US" sz="1200" b="1" dirty="0" smtClean="0">
                <a:solidFill>
                  <a:schemeClr val="tx1"/>
                </a:solidFill>
              </a:rPr>
              <a:t>５．</a:t>
            </a:r>
            <a:r>
              <a:rPr kumimoji="1" lang="ja-JP" altLang="en-US" sz="1200" b="1" dirty="0" smtClean="0">
                <a:solidFill>
                  <a:schemeClr val="tx1"/>
                </a:solidFill>
              </a:rPr>
              <a:t>認定新規就農者に対する支援措置</a:t>
            </a:r>
            <a:endParaRPr kumimoji="1" lang="en-US" altLang="ja-JP" sz="1200" b="1" dirty="0" smtClean="0">
              <a:solidFill>
                <a:schemeClr val="tx1"/>
              </a:solidFill>
            </a:endParaRPr>
          </a:p>
          <a:p>
            <a:r>
              <a:rPr lang="ja-JP" altLang="en-US" sz="1200" b="1" dirty="0" smtClean="0">
                <a:solidFill>
                  <a:schemeClr val="tx1"/>
                </a:solidFill>
              </a:rPr>
              <a:t>（１）農用地の利用集積の支援</a:t>
            </a:r>
            <a:endParaRPr lang="en-US" altLang="ja-JP" sz="1200" b="1" dirty="0" smtClean="0">
              <a:solidFill>
                <a:schemeClr val="tx1"/>
              </a:solidFill>
            </a:endParaRPr>
          </a:p>
          <a:p>
            <a:r>
              <a:rPr lang="ja-JP" altLang="en-US" sz="1200" dirty="0" smtClean="0">
                <a:solidFill>
                  <a:schemeClr val="tx1"/>
                </a:solidFill>
              </a:rPr>
              <a:t>　</a:t>
            </a:r>
            <a:r>
              <a:rPr lang="ja-JP" altLang="en-US" sz="1200" u="sng" dirty="0" smtClean="0">
                <a:solidFill>
                  <a:schemeClr val="tx1"/>
                </a:solidFill>
              </a:rPr>
              <a:t>・農業委員会</a:t>
            </a:r>
            <a:r>
              <a:rPr lang="ja-JP" altLang="en-US" sz="1200" dirty="0" smtClean="0">
                <a:solidFill>
                  <a:schemeClr val="tx1"/>
                </a:solidFill>
              </a:rPr>
              <a:t>による農用地の利用集積の重点支援</a:t>
            </a:r>
            <a:endParaRPr lang="en-US" altLang="ja-JP" sz="1200" dirty="0" smtClean="0">
              <a:solidFill>
                <a:schemeClr val="tx1"/>
              </a:solidFill>
            </a:endParaRPr>
          </a:p>
          <a:p>
            <a:r>
              <a:rPr kumimoji="1" lang="ja-JP" altLang="en-US" sz="1200" b="1" dirty="0" smtClean="0">
                <a:solidFill>
                  <a:schemeClr val="tx1"/>
                </a:solidFill>
              </a:rPr>
              <a:t>（２）資金支援</a:t>
            </a:r>
            <a:endParaRPr kumimoji="1" lang="en-US" altLang="ja-JP" sz="1200" b="1" dirty="0" smtClean="0">
              <a:solidFill>
                <a:schemeClr val="tx1"/>
              </a:solidFill>
            </a:endParaRPr>
          </a:p>
          <a:p>
            <a:r>
              <a:rPr lang="ja-JP" altLang="en-US" sz="1200" dirty="0" smtClean="0">
                <a:solidFill>
                  <a:schemeClr val="tx1"/>
                </a:solidFill>
              </a:rPr>
              <a:t>　・</a:t>
            </a:r>
            <a:r>
              <a:rPr lang="zh-TW" altLang="en-US" sz="1200" dirty="0">
                <a:solidFill>
                  <a:schemeClr val="tx1"/>
                </a:solidFill>
                <a:latin typeface="ＭＳ Ｐゴシック" panose="020B0600070205080204" pitchFamily="50" charset="-128"/>
                <a:ea typeface="ＭＳ Ｐゴシック" panose="020B0600070205080204" pitchFamily="50" charset="-128"/>
              </a:rPr>
              <a:t>農業次世代人材投資資金</a:t>
            </a:r>
            <a:r>
              <a:rPr lang="ja-JP" altLang="en-US" sz="1200" dirty="0" err="1" smtClean="0">
                <a:solidFill>
                  <a:schemeClr val="tx1"/>
                </a:solidFill>
              </a:rPr>
              <a:t>、</a:t>
            </a:r>
            <a:r>
              <a:rPr lang="ja-JP" altLang="en-US" sz="1200" dirty="0" smtClean="0">
                <a:solidFill>
                  <a:schemeClr val="tx1"/>
                </a:solidFill>
              </a:rPr>
              <a:t>青年等就農資金、経営所得安定対策、農業近代化資金　等</a:t>
            </a:r>
            <a:endParaRPr kumimoji="1" lang="en-US" altLang="ja-JP" sz="1200" dirty="0" smtClean="0">
              <a:solidFill>
                <a:schemeClr val="tx1"/>
              </a:solidFill>
            </a:endParaRPr>
          </a:p>
        </p:txBody>
      </p:sp>
      <p:sp>
        <p:nvSpPr>
          <p:cNvPr id="6" name="テキスト ボックス 5"/>
          <p:cNvSpPr txBox="1"/>
          <p:nvPr/>
        </p:nvSpPr>
        <p:spPr>
          <a:xfrm>
            <a:off x="755576" y="1735104"/>
            <a:ext cx="7632000" cy="1938992"/>
          </a:xfrm>
          <a:prstGeom prst="rect">
            <a:avLst/>
          </a:prstGeom>
          <a:solidFill>
            <a:schemeClr val="accent6">
              <a:lumMod val="40000"/>
              <a:lumOff val="60000"/>
            </a:schemeClr>
          </a:solidFill>
          <a:ln>
            <a:solidFill>
              <a:schemeClr val="tx1"/>
            </a:solidFill>
          </a:ln>
        </p:spPr>
        <p:txBody>
          <a:bodyPr wrap="square" rtlCol="0">
            <a:spAutoFit/>
          </a:bodyPr>
          <a:lstStyle/>
          <a:p>
            <a:r>
              <a:rPr lang="ja-JP" altLang="en-US" sz="1200" b="1" dirty="0" smtClean="0"/>
              <a:t>４．</a:t>
            </a:r>
            <a:r>
              <a:rPr kumimoji="1" lang="ja-JP" altLang="en-US" sz="1200" b="1" dirty="0" smtClean="0"/>
              <a:t>認定新規就農者に対するフォローアップ</a:t>
            </a:r>
            <a:endParaRPr kumimoji="1" lang="en-US" altLang="ja-JP" sz="1200" b="1" dirty="0" smtClean="0"/>
          </a:p>
          <a:p>
            <a:r>
              <a:rPr lang="ja-JP" altLang="en-US" sz="1200" dirty="0" smtClean="0"/>
              <a:t>・認定新規就農者は、青年等就農計画に沿って農業経営の確立に向けた取組を着実に進めるため、毎年、市町村に　　</a:t>
            </a:r>
            <a:endParaRPr lang="en-US" altLang="ja-JP" sz="1200" dirty="0" smtClean="0"/>
          </a:p>
          <a:p>
            <a:r>
              <a:rPr lang="ja-JP" altLang="en-US" sz="1200" dirty="0" smtClean="0"/>
              <a:t>　青年等就農計画の達成状況や経営課題等の状況について報告するものとします。</a:t>
            </a:r>
            <a:endParaRPr lang="en-US" altLang="ja-JP" sz="1200" dirty="0" smtClean="0"/>
          </a:p>
          <a:p>
            <a:r>
              <a:rPr kumimoji="1" lang="ja-JP" altLang="en-US" sz="1200" dirty="0" smtClean="0"/>
              <a:t>・なお、農業人材力強化総合支援事業等で就農状況報告を提出している場合は、青年等就農計画の達成状況や経</a:t>
            </a:r>
            <a:endParaRPr kumimoji="1" lang="en-US" altLang="ja-JP" sz="1200" dirty="0" smtClean="0"/>
          </a:p>
          <a:p>
            <a:r>
              <a:rPr kumimoji="1" lang="ja-JP" altLang="en-US" sz="1200" dirty="0" smtClean="0"/>
              <a:t>　営課題等の状況について報告しているとみなします。</a:t>
            </a:r>
            <a:endParaRPr kumimoji="1" lang="en-US" altLang="ja-JP" sz="1200" dirty="0" smtClean="0"/>
          </a:p>
          <a:p>
            <a:r>
              <a:rPr kumimoji="1" lang="ja-JP" altLang="en-US" sz="1200" dirty="0" smtClean="0"/>
              <a:t>・市町村は、毎年、認定新規就農者の青年等就農計画の達成状況や経営課題等の状況等について、面談するなどの</a:t>
            </a:r>
            <a:endParaRPr kumimoji="1" lang="en-US" altLang="ja-JP" sz="1200" dirty="0" smtClean="0"/>
          </a:p>
          <a:p>
            <a:r>
              <a:rPr kumimoji="1" lang="ja-JP" altLang="en-US" sz="1200" dirty="0" smtClean="0"/>
              <a:t>　方法により、把握するものとします。</a:t>
            </a:r>
            <a:endParaRPr kumimoji="1" lang="en-US" altLang="ja-JP" sz="1200" dirty="0" smtClean="0"/>
          </a:p>
          <a:p>
            <a:r>
              <a:rPr kumimoji="1" lang="ja-JP" altLang="en-US" sz="1200" dirty="0" smtClean="0"/>
              <a:t>・なお、農業人材力強化総合支援事業等で確認をしている場合は、青年等就農計画の達成状況や経営課題等の状</a:t>
            </a:r>
            <a:endParaRPr kumimoji="1" lang="en-US" altLang="ja-JP" sz="1200" dirty="0" smtClean="0"/>
          </a:p>
          <a:p>
            <a:r>
              <a:rPr kumimoji="1" lang="ja-JP" altLang="en-US" sz="1200" dirty="0" smtClean="0"/>
              <a:t>　況等について把握しているとみなします。　</a:t>
            </a:r>
            <a:endParaRPr kumimoji="1" lang="en-US" altLang="ja-JP" sz="1200" dirty="0" smtClean="0"/>
          </a:p>
          <a:p>
            <a:r>
              <a:rPr kumimoji="1" lang="ja-JP" altLang="en-US" sz="1200" dirty="0" smtClean="0"/>
              <a:t>・その上で、必要な場合には、市町村は適切な指導・助言を行います。　</a:t>
            </a:r>
            <a:endParaRPr kumimoji="1" lang="en-US" altLang="ja-JP" sz="1200" dirty="0" smtClean="0"/>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1|0.9|0.9"/>
</p:tagLst>
</file>

<file path=ppt/tags/tag2.xml><?xml version="1.0" encoding="utf-8"?>
<p:tagLst xmlns:a="http://schemas.openxmlformats.org/drawingml/2006/main" xmlns:r="http://schemas.openxmlformats.org/officeDocument/2006/relationships" xmlns:p="http://schemas.openxmlformats.org/presentationml/2006/main">
  <p:tag name="TIMING" val="|4.1|1.1"/>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6517</TotalTime>
  <Words>3456</Words>
  <Application>Microsoft Office PowerPoint</Application>
  <PresentationFormat>画面に合わせる (4:3)</PresentationFormat>
  <Paragraphs>896</Paragraphs>
  <Slides>27</Slides>
  <Notes>17</Notes>
  <HiddenSlides>0</HiddenSlides>
  <MMClips>0</MMClips>
  <ScaleCrop>false</ScaleCrop>
  <HeadingPairs>
    <vt:vector size="6" baseType="variant">
      <vt:variant>
        <vt:lpstr>使用されているフォント</vt:lpstr>
      </vt:variant>
      <vt:variant>
        <vt:i4>12</vt:i4>
      </vt:variant>
      <vt:variant>
        <vt:lpstr>テーマ</vt:lpstr>
      </vt:variant>
      <vt:variant>
        <vt:i4>1</vt:i4>
      </vt:variant>
      <vt:variant>
        <vt:lpstr>スライド タイトル</vt:lpstr>
      </vt:variant>
      <vt:variant>
        <vt:i4>27</vt:i4>
      </vt:variant>
    </vt:vector>
  </HeadingPairs>
  <TitlesOfParts>
    <vt:vector size="40" baseType="lpstr">
      <vt:lpstr>AR教科書体M</vt:lpstr>
      <vt:lpstr>HGP創英角ｺﾞｼｯｸUB</vt:lpstr>
      <vt:lpstr>HGS創英角ｺﾞｼｯｸUB</vt:lpstr>
      <vt:lpstr>HG創英角ｺﾞｼｯｸUB</vt:lpstr>
      <vt:lpstr>HG創英角ﾎﾟｯﾌﾟ体</vt:lpstr>
      <vt:lpstr>ＭＳ Ｐゴシック</vt:lpstr>
      <vt:lpstr>ＭＳ ゴシック</vt:lpstr>
      <vt:lpstr>ＭＳ 明朝</vt:lpstr>
      <vt:lpstr>MS-Mincho</vt:lpstr>
      <vt:lpstr>Arial</vt:lpstr>
      <vt:lpstr>Calibri</vt:lpstr>
      <vt:lpstr>Century</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スライド 1</dc:title>
  <dc:creator>農業振興課</dc:creator>
  <cp:lastModifiedBy>住吉　一輝</cp:lastModifiedBy>
  <cp:revision>1235</cp:revision>
  <cp:lastPrinted>2020-04-22T07:10:52Z</cp:lastPrinted>
  <dcterms:created xsi:type="dcterms:W3CDTF">2013-11-27T06:00:47Z</dcterms:created>
  <dcterms:modified xsi:type="dcterms:W3CDTF">2020-04-22T07:10:55Z</dcterms:modified>
</cp:coreProperties>
</file>