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290" r:id="rId2"/>
    <p:sldId id="296" r:id="rId3"/>
    <p:sldId id="291" r:id="rId4"/>
    <p:sldId id="292" r:id="rId5"/>
    <p:sldId id="299" r:id="rId6"/>
    <p:sldId id="297" r:id="rId7"/>
    <p:sldId id="298" r:id="rId8"/>
    <p:sldId id="294" r:id="rId9"/>
    <p:sldId id="293" r:id="rId10"/>
    <p:sldId id="295" r:id="rId11"/>
  </p:sldIdLst>
  <p:sldSz cx="11160125" cy="7380288"/>
  <p:notesSz cx="9869488" cy="673735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25" userDrawn="1">
          <p15:clr>
            <a:srgbClr val="A4A3A4"/>
          </p15:clr>
        </p15:guide>
        <p15:guide id="2" pos="351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6"/>
    <a:srgbClr val="0000FF"/>
    <a:srgbClr val="669900"/>
    <a:srgbClr val="00FF00"/>
    <a:srgbClr val="003300"/>
    <a:srgbClr val="FF3300"/>
    <a:srgbClr val="00FFFF"/>
    <a:srgbClr val="006600"/>
    <a:srgbClr val="CCFF33"/>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1" d="100"/>
          <a:sy n="101" d="100"/>
        </p:scale>
        <p:origin x="1278" y="132"/>
      </p:cViewPr>
      <p:guideLst>
        <p:guide orient="horz" pos="2325"/>
        <p:guide pos="3515"/>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3"/>
            <a:ext cx="4277631" cy="337138"/>
          </a:xfrm>
          <a:prstGeom prst="rect">
            <a:avLst/>
          </a:prstGeom>
        </p:spPr>
        <p:txBody>
          <a:bodyPr vert="horz" lIns="91451" tIns="45725" rIns="91451" bIns="4572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5589531" y="3"/>
            <a:ext cx="4277630" cy="337138"/>
          </a:xfrm>
          <a:prstGeom prst="rect">
            <a:avLst/>
          </a:prstGeom>
        </p:spPr>
        <p:txBody>
          <a:bodyPr vert="horz" lIns="91451" tIns="45725" rIns="91451" bIns="45725" rtlCol="0"/>
          <a:lstStyle>
            <a:lvl1pPr algn="r">
              <a:defRPr sz="1200"/>
            </a:lvl1pPr>
          </a:lstStyle>
          <a:p>
            <a:fld id="{DB4E25EF-729B-4507-8498-A55E4FC7741B}" type="datetimeFigureOut">
              <a:rPr kumimoji="1" lang="ja-JP" altLang="en-US" smtClean="0"/>
              <a:t>2020/3/26</a:t>
            </a:fld>
            <a:endParaRPr kumimoji="1" lang="ja-JP" altLang="en-US"/>
          </a:p>
        </p:txBody>
      </p:sp>
      <p:sp>
        <p:nvSpPr>
          <p:cNvPr id="4" name="フッター プレースホルダー 3"/>
          <p:cNvSpPr>
            <a:spLocks noGrp="1"/>
          </p:cNvSpPr>
          <p:nvPr>
            <p:ph type="ftr" sz="quarter" idx="2"/>
          </p:nvPr>
        </p:nvSpPr>
        <p:spPr>
          <a:xfrm>
            <a:off x="3" y="6399128"/>
            <a:ext cx="4277631" cy="337138"/>
          </a:xfrm>
          <a:prstGeom prst="rect">
            <a:avLst/>
          </a:prstGeom>
        </p:spPr>
        <p:txBody>
          <a:bodyPr vert="horz" lIns="91451" tIns="45725" rIns="91451" bIns="4572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5589531" y="6399128"/>
            <a:ext cx="4277630" cy="337138"/>
          </a:xfrm>
          <a:prstGeom prst="rect">
            <a:avLst/>
          </a:prstGeom>
        </p:spPr>
        <p:txBody>
          <a:bodyPr vert="horz" lIns="91451" tIns="45725" rIns="91451" bIns="45725" rtlCol="0" anchor="b"/>
          <a:lstStyle>
            <a:lvl1pPr algn="r">
              <a:defRPr sz="1200"/>
            </a:lvl1pPr>
          </a:lstStyle>
          <a:p>
            <a:fld id="{76EA7F8D-FE55-411B-9900-E7FDB07F85B1}" type="slidenum">
              <a:rPr kumimoji="1" lang="ja-JP" altLang="en-US" smtClean="0"/>
              <a:t>‹#›</a:t>
            </a:fld>
            <a:endParaRPr kumimoji="1" lang="ja-JP" altLang="en-US"/>
          </a:p>
        </p:txBody>
      </p:sp>
    </p:spTree>
    <p:extLst>
      <p:ext uri="{BB962C8B-B14F-4D97-AF65-F5344CB8AC3E}">
        <p14:creationId xmlns:p14="http://schemas.microsoft.com/office/powerpoint/2010/main" val="392153456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3" y="0"/>
            <a:ext cx="4276779" cy="336867"/>
          </a:xfrm>
          <a:prstGeom prst="rect">
            <a:avLst/>
          </a:prstGeom>
        </p:spPr>
        <p:txBody>
          <a:bodyPr vert="horz" lIns="90649" tIns="45324" rIns="90649" bIns="45324" rtlCol="0"/>
          <a:lstStyle>
            <a:lvl1pPr algn="l">
              <a:defRPr sz="1200"/>
            </a:lvl1pPr>
          </a:lstStyle>
          <a:p>
            <a:endParaRPr kumimoji="1" lang="ja-JP" altLang="en-US"/>
          </a:p>
        </p:txBody>
      </p:sp>
      <p:sp>
        <p:nvSpPr>
          <p:cNvPr id="3" name="日付プレースホルダ 2"/>
          <p:cNvSpPr>
            <a:spLocks noGrp="1"/>
          </p:cNvSpPr>
          <p:nvPr>
            <p:ph type="dt" idx="1"/>
          </p:nvPr>
        </p:nvSpPr>
        <p:spPr>
          <a:xfrm>
            <a:off x="5590430" y="0"/>
            <a:ext cx="4276779" cy="336867"/>
          </a:xfrm>
          <a:prstGeom prst="rect">
            <a:avLst/>
          </a:prstGeom>
        </p:spPr>
        <p:txBody>
          <a:bodyPr vert="horz" lIns="90649" tIns="45324" rIns="90649" bIns="45324" rtlCol="0"/>
          <a:lstStyle>
            <a:lvl1pPr algn="r">
              <a:defRPr sz="1200"/>
            </a:lvl1pPr>
          </a:lstStyle>
          <a:p>
            <a:fld id="{2BF2C66A-027F-4EBA-8A08-7D918ADCB3C0}" type="datetimeFigureOut">
              <a:rPr kumimoji="1" lang="ja-JP" altLang="en-US" smtClean="0"/>
              <a:pPr/>
              <a:t>2020/3/26</a:t>
            </a:fld>
            <a:endParaRPr kumimoji="1" lang="ja-JP" altLang="en-US"/>
          </a:p>
        </p:txBody>
      </p:sp>
      <p:sp>
        <p:nvSpPr>
          <p:cNvPr id="4" name="スライド イメージ プレースホルダ 3"/>
          <p:cNvSpPr>
            <a:spLocks noGrp="1" noRot="1" noChangeAspect="1"/>
          </p:cNvSpPr>
          <p:nvPr>
            <p:ph type="sldImg" idx="2"/>
          </p:nvPr>
        </p:nvSpPr>
        <p:spPr>
          <a:xfrm>
            <a:off x="3025775" y="506413"/>
            <a:ext cx="3817938" cy="2524125"/>
          </a:xfrm>
          <a:prstGeom prst="rect">
            <a:avLst/>
          </a:prstGeom>
          <a:noFill/>
          <a:ln w="12700">
            <a:solidFill>
              <a:prstClr val="black"/>
            </a:solidFill>
          </a:ln>
        </p:spPr>
        <p:txBody>
          <a:bodyPr vert="horz" lIns="90649" tIns="45324" rIns="90649" bIns="45324" rtlCol="0" anchor="ctr"/>
          <a:lstStyle/>
          <a:p>
            <a:endParaRPr lang="ja-JP" altLang="en-US"/>
          </a:p>
        </p:txBody>
      </p:sp>
      <p:sp>
        <p:nvSpPr>
          <p:cNvPr id="5" name="ノート プレースホルダ 4"/>
          <p:cNvSpPr>
            <a:spLocks noGrp="1"/>
          </p:cNvSpPr>
          <p:nvPr>
            <p:ph type="body" sz="quarter" idx="3"/>
          </p:nvPr>
        </p:nvSpPr>
        <p:spPr>
          <a:xfrm>
            <a:off x="986950" y="3200244"/>
            <a:ext cx="7895590" cy="3031807"/>
          </a:xfrm>
          <a:prstGeom prst="rect">
            <a:avLst/>
          </a:prstGeom>
        </p:spPr>
        <p:txBody>
          <a:bodyPr vert="horz" lIns="90649" tIns="45324" rIns="90649" bIns="45324"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3" y="6399314"/>
            <a:ext cx="4276779" cy="336867"/>
          </a:xfrm>
          <a:prstGeom prst="rect">
            <a:avLst/>
          </a:prstGeom>
        </p:spPr>
        <p:txBody>
          <a:bodyPr vert="horz" lIns="90649" tIns="45324" rIns="90649" bIns="45324"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5590430" y="6399314"/>
            <a:ext cx="4276779" cy="336867"/>
          </a:xfrm>
          <a:prstGeom prst="rect">
            <a:avLst/>
          </a:prstGeom>
        </p:spPr>
        <p:txBody>
          <a:bodyPr vert="horz" lIns="90649" tIns="45324" rIns="90649" bIns="45324" rtlCol="0" anchor="b"/>
          <a:lstStyle>
            <a:lvl1pPr algn="r">
              <a:defRPr sz="1200"/>
            </a:lvl1pPr>
          </a:lstStyle>
          <a:p>
            <a:fld id="{47EF935B-B2E4-48C3-B858-907E848BD643}" type="slidenum">
              <a:rPr kumimoji="1" lang="ja-JP" altLang="en-US" smtClean="0"/>
              <a:pPr/>
              <a:t>‹#›</a:t>
            </a:fld>
            <a:endParaRPr kumimoji="1" lang="ja-JP" altLang="en-US"/>
          </a:p>
        </p:txBody>
      </p:sp>
    </p:spTree>
    <p:extLst>
      <p:ext uri="{BB962C8B-B14F-4D97-AF65-F5344CB8AC3E}">
        <p14:creationId xmlns:p14="http://schemas.microsoft.com/office/powerpoint/2010/main" val="165404313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025775" y="506413"/>
            <a:ext cx="3817938" cy="2524125"/>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47EF935B-B2E4-48C3-B858-907E848BD643}" type="slidenum">
              <a:rPr kumimoji="1" lang="ja-JP" altLang="en-US" smtClean="0"/>
              <a:pPr/>
              <a:t>6</a:t>
            </a:fld>
            <a:endParaRPr kumimoji="1" lang="ja-JP" altLang="en-US"/>
          </a:p>
        </p:txBody>
      </p:sp>
    </p:spTree>
    <p:extLst>
      <p:ext uri="{BB962C8B-B14F-4D97-AF65-F5344CB8AC3E}">
        <p14:creationId xmlns:p14="http://schemas.microsoft.com/office/powerpoint/2010/main" val="3517142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025775" y="506413"/>
            <a:ext cx="3817938" cy="2524125"/>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47EF935B-B2E4-48C3-B858-907E848BD643}" type="slidenum">
              <a:rPr kumimoji="1" lang="ja-JP" altLang="en-US" smtClean="0"/>
              <a:pPr/>
              <a:t>7</a:t>
            </a:fld>
            <a:endParaRPr kumimoji="1" lang="ja-JP" altLang="en-US"/>
          </a:p>
        </p:txBody>
      </p:sp>
    </p:spTree>
    <p:extLst>
      <p:ext uri="{BB962C8B-B14F-4D97-AF65-F5344CB8AC3E}">
        <p14:creationId xmlns:p14="http://schemas.microsoft.com/office/powerpoint/2010/main" val="33936912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025775" y="506413"/>
            <a:ext cx="3817938" cy="2524125"/>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47EF935B-B2E4-48C3-B858-907E848BD643}" type="slidenum">
              <a:rPr kumimoji="1" lang="ja-JP" altLang="en-US" smtClean="0"/>
              <a:pPr/>
              <a:t>8</a:t>
            </a:fld>
            <a:endParaRPr kumimoji="1" lang="ja-JP" altLang="en-US"/>
          </a:p>
        </p:txBody>
      </p:sp>
    </p:spTree>
    <p:extLst>
      <p:ext uri="{BB962C8B-B14F-4D97-AF65-F5344CB8AC3E}">
        <p14:creationId xmlns:p14="http://schemas.microsoft.com/office/powerpoint/2010/main" val="6374284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37010" y="2292677"/>
            <a:ext cx="9486106" cy="1581978"/>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674019" y="4182163"/>
            <a:ext cx="7812088" cy="1886074"/>
          </a:xfrm>
        </p:spPr>
        <p:txBody>
          <a:bodyPr/>
          <a:lstStyle>
            <a:lvl1pPr marL="0" indent="0" algn="ctr">
              <a:buNone/>
              <a:defRPr>
                <a:solidFill>
                  <a:schemeClr val="tx1">
                    <a:tint val="75000"/>
                  </a:schemeClr>
                </a:solidFill>
              </a:defRPr>
            </a:lvl1pPr>
            <a:lvl2pPr marL="492039" indent="0" algn="ctr">
              <a:buNone/>
              <a:defRPr>
                <a:solidFill>
                  <a:schemeClr val="tx1">
                    <a:tint val="75000"/>
                  </a:schemeClr>
                </a:solidFill>
              </a:defRPr>
            </a:lvl2pPr>
            <a:lvl3pPr marL="984077" indent="0" algn="ctr">
              <a:buNone/>
              <a:defRPr>
                <a:solidFill>
                  <a:schemeClr val="tx1">
                    <a:tint val="75000"/>
                  </a:schemeClr>
                </a:solidFill>
              </a:defRPr>
            </a:lvl3pPr>
            <a:lvl4pPr marL="1476116" indent="0" algn="ctr">
              <a:buNone/>
              <a:defRPr>
                <a:solidFill>
                  <a:schemeClr val="tx1">
                    <a:tint val="75000"/>
                  </a:schemeClr>
                </a:solidFill>
              </a:defRPr>
            </a:lvl4pPr>
            <a:lvl5pPr marL="1968155" indent="0" algn="ctr">
              <a:buNone/>
              <a:defRPr>
                <a:solidFill>
                  <a:schemeClr val="tx1">
                    <a:tint val="75000"/>
                  </a:schemeClr>
                </a:solidFill>
              </a:defRPr>
            </a:lvl5pPr>
            <a:lvl6pPr marL="2460193" indent="0" algn="ctr">
              <a:buNone/>
              <a:defRPr>
                <a:solidFill>
                  <a:schemeClr val="tx1">
                    <a:tint val="75000"/>
                  </a:schemeClr>
                </a:solidFill>
              </a:defRPr>
            </a:lvl6pPr>
            <a:lvl7pPr marL="2952232" indent="0" algn="ctr">
              <a:buNone/>
              <a:defRPr>
                <a:solidFill>
                  <a:schemeClr val="tx1">
                    <a:tint val="75000"/>
                  </a:schemeClr>
                </a:solidFill>
              </a:defRPr>
            </a:lvl7pPr>
            <a:lvl8pPr marL="3444270" indent="0" algn="ctr">
              <a:buNone/>
              <a:defRPr>
                <a:solidFill>
                  <a:schemeClr val="tx1">
                    <a:tint val="75000"/>
                  </a:schemeClr>
                </a:solidFill>
              </a:defRPr>
            </a:lvl8pPr>
            <a:lvl9pPr marL="3936309"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26AF82E6-70AF-437A-9651-AAB7CD72B937}" type="datetime1">
              <a:rPr kumimoji="1" lang="ja-JP" altLang="en-US" smtClean="0"/>
              <a:t>2020/3/26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0A733B4-637B-4A33-AE48-1932963ED9D0}"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F12A32FA-BDA9-4341-99D8-C3C9CAE73F6E}" type="datetime1">
              <a:rPr kumimoji="1" lang="ja-JP" altLang="en-US" smtClean="0"/>
              <a:t>2020/3/26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0A733B4-637B-4A33-AE48-1932963ED9D0}"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091092" y="295557"/>
            <a:ext cx="2511028" cy="6297162"/>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558006" y="295557"/>
            <a:ext cx="7347082" cy="6297162"/>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7043CDFB-CA34-4571-93A0-5FF6D6E542C1}" type="datetime1">
              <a:rPr kumimoji="1" lang="ja-JP" altLang="en-US" smtClean="0"/>
              <a:t>2020/3/26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0A733B4-637B-4A33-AE48-1932963ED9D0}"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1B8DFB77-914A-47FC-B965-F11789472BEF}" type="datetime1">
              <a:rPr kumimoji="1" lang="ja-JP" altLang="en-US" smtClean="0"/>
              <a:t>2020/3/26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0A733B4-637B-4A33-AE48-1932963ED9D0}"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81574" y="4742522"/>
            <a:ext cx="9486106" cy="1465807"/>
          </a:xfrm>
        </p:spPr>
        <p:txBody>
          <a:bodyPr anchor="t"/>
          <a:lstStyle>
            <a:lvl1pPr algn="l">
              <a:defRPr sz="4305"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881574" y="3128082"/>
            <a:ext cx="9486106" cy="1614437"/>
          </a:xfrm>
        </p:spPr>
        <p:txBody>
          <a:bodyPr anchor="b"/>
          <a:lstStyle>
            <a:lvl1pPr marL="0" indent="0">
              <a:buNone/>
              <a:defRPr sz="2152">
                <a:solidFill>
                  <a:schemeClr val="tx1">
                    <a:tint val="75000"/>
                  </a:schemeClr>
                </a:solidFill>
              </a:defRPr>
            </a:lvl1pPr>
            <a:lvl2pPr marL="492039" indent="0">
              <a:buNone/>
              <a:defRPr sz="1937">
                <a:solidFill>
                  <a:schemeClr val="tx1">
                    <a:tint val="75000"/>
                  </a:schemeClr>
                </a:solidFill>
              </a:defRPr>
            </a:lvl2pPr>
            <a:lvl3pPr marL="984077" indent="0">
              <a:buNone/>
              <a:defRPr sz="1722">
                <a:solidFill>
                  <a:schemeClr val="tx1">
                    <a:tint val="75000"/>
                  </a:schemeClr>
                </a:solidFill>
              </a:defRPr>
            </a:lvl3pPr>
            <a:lvl4pPr marL="1476116" indent="0">
              <a:buNone/>
              <a:defRPr sz="1507">
                <a:solidFill>
                  <a:schemeClr val="tx1">
                    <a:tint val="75000"/>
                  </a:schemeClr>
                </a:solidFill>
              </a:defRPr>
            </a:lvl4pPr>
            <a:lvl5pPr marL="1968155" indent="0">
              <a:buNone/>
              <a:defRPr sz="1507">
                <a:solidFill>
                  <a:schemeClr val="tx1">
                    <a:tint val="75000"/>
                  </a:schemeClr>
                </a:solidFill>
              </a:defRPr>
            </a:lvl5pPr>
            <a:lvl6pPr marL="2460193" indent="0">
              <a:buNone/>
              <a:defRPr sz="1507">
                <a:solidFill>
                  <a:schemeClr val="tx1">
                    <a:tint val="75000"/>
                  </a:schemeClr>
                </a:solidFill>
              </a:defRPr>
            </a:lvl6pPr>
            <a:lvl7pPr marL="2952232" indent="0">
              <a:buNone/>
              <a:defRPr sz="1507">
                <a:solidFill>
                  <a:schemeClr val="tx1">
                    <a:tint val="75000"/>
                  </a:schemeClr>
                </a:solidFill>
              </a:defRPr>
            </a:lvl7pPr>
            <a:lvl8pPr marL="3444270" indent="0">
              <a:buNone/>
              <a:defRPr sz="1507">
                <a:solidFill>
                  <a:schemeClr val="tx1">
                    <a:tint val="75000"/>
                  </a:schemeClr>
                </a:solidFill>
              </a:defRPr>
            </a:lvl8pPr>
            <a:lvl9pPr marL="3936309" indent="0">
              <a:buNone/>
              <a:defRPr sz="1507">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CCB40FCD-3917-46DE-8EA0-09472E88B085}" type="datetime1">
              <a:rPr kumimoji="1" lang="ja-JP" altLang="en-US" smtClean="0"/>
              <a:t>2020/3/26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0A733B4-637B-4A33-AE48-1932963ED9D0}"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558006" y="1722071"/>
            <a:ext cx="4929055" cy="4870649"/>
          </a:xfrm>
        </p:spPr>
        <p:txBody>
          <a:bodyPr/>
          <a:lstStyle>
            <a:lvl1pPr>
              <a:defRPr sz="3013"/>
            </a:lvl1pPr>
            <a:lvl2pPr>
              <a:defRPr sz="2583"/>
            </a:lvl2pPr>
            <a:lvl3pPr>
              <a:defRPr sz="2152"/>
            </a:lvl3pPr>
            <a:lvl4pPr>
              <a:defRPr sz="1937"/>
            </a:lvl4pPr>
            <a:lvl5pPr>
              <a:defRPr sz="1937"/>
            </a:lvl5pPr>
            <a:lvl6pPr>
              <a:defRPr sz="1937"/>
            </a:lvl6pPr>
            <a:lvl7pPr>
              <a:defRPr sz="1937"/>
            </a:lvl7pPr>
            <a:lvl8pPr>
              <a:defRPr sz="1937"/>
            </a:lvl8pPr>
            <a:lvl9pPr>
              <a:defRPr sz="1937"/>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5673065" y="1722071"/>
            <a:ext cx="4929055" cy="4870649"/>
          </a:xfrm>
        </p:spPr>
        <p:txBody>
          <a:bodyPr/>
          <a:lstStyle>
            <a:lvl1pPr>
              <a:defRPr sz="3013"/>
            </a:lvl1pPr>
            <a:lvl2pPr>
              <a:defRPr sz="2583"/>
            </a:lvl2pPr>
            <a:lvl3pPr>
              <a:defRPr sz="2152"/>
            </a:lvl3pPr>
            <a:lvl4pPr>
              <a:defRPr sz="1937"/>
            </a:lvl4pPr>
            <a:lvl5pPr>
              <a:defRPr sz="1937"/>
            </a:lvl5pPr>
            <a:lvl6pPr>
              <a:defRPr sz="1937"/>
            </a:lvl6pPr>
            <a:lvl7pPr>
              <a:defRPr sz="1937"/>
            </a:lvl7pPr>
            <a:lvl8pPr>
              <a:defRPr sz="1937"/>
            </a:lvl8pPr>
            <a:lvl9pPr>
              <a:defRPr sz="1937"/>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81DE06BE-71E6-4576-8586-1B17610B6B3E}" type="datetime1">
              <a:rPr kumimoji="1" lang="ja-JP" altLang="en-US" smtClean="0"/>
              <a:t>2020/3/26</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70A733B4-637B-4A33-AE48-1932963ED9D0}"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558007" y="1652023"/>
            <a:ext cx="4930993" cy="688485"/>
          </a:xfrm>
        </p:spPr>
        <p:txBody>
          <a:bodyPr anchor="b"/>
          <a:lstStyle>
            <a:lvl1pPr marL="0" indent="0">
              <a:buNone/>
              <a:defRPr sz="2583" b="1"/>
            </a:lvl1pPr>
            <a:lvl2pPr marL="492039" indent="0">
              <a:buNone/>
              <a:defRPr sz="2152" b="1"/>
            </a:lvl2pPr>
            <a:lvl3pPr marL="984077" indent="0">
              <a:buNone/>
              <a:defRPr sz="1937" b="1"/>
            </a:lvl3pPr>
            <a:lvl4pPr marL="1476116" indent="0">
              <a:buNone/>
              <a:defRPr sz="1722" b="1"/>
            </a:lvl4pPr>
            <a:lvl5pPr marL="1968155" indent="0">
              <a:buNone/>
              <a:defRPr sz="1722" b="1"/>
            </a:lvl5pPr>
            <a:lvl6pPr marL="2460193" indent="0">
              <a:buNone/>
              <a:defRPr sz="1722" b="1"/>
            </a:lvl6pPr>
            <a:lvl7pPr marL="2952232" indent="0">
              <a:buNone/>
              <a:defRPr sz="1722" b="1"/>
            </a:lvl7pPr>
            <a:lvl8pPr marL="3444270" indent="0">
              <a:buNone/>
              <a:defRPr sz="1722" b="1"/>
            </a:lvl8pPr>
            <a:lvl9pPr marL="3936309" indent="0">
              <a:buNone/>
              <a:defRPr sz="1722"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558007" y="2340508"/>
            <a:ext cx="4930993" cy="4252208"/>
          </a:xfrm>
        </p:spPr>
        <p:txBody>
          <a:bodyPr/>
          <a:lstStyle>
            <a:lvl1pPr>
              <a:defRPr sz="2583"/>
            </a:lvl1pPr>
            <a:lvl2pPr>
              <a:defRPr sz="2152"/>
            </a:lvl2pPr>
            <a:lvl3pPr>
              <a:defRPr sz="1937"/>
            </a:lvl3pPr>
            <a:lvl4pPr>
              <a:defRPr sz="1722"/>
            </a:lvl4pPr>
            <a:lvl5pPr>
              <a:defRPr sz="1722"/>
            </a:lvl5pPr>
            <a:lvl6pPr>
              <a:defRPr sz="1722"/>
            </a:lvl6pPr>
            <a:lvl7pPr>
              <a:defRPr sz="1722"/>
            </a:lvl7pPr>
            <a:lvl8pPr>
              <a:defRPr sz="1722"/>
            </a:lvl8pPr>
            <a:lvl9pPr>
              <a:defRPr sz="1722"/>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5669190" y="1652023"/>
            <a:ext cx="4932930" cy="688485"/>
          </a:xfrm>
        </p:spPr>
        <p:txBody>
          <a:bodyPr anchor="b"/>
          <a:lstStyle>
            <a:lvl1pPr marL="0" indent="0">
              <a:buNone/>
              <a:defRPr sz="2583" b="1"/>
            </a:lvl1pPr>
            <a:lvl2pPr marL="492039" indent="0">
              <a:buNone/>
              <a:defRPr sz="2152" b="1"/>
            </a:lvl2pPr>
            <a:lvl3pPr marL="984077" indent="0">
              <a:buNone/>
              <a:defRPr sz="1937" b="1"/>
            </a:lvl3pPr>
            <a:lvl4pPr marL="1476116" indent="0">
              <a:buNone/>
              <a:defRPr sz="1722" b="1"/>
            </a:lvl4pPr>
            <a:lvl5pPr marL="1968155" indent="0">
              <a:buNone/>
              <a:defRPr sz="1722" b="1"/>
            </a:lvl5pPr>
            <a:lvl6pPr marL="2460193" indent="0">
              <a:buNone/>
              <a:defRPr sz="1722" b="1"/>
            </a:lvl6pPr>
            <a:lvl7pPr marL="2952232" indent="0">
              <a:buNone/>
              <a:defRPr sz="1722" b="1"/>
            </a:lvl7pPr>
            <a:lvl8pPr marL="3444270" indent="0">
              <a:buNone/>
              <a:defRPr sz="1722" b="1"/>
            </a:lvl8pPr>
            <a:lvl9pPr marL="3936309" indent="0">
              <a:buNone/>
              <a:defRPr sz="1722"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5669190" y="2340508"/>
            <a:ext cx="4932930" cy="4252208"/>
          </a:xfrm>
        </p:spPr>
        <p:txBody>
          <a:bodyPr/>
          <a:lstStyle>
            <a:lvl1pPr>
              <a:defRPr sz="2583"/>
            </a:lvl1pPr>
            <a:lvl2pPr>
              <a:defRPr sz="2152"/>
            </a:lvl2pPr>
            <a:lvl3pPr>
              <a:defRPr sz="1937"/>
            </a:lvl3pPr>
            <a:lvl4pPr>
              <a:defRPr sz="1722"/>
            </a:lvl4pPr>
            <a:lvl5pPr>
              <a:defRPr sz="1722"/>
            </a:lvl5pPr>
            <a:lvl6pPr>
              <a:defRPr sz="1722"/>
            </a:lvl6pPr>
            <a:lvl7pPr>
              <a:defRPr sz="1722"/>
            </a:lvl7pPr>
            <a:lvl8pPr>
              <a:defRPr sz="1722"/>
            </a:lvl8pPr>
            <a:lvl9pPr>
              <a:defRPr sz="1722"/>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DC479923-8A90-427E-AE42-E2D63FEA8F0D}" type="datetime1">
              <a:rPr kumimoji="1" lang="ja-JP" altLang="en-US" smtClean="0"/>
              <a:t>2020/3/26</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70A733B4-637B-4A33-AE48-1932963ED9D0}"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27284BBF-ABF6-4634-91DF-04F3236B09D6}" type="datetime1">
              <a:rPr kumimoji="1" lang="ja-JP" altLang="en-US" smtClean="0"/>
              <a:t>2020/3/26</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70A733B4-637B-4A33-AE48-1932963ED9D0}"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FEB5A2A1-D877-4438-B97C-E298E36ADE62}" type="datetime1">
              <a:rPr kumimoji="1" lang="ja-JP" altLang="en-US" smtClean="0"/>
              <a:t>2020/3/26</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70A733B4-637B-4A33-AE48-1932963ED9D0}"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58008" y="293845"/>
            <a:ext cx="3671604" cy="1250549"/>
          </a:xfrm>
        </p:spPr>
        <p:txBody>
          <a:bodyPr anchor="b"/>
          <a:lstStyle>
            <a:lvl1pPr algn="l">
              <a:defRPr sz="2152"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4363299" y="293849"/>
            <a:ext cx="6238820" cy="6298871"/>
          </a:xfrm>
        </p:spPr>
        <p:txBody>
          <a:bodyPr/>
          <a:lstStyle>
            <a:lvl1pPr>
              <a:defRPr sz="3444"/>
            </a:lvl1pPr>
            <a:lvl2pPr>
              <a:defRPr sz="3013"/>
            </a:lvl2pPr>
            <a:lvl3pPr>
              <a:defRPr sz="2583"/>
            </a:lvl3pPr>
            <a:lvl4pPr>
              <a:defRPr sz="2152"/>
            </a:lvl4pPr>
            <a:lvl5pPr>
              <a:defRPr sz="2152"/>
            </a:lvl5pPr>
            <a:lvl6pPr>
              <a:defRPr sz="2152"/>
            </a:lvl6pPr>
            <a:lvl7pPr>
              <a:defRPr sz="2152"/>
            </a:lvl7pPr>
            <a:lvl8pPr>
              <a:defRPr sz="2152"/>
            </a:lvl8pPr>
            <a:lvl9pPr>
              <a:defRPr sz="2152"/>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558008" y="1544397"/>
            <a:ext cx="3671604" cy="5048323"/>
          </a:xfrm>
        </p:spPr>
        <p:txBody>
          <a:bodyPr/>
          <a:lstStyle>
            <a:lvl1pPr marL="0" indent="0">
              <a:buNone/>
              <a:defRPr sz="1507"/>
            </a:lvl1pPr>
            <a:lvl2pPr marL="492039" indent="0">
              <a:buNone/>
              <a:defRPr sz="1291"/>
            </a:lvl2pPr>
            <a:lvl3pPr marL="984077" indent="0">
              <a:buNone/>
              <a:defRPr sz="1076"/>
            </a:lvl3pPr>
            <a:lvl4pPr marL="1476116" indent="0">
              <a:buNone/>
              <a:defRPr sz="969"/>
            </a:lvl4pPr>
            <a:lvl5pPr marL="1968155" indent="0">
              <a:buNone/>
              <a:defRPr sz="969"/>
            </a:lvl5pPr>
            <a:lvl6pPr marL="2460193" indent="0">
              <a:buNone/>
              <a:defRPr sz="969"/>
            </a:lvl6pPr>
            <a:lvl7pPr marL="2952232" indent="0">
              <a:buNone/>
              <a:defRPr sz="969"/>
            </a:lvl7pPr>
            <a:lvl8pPr marL="3444270" indent="0">
              <a:buNone/>
              <a:defRPr sz="969"/>
            </a:lvl8pPr>
            <a:lvl9pPr marL="3936309" indent="0">
              <a:buNone/>
              <a:defRPr sz="969"/>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767FE158-96A7-43B0-814E-74DBD22B0587}" type="datetime1">
              <a:rPr kumimoji="1" lang="ja-JP" altLang="en-US" smtClean="0"/>
              <a:t>2020/3/26</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70A733B4-637B-4A33-AE48-1932963ED9D0}"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187462" y="5166202"/>
            <a:ext cx="6696075" cy="609899"/>
          </a:xfrm>
        </p:spPr>
        <p:txBody>
          <a:bodyPr anchor="b"/>
          <a:lstStyle>
            <a:lvl1pPr algn="l">
              <a:defRPr sz="2152"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2187462" y="659442"/>
            <a:ext cx="6696075" cy="4428173"/>
          </a:xfrm>
        </p:spPr>
        <p:txBody>
          <a:bodyPr/>
          <a:lstStyle>
            <a:lvl1pPr marL="0" indent="0">
              <a:buNone/>
              <a:defRPr sz="3444"/>
            </a:lvl1pPr>
            <a:lvl2pPr marL="492039" indent="0">
              <a:buNone/>
              <a:defRPr sz="3013"/>
            </a:lvl2pPr>
            <a:lvl3pPr marL="984077" indent="0">
              <a:buNone/>
              <a:defRPr sz="2583"/>
            </a:lvl3pPr>
            <a:lvl4pPr marL="1476116" indent="0">
              <a:buNone/>
              <a:defRPr sz="2152"/>
            </a:lvl4pPr>
            <a:lvl5pPr marL="1968155" indent="0">
              <a:buNone/>
              <a:defRPr sz="2152"/>
            </a:lvl5pPr>
            <a:lvl6pPr marL="2460193" indent="0">
              <a:buNone/>
              <a:defRPr sz="2152"/>
            </a:lvl6pPr>
            <a:lvl7pPr marL="2952232" indent="0">
              <a:buNone/>
              <a:defRPr sz="2152"/>
            </a:lvl7pPr>
            <a:lvl8pPr marL="3444270" indent="0">
              <a:buNone/>
              <a:defRPr sz="2152"/>
            </a:lvl8pPr>
            <a:lvl9pPr marL="3936309" indent="0">
              <a:buNone/>
              <a:defRPr sz="2152"/>
            </a:lvl9pPr>
          </a:lstStyle>
          <a:p>
            <a:endParaRPr kumimoji="1" lang="ja-JP" altLang="en-US"/>
          </a:p>
        </p:txBody>
      </p:sp>
      <p:sp>
        <p:nvSpPr>
          <p:cNvPr id="4" name="テキスト プレースホルダ 3"/>
          <p:cNvSpPr>
            <a:spLocks noGrp="1"/>
          </p:cNvSpPr>
          <p:nvPr>
            <p:ph type="body" sz="half" idx="2"/>
          </p:nvPr>
        </p:nvSpPr>
        <p:spPr>
          <a:xfrm>
            <a:off x="2187462" y="5776101"/>
            <a:ext cx="6696075" cy="866158"/>
          </a:xfrm>
        </p:spPr>
        <p:txBody>
          <a:bodyPr/>
          <a:lstStyle>
            <a:lvl1pPr marL="0" indent="0">
              <a:buNone/>
              <a:defRPr sz="1507"/>
            </a:lvl1pPr>
            <a:lvl2pPr marL="492039" indent="0">
              <a:buNone/>
              <a:defRPr sz="1291"/>
            </a:lvl2pPr>
            <a:lvl3pPr marL="984077" indent="0">
              <a:buNone/>
              <a:defRPr sz="1076"/>
            </a:lvl3pPr>
            <a:lvl4pPr marL="1476116" indent="0">
              <a:buNone/>
              <a:defRPr sz="969"/>
            </a:lvl4pPr>
            <a:lvl5pPr marL="1968155" indent="0">
              <a:buNone/>
              <a:defRPr sz="969"/>
            </a:lvl5pPr>
            <a:lvl6pPr marL="2460193" indent="0">
              <a:buNone/>
              <a:defRPr sz="969"/>
            </a:lvl6pPr>
            <a:lvl7pPr marL="2952232" indent="0">
              <a:buNone/>
              <a:defRPr sz="969"/>
            </a:lvl7pPr>
            <a:lvl8pPr marL="3444270" indent="0">
              <a:buNone/>
              <a:defRPr sz="969"/>
            </a:lvl8pPr>
            <a:lvl9pPr marL="3936309" indent="0">
              <a:buNone/>
              <a:defRPr sz="969"/>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637C573C-0186-4D5D-A2D0-77E2D21A0C26}" type="datetime1">
              <a:rPr kumimoji="1" lang="ja-JP" altLang="en-US" smtClean="0"/>
              <a:t>2020/3/26</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70A733B4-637B-4A33-AE48-1932963ED9D0}"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558007" y="295554"/>
            <a:ext cx="10044113" cy="1230048"/>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558007" y="1722071"/>
            <a:ext cx="10044113" cy="4870649"/>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558006" y="6840437"/>
            <a:ext cx="2604029" cy="392932"/>
          </a:xfrm>
          <a:prstGeom prst="rect">
            <a:avLst/>
          </a:prstGeom>
        </p:spPr>
        <p:txBody>
          <a:bodyPr vert="horz" lIns="91440" tIns="45720" rIns="91440" bIns="45720" rtlCol="0" anchor="ctr"/>
          <a:lstStyle>
            <a:lvl1pPr algn="l">
              <a:defRPr sz="1291">
                <a:solidFill>
                  <a:schemeClr val="tx1">
                    <a:tint val="75000"/>
                  </a:schemeClr>
                </a:solidFill>
              </a:defRPr>
            </a:lvl1pPr>
          </a:lstStyle>
          <a:p>
            <a:fld id="{4360E305-E741-4F13-87B6-7666A62F1DF2}" type="datetime1">
              <a:rPr kumimoji="1" lang="ja-JP" altLang="en-US" smtClean="0"/>
              <a:t>2020/3/26</a:t>
            </a:fld>
            <a:endParaRPr kumimoji="1" lang="ja-JP" altLang="en-US"/>
          </a:p>
        </p:txBody>
      </p:sp>
      <p:sp>
        <p:nvSpPr>
          <p:cNvPr id="5" name="フッター プレースホルダ 4"/>
          <p:cNvSpPr>
            <a:spLocks noGrp="1"/>
          </p:cNvSpPr>
          <p:nvPr>
            <p:ph type="ftr" sz="quarter" idx="3"/>
          </p:nvPr>
        </p:nvSpPr>
        <p:spPr>
          <a:xfrm>
            <a:off x="3813043" y="6840437"/>
            <a:ext cx="3534040" cy="392932"/>
          </a:xfrm>
          <a:prstGeom prst="rect">
            <a:avLst/>
          </a:prstGeom>
        </p:spPr>
        <p:txBody>
          <a:bodyPr vert="horz" lIns="91440" tIns="45720" rIns="91440" bIns="45720" rtlCol="0" anchor="ctr"/>
          <a:lstStyle>
            <a:lvl1pPr algn="ctr">
              <a:defRPr sz="1291">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7998091" y="6840437"/>
            <a:ext cx="2604029" cy="392932"/>
          </a:xfrm>
          <a:prstGeom prst="rect">
            <a:avLst/>
          </a:prstGeom>
        </p:spPr>
        <p:txBody>
          <a:bodyPr vert="horz" lIns="91440" tIns="45720" rIns="91440" bIns="45720" rtlCol="0" anchor="ctr"/>
          <a:lstStyle>
            <a:lvl1pPr algn="r">
              <a:defRPr sz="1291">
                <a:solidFill>
                  <a:schemeClr val="tx1">
                    <a:tint val="75000"/>
                  </a:schemeClr>
                </a:solidFill>
              </a:defRPr>
            </a:lvl1pPr>
          </a:lstStyle>
          <a:p>
            <a:fld id="{70A733B4-637B-4A33-AE48-1932963ED9D0}"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84077" rtl="0" eaLnBrk="1" latinLnBrk="0" hangingPunct="1">
        <a:spcBef>
          <a:spcPct val="0"/>
        </a:spcBef>
        <a:buNone/>
        <a:defRPr kumimoji="1" sz="4735" kern="1200">
          <a:solidFill>
            <a:schemeClr val="tx1"/>
          </a:solidFill>
          <a:latin typeface="+mj-lt"/>
          <a:ea typeface="+mj-ea"/>
          <a:cs typeface="+mj-cs"/>
        </a:defRPr>
      </a:lvl1pPr>
    </p:titleStyle>
    <p:bodyStyle>
      <a:lvl1pPr marL="369029" indent="-369029" algn="l" defTabSz="984077" rtl="0" eaLnBrk="1" latinLnBrk="0" hangingPunct="1">
        <a:spcBef>
          <a:spcPct val="20000"/>
        </a:spcBef>
        <a:buFont typeface="Arial" pitchFamily="34" charset="0"/>
        <a:buChar char="•"/>
        <a:defRPr kumimoji="1" sz="3444" kern="1200">
          <a:solidFill>
            <a:schemeClr val="tx1"/>
          </a:solidFill>
          <a:latin typeface="+mn-lt"/>
          <a:ea typeface="+mn-ea"/>
          <a:cs typeface="+mn-cs"/>
        </a:defRPr>
      </a:lvl1pPr>
      <a:lvl2pPr marL="799563" indent="-307524" algn="l" defTabSz="984077" rtl="0" eaLnBrk="1" latinLnBrk="0" hangingPunct="1">
        <a:spcBef>
          <a:spcPct val="20000"/>
        </a:spcBef>
        <a:buFont typeface="Arial" pitchFamily="34" charset="0"/>
        <a:buChar char="–"/>
        <a:defRPr kumimoji="1" sz="3013" kern="1200">
          <a:solidFill>
            <a:schemeClr val="tx1"/>
          </a:solidFill>
          <a:latin typeface="+mn-lt"/>
          <a:ea typeface="+mn-ea"/>
          <a:cs typeface="+mn-cs"/>
        </a:defRPr>
      </a:lvl2pPr>
      <a:lvl3pPr marL="1230097" indent="-246019" algn="l" defTabSz="984077" rtl="0" eaLnBrk="1" latinLnBrk="0" hangingPunct="1">
        <a:spcBef>
          <a:spcPct val="20000"/>
        </a:spcBef>
        <a:buFont typeface="Arial" pitchFamily="34" charset="0"/>
        <a:buChar char="•"/>
        <a:defRPr kumimoji="1" sz="2583" kern="1200">
          <a:solidFill>
            <a:schemeClr val="tx1"/>
          </a:solidFill>
          <a:latin typeface="+mn-lt"/>
          <a:ea typeface="+mn-ea"/>
          <a:cs typeface="+mn-cs"/>
        </a:defRPr>
      </a:lvl3pPr>
      <a:lvl4pPr marL="1722135" indent="-246019" algn="l" defTabSz="984077" rtl="0" eaLnBrk="1" latinLnBrk="0" hangingPunct="1">
        <a:spcBef>
          <a:spcPct val="20000"/>
        </a:spcBef>
        <a:buFont typeface="Arial" pitchFamily="34" charset="0"/>
        <a:buChar char="–"/>
        <a:defRPr kumimoji="1" sz="2152" kern="1200">
          <a:solidFill>
            <a:schemeClr val="tx1"/>
          </a:solidFill>
          <a:latin typeface="+mn-lt"/>
          <a:ea typeface="+mn-ea"/>
          <a:cs typeface="+mn-cs"/>
        </a:defRPr>
      </a:lvl4pPr>
      <a:lvl5pPr marL="2214174" indent="-246019" algn="l" defTabSz="984077" rtl="0" eaLnBrk="1" latinLnBrk="0" hangingPunct="1">
        <a:spcBef>
          <a:spcPct val="20000"/>
        </a:spcBef>
        <a:buFont typeface="Arial" pitchFamily="34" charset="0"/>
        <a:buChar char="»"/>
        <a:defRPr kumimoji="1" sz="2152" kern="1200">
          <a:solidFill>
            <a:schemeClr val="tx1"/>
          </a:solidFill>
          <a:latin typeface="+mn-lt"/>
          <a:ea typeface="+mn-ea"/>
          <a:cs typeface="+mn-cs"/>
        </a:defRPr>
      </a:lvl5pPr>
      <a:lvl6pPr marL="2706213" indent="-246019" algn="l" defTabSz="984077" rtl="0" eaLnBrk="1" latinLnBrk="0" hangingPunct="1">
        <a:spcBef>
          <a:spcPct val="20000"/>
        </a:spcBef>
        <a:buFont typeface="Arial" pitchFamily="34" charset="0"/>
        <a:buChar char="•"/>
        <a:defRPr kumimoji="1" sz="2152" kern="1200">
          <a:solidFill>
            <a:schemeClr val="tx1"/>
          </a:solidFill>
          <a:latin typeface="+mn-lt"/>
          <a:ea typeface="+mn-ea"/>
          <a:cs typeface="+mn-cs"/>
        </a:defRPr>
      </a:lvl6pPr>
      <a:lvl7pPr marL="3198251" indent="-246019" algn="l" defTabSz="984077" rtl="0" eaLnBrk="1" latinLnBrk="0" hangingPunct="1">
        <a:spcBef>
          <a:spcPct val="20000"/>
        </a:spcBef>
        <a:buFont typeface="Arial" pitchFamily="34" charset="0"/>
        <a:buChar char="•"/>
        <a:defRPr kumimoji="1" sz="2152" kern="1200">
          <a:solidFill>
            <a:schemeClr val="tx1"/>
          </a:solidFill>
          <a:latin typeface="+mn-lt"/>
          <a:ea typeface="+mn-ea"/>
          <a:cs typeface="+mn-cs"/>
        </a:defRPr>
      </a:lvl7pPr>
      <a:lvl8pPr marL="3690290" indent="-246019" algn="l" defTabSz="984077" rtl="0" eaLnBrk="1" latinLnBrk="0" hangingPunct="1">
        <a:spcBef>
          <a:spcPct val="20000"/>
        </a:spcBef>
        <a:buFont typeface="Arial" pitchFamily="34" charset="0"/>
        <a:buChar char="•"/>
        <a:defRPr kumimoji="1" sz="2152" kern="1200">
          <a:solidFill>
            <a:schemeClr val="tx1"/>
          </a:solidFill>
          <a:latin typeface="+mn-lt"/>
          <a:ea typeface="+mn-ea"/>
          <a:cs typeface="+mn-cs"/>
        </a:defRPr>
      </a:lvl8pPr>
      <a:lvl9pPr marL="4182328" indent="-246019" algn="l" defTabSz="984077" rtl="0" eaLnBrk="1" latinLnBrk="0" hangingPunct="1">
        <a:spcBef>
          <a:spcPct val="20000"/>
        </a:spcBef>
        <a:buFont typeface="Arial" pitchFamily="34" charset="0"/>
        <a:buChar char="•"/>
        <a:defRPr kumimoji="1" sz="2152" kern="1200">
          <a:solidFill>
            <a:schemeClr val="tx1"/>
          </a:solidFill>
          <a:latin typeface="+mn-lt"/>
          <a:ea typeface="+mn-ea"/>
          <a:cs typeface="+mn-cs"/>
        </a:defRPr>
      </a:lvl9pPr>
    </p:bodyStyle>
    <p:otherStyle>
      <a:defPPr>
        <a:defRPr lang="ja-JP"/>
      </a:defPPr>
      <a:lvl1pPr marL="0" algn="l" defTabSz="984077" rtl="0" eaLnBrk="1" latinLnBrk="0" hangingPunct="1">
        <a:defRPr kumimoji="1" sz="1937" kern="1200">
          <a:solidFill>
            <a:schemeClr val="tx1"/>
          </a:solidFill>
          <a:latin typeface="+mn-lt"/>
          <a:ea typeface="+mn-ea"/>
          <a:cs typeface="+mn-cs"/>
        </a:defRPr>
      </a:lvl1pPr>
      <a:lvl2pPr marL="492039" algn="l" defTabSz="984077" rtl="0" eaLnBrk="1" latinLnBrk="0" hangingPunct="1">
        <a:defRPr kumimoji="1" sz="1937" kern="1200">
          <a:solidFill>
            <a:schemeClr val="tx1"/>
          </a:solidFill>
          <a:latin typeface="+mn-lt"/>
          <a:ea typeface="+mn-ea"/>
          <a:cs typeface="+mn-cs"/>
        </a:defRPr>
      </a:lvl2pPr>
      <a:lvl3pPr marL="984077" algn="l" defTabSz="984077" rtl="0" eaLnBrk="1" latinLnBrk="0" hangingPunct="1">
        <a:defRPr kumimoji="1" sz="1937" kern="1200">
          <a:solidFill>
            <a:schemeClr val="tx1"/>
          </a:solidFill>
          <a:latin typeface="+mn-lt"/>
          <a:ea typeface="+mn-ea"/>
          <a:cs typeface="+mn-cs"/>
        </a:defRPr>
      </a:lvl3pPr>
      <a:lvl4pPr marL="1476116" algn="l" defTabSz="984077" rtl="0" eaLnBrk="1" latinLnBrk="0" hangingPunct="1">
        <a:defRPr kumimoji="1" sz="1937" kern="1200">
          <a:solidFill>
            <a:schemeClr val="tx1"/>
          </a:solidFill>
          <a:latin typeface="+mn-lt"/>
          <a:ea typeface="+mn-ea"/>
          <a:cs typeface="+mn-cs"/>
        </a:defRPr>
      </a:lvl4pPr>
      <a:lvl5pPr marL="1968155" algn="l" defTabSz="984077" rtl="0" eaLnBrk="1" latinLnBrk="0" hangingPunct="1">
        <a:defRPr kumimoji="1" sz="1937" kern="1200">
          <a:solidFill>
            <a:schemeClr val="tx1"/>
          </a:solidFill>
          <a:latin typeface="+mn-lt"/>
          <a:ea typeface="+mn-ea"/>
          <a:cs typeface="+mn-cs"/>
        </a:defRPr>
      </a:lvl5pPr>
      <a:lvl6pPr marL="2460193" algn="l" defTabSz="984077" rtl="0" eaLnBrk="1" latinLnBrk="0" hangingPunct="1">
        <a:defRPr kumimoji="1" sz="1937" kern="1200">
          <a:solidFill>
            <a:schemeClr val="tx1"/>
          </a:solidFill>
          <a:latin typeface="+mn-lt"/>
          <a:ea typeface="+mn-ea"/>
          <a:cs typeface="+mn-cs"/>
        </a:defRPr>
      </a:lvl6pPr>
      <a:lvl7pPr marL="2952232" algn="l" defTabSz="984077" rtl="0" eaLnBrk="1" latinLnBrk="0" hangingPunct="1">
        <a:defRPr kumimoji="1" sz="1937" kern="1200">
          <a:solidFill>
            <a:schemeClr val="tx1"/>
          </a:solidFill>
          <a:latin typeface="+mn-lt"/>
          <a:ea typeface="+mn-ea"/>
          <a:cs typeface="+mn-cs"/>
        </a:defRPr>
      </a:lvl7pPr>
      <a:lvl8pPr marL="3444270" algn="l" defTabSz="984077" rtl="0" eaLnBrk="1" latinLnBrk="0" hangingPunct="1">
        <a:defRPr kumimoji="1" sz="1937" kern="1200">
          <a:solidFill>
            <a:schemeClr val="tx1"/>
          </a:solidFill>
          <a:latin typeface="+mn-lt"/>
          <a:ea typeface="+mn-ea"/>
          <a:cs typeface="+mn-cs"/>
        </a:defRPr>
      </a:lvl8pPr>
      <a:lvl9pPr marL="3936309" algn="l" defTabSz="984077" rtl="0" eaLnBrk="1" latinLnBrk="0" hangingPunct="1">
        <a:defRPr kumimoji="1" sz="1937"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2.xml"/><Relationship Id="rId4" Type="http://schemas.openxmlformats.org/officeDocument/2006/relationships/image" Target="../media/image10.emf"/></Relationships>
</file>

<file path=ppt/slides/_rels/slide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emf"/><Relationship Id="rId7"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4.wmf"/><Relationship Id="rId11" Type="http://schemas.openxmlformats.org/officeDocument/2006/relationships/image" Target="../media/image19.png"/><Relationship Id="rId5" Type="http://schemas.openxmlformats.org/officeDocument/2006/relationships/image" Target="../media/image13.wmf"/><Relationship Id="rId10" Type="http://schemas.openxmlformats.org/officeDocument/2006/relationships/image" Target="../media/image18.png"/><Relationship Id="rId4" Type="http://schemas.openxmlformats.org/officeDocument/2006/relationships/image" Target="../media/image12.emf"/><Relationship Id="rId9"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2.emf"/><Relationship Id="rId4" Type="http://schemas.openxmlformats.org/officeDocument/2006/relationships/image" Target="../media/image21.emf"/></Relationships>
</file>

<file path=ppt/slides/_rels/slide8.xml.rels><?xml version="1.0" encoding="UTF-8" standalone="yes"?>
<Relationships xmlns="http://schemas.openxmlformats.org/package/2006/relationships"><Relationship Id="rId8" Type="http://schemas.openxmlformats.org/officeDocument/2006/relationships/image" Target="../media/image28.emf"/><Relationship Id="rId3" Type="http://schemas.openxmlformats.org/officeDocument/2006/relationships/image" Target="../media/image23.png"/><Relationship Id="rId7" Type="http://schemas.openxmlformats.org/officeDocument/2006/relationships/image" Target="../media/image27.em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0A733B4-637B-4A33-AE48-1932963ED9D0}" type="slidenum">
              <a:rPr kumimoji="1" lang="ja-JP" altLang="en-US" smtClean="0"/>
              <a:pPr/>
              <a:t>1</a:t>
            </a:fld>
            <a:endParaRPr kumimoji="1" lang="ja-JP" altLang="en-US"/>
          </a:p>
        </p:txBody>
      </p:sp>
      <p:sp>
        <p:nvSpPr>
          <p:cNvPr id="5" name="正方形/長方形 4"/>
          <p:cNvSpPr/>
          <p:nvPr/>
        </p:nvSpPr>
        <p:spPr>
          <a:xfrm>
            <a:off x="-980194" y="-55957"/>
            <a:ext cx="13120511" cy="362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2897" tIns="42897" rIns="42897" bIns="42897" numCol="1" spcCol="0" rtlCol="0" fromWordArt="0" anchor="ctr" anchorCtr="0" forceAA="0" compatLnSpc="1">
            <a:prstTxWarp prst="textNoShape">
              <a:avLst/>
            </a:prstTxWarp>
            <a:noAutofit/>
          </a:bodyPr>
          <a:lstStyle/>
          <a:p>
            <a:pPr algn="ctr"/>
            <a:r>
              <a:rPr lang="ja-JP" altLang="en-US" dirty="0">
                <a:solidFill>
                  <a:srgbClr val="FF3300"/>
                </a:solidFill>
                <a:latin typeface="HG丸ｺﾞｼｯｸM-PRO" panose="020F0600000000000000" pitchFamily="50" charset="-128"/>
                <a:ea typeface="HG丸ｺﾞｼｯｸM-PRO" panose="020F0600000000000000" pitchFamily="50" charset="-128"/>
              </a:rPr>
              <a:t>令和元年度農業者年金業務に係る個人情報保護対策等に関する管理状況等調査結果（概要版）</a:t>
            </a:r>
          </a:p>
        </p:txBody>
      </p:sp>
      <p:cxnSp>
        <p:nvCxnSpPr>
          <p:cNvPr id="6" name="直線コネクタ 5"/>
          <p:cNvCxnSpPr/>
          <p:nvPr/>
        </p:nvCxnSpPr>
        <p:spPr>
          <a:xfrm>
            <a:off x="-1549197" y="302564"/>
            <a:ext cx="14413501" cy="0"/>
          </a:xfrm>
          <a:prstGeom prst="line">
            <a:avLst/>
          </a:prstGeom>
          <a:ln w="38100">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a:off x="-1546037" y="409801"/>
            <a:ext cx="14413501" cy="0"/>
          </a:xfrm>
          <a:prstGeom prst="line">
            <a:avLst/>
          </a:prstGeom>
          <a:ln w="76200">
            <a:solidFill>
              <a:srgbClr val="FF3300"/>
            </a:solidFill>
          </a:ln>
        </p:spPr>
        <p:style>
          <a:lnRef idx="1">
            <a:schemeClr val="accent1"/>
          </a:lnRef>
          <a:fillRef idx="0">
            <a:schemeClr val="accent1"/>
          </a:fillRef>
          <a:effectRef idx="0">
            <a:schemeClr val="accent1"/>
          </a:effectRef>
          <a:fontRef idx="minor">
            <a:schemeClr val="tx1"/>
          </a:fontRef>
        </p:style>
      </p:cxnSp>
      <p:sp>
        <p:nvSpPr>
          <p:cNvPr id="8" name="角丸四角形 7"/>
          <p:cNvSpPr/>
          <p:nvPr/>
        </p:nvSpPr>
        <p:spPr>
          <a:xfrm>
            <a:off x="395485" y="534592"/>
            <a:ext cx="10206635" cy="1889985"/>
          </a:xfrm>
          <a:prstGeom prst="roundRect">
            <a:avLst>
              <a:gd name="adj" fmla="val 12593"/>
            </a:avLst>
          </a:prstGeom>
          <a:noFill/>
          <a:ln w="127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8742" tIns="38742" rIns="38742" bIns="38742" numCol="1" spcCol="0" rtlCol="0" fromWordArt="0" anchor="t" anchorCtr="0" forceAA="0" compatLnSpc="1">
            <a:prstTxWarp prst="textNoShape">
              <a:avLst/>
            </a:prstTxWarp>
            <a:noAutofit/>
          </a:bodyPr>
          <a:lstStyle/>
          <a:p>
            <a:r>
              <a:rPr lang="ja-JP" altLang="en-US" sz="1291" dirty="0">
                <a:solidFill>
                  <a:schemeClr val="tx1"/>
                </a:solidFill>
                <a:latin typeface="HG丸ｺﾞｼｯｸM-PRO" panose="020F0600000000000000" pitchFamily="50" charset="-128"/>
                <a:ea typeface="HG丸ｺﾞｼｯｸM-PRO" panose="020F0600000000000000" pitchFamily="50" charset="-128"/>
              </a:rPr>
              <a:t>　本調査は、農業者年金業務を受託している全ての受託機関</a:t>
            </a:r>
            <a:r>
              <a:rPr lang="en-US" altLang="ja-JP" sz="1291" dirty="0">
                <a:solidFill>
                  <a:schemeClr val="tx1"/>
                </a:solidFill>
                <a:latin typeface="HG丸ｺﾞｼｯｸM-PRO" panose="020F0600000000000000" pitchFamily="50" charset="-128"/>
                <a:ea typeface="HG丸ｺﾞｼｯｸM-PRO" panose="020F0600000000000000" pitchFamily="50" charset="-128"/>
              </a:rPr>
              <a:t>(2,416</a:t>
            </a:r>
            <a:r>
              <a:rPr lang="ja-JP" altLang="en-US" sz="1291" dirty="0">
                <a:solidFill>
                  <a:schemeClr val="tx1"/>
                </a:solidFill>
                <a:latin typeface="HG丸ｺﾞｼｯｸM-PRO" panose="020F0600000000000000" pitchFamily="50" charset="-128"/>
                <a:ea typeface="HG丸ｺﾞｼｯｸM-PRO" panose="020F0600000000000000" pitchFamily="50" charset="-128"/>
              </a:rPr>
              <a:t>機関</a:t>
            </a:r>
            <a:r>
              <a:rPr lang="en-US" altLang="ja-JP" sz="1291" dirty="0">
                <a:solidFill>
                  <a:schemeClr val="tx1"/>
                </a:solidFill>
                <a:latin typeface="HG丸ｺﾞｼｯｸM-PRO" panose="020F0600000000000000" pitchFamily="50" charset="-128"/>
                <a:ea typeface="HG丸ｺﾞｼｯｸM-PRO" panose="020F0600000000000000" pitchFamily="50" charset="-128"/>
              </a:rPr>
              <a:t>)</a:t>
            </a:r>
            <a:r>
              <a:rPr lang="ja-JP" altLang="en-US" sz="1291" dirty="0">
                <a:solidFill>
                  <a:schemeClr val="tx1"/>
                </a:solidFill>
                <a:latin typeface="HG丸ｺﾞｼｯｸM-PRO" panose="020F0600000000000000" pitchFamily="50" charset="-128"/>
                <a:ea typeface="HG丸ｺﾞｼｯｸM-PRO" panose="020F0600000000000000" pitchFamily="50" charset="-128"/>
              </a:rPr>
              <a:t>を対象に</a:t>
            </a:r>
            <a:r>
              <a:rPr lang="ja-JP" altLang="en-US" sz="1291" dirty="0" smtClean="0">
                <a:solidFill>
                  <a:schemeClr val="tx1"/>
                </a:solidFill>
                <a:latin typeface="HG丸ｺﾞｼｯｸM-PRO" panose="020F0600000000000000" pitchFamily="50" charset="-128"/>
                <a:ea typeface="HG丸ｺﾞｼｯｸM-PRO" panose="020F0600000000000000" pitchFamily="50" charset="-128"/>
              </a:rPr>
              <a:t>、基金の「個人</a:t>
            </a:r>
            <a:r>
              <a:rPr lang="ja-JP" altLang="en-US" sz="1291" dirty="0">
                <a:solidFill>
                  <a:schemeClr val="tx1"/>
                </a:solidFill>
                <a:latin typeface="HG丸ｺﾞｼｯｸM-PRO" panose="020F0600000000000000" pitchFamily="50" charset="-128"/>
                <a:ea typeface="HG丸ｺﾞｼｯｸM-PRO" panose="020F0600000000000000" pitchFamily="50" charset="-128"/>
              </a:rPr>
              <a:t>情報保護管理</a:t>
            </a:r>
            <a:r>
              <a:rPr lang="ja-JP" altLang="en-US" sz="1291" dirty="0" smtClean="0">
                <a:solidFill>
                  <a:schemeClr val="tx1"/>
                </a:solidFill>
                <a:latin typeface="HG丸ｺﾞｼｯｸM-PRO" panose="020F0600000000000000" pitchFamily="50" charset="-128"/>
                <a:ea typeface="HG丸ｺﾞｼｯｸM-PRO" panose="020F0600000000000000" pitchFamily="50" charset="-128"/>
              </a:rPr>
              <a:t>規程」第９の</a:t>
            </a:r>
            <a:r>
              <a:rPr lang="ja-JP" altLang="en-US" sz="1291" dirty="0">
                <a:solidFill>
                  <a:schemeClr val="tx1"/>
                </a:solidFill>
                <a:latin typeface="HG丸ｺﾞｼｯｸM-PRO" panose="020F0600000000000000" pitchFamily="50" charset="-128"/>
                <a:ea typeface="HG丸ｺﾞｼｯｸM-PRO" panose="020F0600000000000000" pitchFamily="50" charset="-128"/>
              </a:rPr>
              <a:t>９に基づき、受託機関における令和</a:t>
            </a:r>
            <a:r>
              <a:rPr lang="en-US" altLang="ja-JP" sz="1291" dirty="0">
                <a:solidFill>
                  <a:schemeClr val="tx1"/>
                </a:solidFill>
                <a:latin typeface="HG丸ｺﾞｼｯｸM-PRO" panose="020F0600000000000000" pitchFamily="50" charset="-128"/>
                <a:ea typeface="HG丸ｺﾞｼｯｸM-PRO" panose="020F0600000000000000" pitchFamily="50" charset="-128"/>
              </a:rPr>
              <a:t>2</a:t>
            </a:r>
            <a:r>
              <a:rPr lang="ja-JP" altLang="en-US" sz="1291" dirty="0">
                <a:solidFill>
                  <a:schemeClr val="tx1"/>
                </a:solidFill>
                <a:latin typeface="HG丸ｺﾞｼｯｸM-PRO" panose="020F0600000000000000" pitchFamily="50" charset="-128"/>
                <a:ea typeface="HG丸ｺﾞｼｯｸM-PRO" panose="020F0600000000000000" pitchFamily="50" charset="-128"/>
              </a:rPr>
              <a:t>年１月１日現在の農業者年金業務に係る個人情報関係書類の管理及び情報セキュリティ対策等の状況を確認することを目的として実施しました。</a:t>
            </a:r>
          </a:p>
          <a:p>
            <a:r>
              <a:rPr lang="ja-JP" altLang="en-US" sz="1291" dirty="0">
                <a:solidFill>
                  <a:schemeClr val="tx1"/>
                </a:solidFill>
                <a:latin typeface="HG丸ｺﾞｼｯｸM-PRO" panose="020F0600000000000000" pitchFamily="50" charset="-128"/>
                <a:ea typeface="HG丸ｺﾞｼｯｸM-PRO" panose="020F0600000000000000" pitchFamily="50" charset="-128"/>
              </a:rPr>
              <a:t>　</a:t>
            </a:r>
            <a:r>
              <a:rPr lang="ja-JP" altLang="en-US" sz="1291" dirty="0" smtClean="0">
                <a:solidFill>
                  <a:schemeClr val="tx1"/>
                </a:solidFill>
                <a:latin typeface="HG丸ｺﾞｼｯｸM-PRO" panose="020F0600000000000000" pitchFamily="50" charset="-128"/>
                <a:ea typeface="HG丸ｺﾞｼｯｸM-PRO" panose="020F0600000000000000" pitchFamily="50" charset="-128"/>
              </a:rPr>
              <a:t>併せて</a:t>
            </a:r>
            <a:r>
              <a:rPr lang="ja-JP" altLang="en-US" sz="1291" dirty="0">
                <a:solidFill>
                  <a:schemeClr val="tx1"/>
                </a:solidFill>
                <a:latin typeface="HG丸ｺﾞｼｯｸM-PRO" panose="020F0600000000000000" pitchFamily="50" charset="-128"/>
                <a:ea typeface="HG丸ｺﾞｼｯｸM-PRO" panose="020F0600000000000000" pitchFamily="50" charset="-128"/>
              </a:rPr>
              <a:t>、農業者年金記録管理</a:t>
            </a:r>
            <a:r>
              <a:rPr lang="ja-JP" altLang="en-US" sz="1291" dirty="0" smtClean="0">
                <a:solidFill>
                  <a:schemeClr val="tx1"/>
                </a:solidFill>
                <a:latin typeface="HG丸ｺﾞｼｯｸM-PRO" panose="020F0600000000000000" pitchFamily="50" charset="-128"/>
                <a:ea typeface="HG丸ｺﾞｼｯｸM-PRO" panose="020F0600000000000000" pitchFamily="50" charset="-128"/>
              </a:rPr>
              <a:t>システムの</a:t>
            </a:r>
            <a:r>
              <a:rPr lang="ja-JP" altLang="en-US" sz="1291" dirty="0">
                <a:solidFill>
                  <a:schemeClr val="tx1"/>
                </a:solidFill>
                <a:latin typeface="HG丸ｺﾞｼｯｸM-PRO" panose="020F0600000000000000" pitchFamily="50" charset="-128"/>
                <a:ea typeface="HG丸ｺﾞｼｯｸM-PRO" panose="020F0600000000000000" pitchFamily="50" charset="-128"/>
              </a:rPr>
              <a:t>利用促進と利用状況等の</a:t>
            </a:r>
            <a:r>
              <a:rPr lang="ja-JP" altLang="en-US" sz="1291" dirty="0" smtClean="0">
                <a:solidFill>
                  <a:schemeClr val="tx1"/>
                </a:solidFill>
                <a:latin typeface="HG丸ｺﾞｼｯｸM-PRO" panose="020F0600000000000000" pitchFamily="50" charset="-128"/>
                <a:ea typeface="HG丸ｺﾞｼｯｸM-PRO" panose="020F0600000000000000" pitchFamily="50" charset="-128"/>
              </a:rPr>
              <a:t>把握のため、</a:t>
            </a:r>
            <a:r>
              <a:rPr lang="ja-JP" altLang="en-US" sz="1291" dirty="0">
                <a:solidFill>
                  <a:schemeClr val="tx1"/>
                </a:solidFill>
                <a:latin typeface="HG丸ｺﾞｼｯｸM-PRO" panose="020F0600000000000000" pitchFamily="50" charset="-128"/>
                <a:ea typeface="HG丸ｺﾞｼｯｸM-PRO" panose="020F0600000000000000" pitchFamily="50" charset="-128"/>
              </a:rPr>
              <a:t>過去</a:t>
            </a:r>
            <a:r>
              <a:rPr lang="en-US" altLang="ja-JP" sz="1291" dirty="0">
                <a:solidFill>
                  <a:schemeClr val="tx1"/>
                </a:solidFill>
                <a:latin typeface="HG丸ｺﾞｼｯｸM-PRO" panose="020F0600000000000000" pitchFamily="50" charset="-128"/>
                <a:ea typeface="HG丸ｺﾞｼｯｸM-PRO" panose="020F0600000000000000" pitchFamily="50" charset="-128"/>
              </a:rPr>
              <a:t>1</a:t>
            </a:r>
            <a:r>
              <a:rPr lang="ja-JP" altLang="en-US" sz="1291" dirty="0">
                <a:solidFill>
                  <a:schemeClr val="tx1"/>
                </a:solidFill>
                <a:latin typeface="HG丸ｺﾞｼｯｸM-PRO" panose="020F0600000000000000" pitchFamily="50" charset="-128"/>
                <a:ea typeface="HG丸ｺﾞｼｯｸM-PRO" panose="020F0600000000000000" pitchFamily="50" charset="-128"/>
              </a:rPr>
              <a:t>年間</a:t>
            </a:r>
            <a:r>
              <a:rPr lang="en-US" altLang="ja-JP" sz="1291" dirty="0">
                <a:solidFill>
                  <a:schemeClr val="tx1"/>
                </a:solidFill>
                <a:latin typeface="HG丸ｺﾞｼｯｸM-PRO" panose="020F0600000000000000" pitchFamily="50" charset="-128"/>
                <a:ea typeface="HG丸ｺﾞｼｯｸM-PRO" panose="020F0600000000000000" pitchFamily="50" charset="-128"/>
              </a:rPr>
              <a:t>(</a:t>
            </a:r>
            <a:r>
              <a:rPr lang="ja-JP" altLang="en-US" sz="1291" dirty="0">
                <a:solidFill>
                  <a:schemeClr val="tx1"/>
                </a:solidFill>
                <a:latin typeface="HG丸ｺﾞｼｯｸM-PRO" panose="020F0600000000000000" pitchFamily="50" charset="-128"/>
                <a:ea typeface="HG丸ｺﾞｼｯｸM-PRO" panose="020F0600000000000000" pitchFamily="50" charset="-128"/>
              </a:rPr>
              <a:t>平成</a:t>
            </a:r>
            <a:r>
              <a:rPr lang="en-US" altLang="ja-JP" sz="1291" dirty="0">
                <a:solidFill>
                  <a:schemeClr val="tx1"/>
                </a:solidFill>
                <a:latin typeface="HG丸ｺﾞｼｯｸM-PRO" panose="020F0600000000000000" pitchFamily="50" charset="-128"/>
                <a:ea typeface="HG丸ｺﾞｼｯｸM-PRO" panose="020F0600000000000000" pitchFamily="50" charset="-128"/>
              </a:rPr>
              <a:t>31</a:t>
            </a:r>
            <a:r>
              <a:rPr lang="ja-JP" altLang="en-US" sz="1291" dirty="0">
                <a:solidFill>
                  <a:schemeClr val="tx1"/>
                </a:solidFill>
                <a:latin typeface="HG丸ｺﾞｼｯｸM-PRO" panose="020F0600000000000000" pitchFamily="50" charset="-128"/>
                <a:ea typeface="HG丸ｺﾞｼｯｸM-PRO" panose="020F0600000000000000" pitchFamily="50" charset="-128"/>
              </a:rPr>
              <a:t>年</a:t>
            </a:r>
            <a:r>
              <a:rPr lang="en-US" altLang="ja-JP" sz="1291" dirty="0">
                <a:solidFill>
                  <a:schemeClr val="tx1"/>
                </a:solidFill>
                <a:latin typeface="HG丸ｺﾞｼｯｸM-PRO" panose="020F0600000000000000" pitchFamily="50" charset="-128"/>
                <a:ea typeface="HG丸ｺﾞｼｯｸM-PRO" panose="020F0600000000000000" pitchFamily="50" charset="-128"/>
              </a:rPr>
              <a:t>1</a:t>
            </a:r>
            <a:r>
              <a:rPr lang="ja-JP" altLang="en-US" sz="1291" dirty="0">
                <a:solidFill>
                  <a:schemeClr val="tx1"/>
                </a:solidFill>
                <a:latin typeface="HG丸ｺﾞｼｯｸM-PRO" panose="020F0600000000000000" pitchFamily="50" charset="-128"/>
                <a:ea typeface="HG丸ｺﾞｼｯｸM-PRO" panose="020F0600000000000000" pitchFamily="50" charset="-128"/>
              </a:rPr>
              <a:t>月</a:t>
            </a:r>
            <a:r>
              <a:rPr lang="en-US" altLang="ja-JP" sz="1291" dirty="0">
                <a:solidFill>
                  <a:schemeClr val="tx1"/>
                </a:solidFill>
                <a:latin typeface="HG丸ｺﾞｼｯｸM-PRO" panose="020F0600000000000000" pitchFamily="50" charset="-128"/>
                <a:ea typeface="HG丸ｺﾞｼｯｸM-PRO" panose="020F0600000000000000" pitchFamily="50" charset="-128"/>
              </a:rPr>
              <a:t>1</a:t>
            </a:r>
            <a:r>
              <a:rPr lang="ja-JP" altLang="en-US" sz="1291" dirty="0">
                <a:solidFill>
                  <a:schemeClr val="tx1"/>
                </a:solidFill>
                <a:latin typeface="HG丸ｺﾞｼｯｸM-PRO" panose="020F0600000000000000" pitchFamily="50" charset="-128"/>
                <a:ea typeface="HG丸ｺﾞｼｯｸM-PRO" panose="020F0600000000000000" pitchFamily="50" charset="-128"/>
              </a:rPr>
              <a:t>日～令和元年</a:t>
            </a:r>
            <a:r>
              <a:rPr lang="en-US" altLang="ja-JP" sz="1291" dirty="0">
                <a:solidFill>
                  <a:schemeClr val="tx1"/>
                </a:solidFill>
                <a:latin typeface="HG丸ｺﾞｼｯｸM-PRO" panose="020F0600000000000000" pitchFamily="50" charset="-128"/>
                <a:ea typeface="HG丸ｺﾞｼｯｸM-PRO" panose="020F0600000000000000" pitchFamily="50" charset="-128"/>
              </a:rPr>
              <a:t>12</a:t>
            </a:r>
            <a:r>
              <a:rPr lang="ja-JP" altLang="en-US" sz="1291" dirty="0">
                <a:solidFill>
                  <a:schemeClr val="tx1"/>
                </a:solidFill>
                <a:latin typeface="HG丸ｺﾞｼｯｸM-PRO" panose="020F0600000000000000" pitchFamily="50" charset="-128"/>
                <a:ea typeface="HG丸ｺﾞｼｯｸM-PRO" panose="020F0600000000000000" pitchFamily="50" charset="-128"/>
              </a:rPr>
              <a:t>月</a:t>
            </a:r>
            <a:r>
              <a:rPr lang="en-US" altLang="ja-JP" sz="1291" dirty="0">
                <a:solidFill>
                  <a:schemeClr val="tx1"/>
                </a:solidFill>
                <a:latin typeface="HG丸ｺﾞｼｯｸM-PRO" panose="020F0600000000000000" pitchFamily="50" charset="-128"/>
                <a:ea typeface="HG丸ｺﾞｼｯｸM-PRO" panose="020F0600000000000000" pitchFamily="50" charset="-128"/>
              </a:rPr>
              <a:t>31</a:t>
            </a:r>
            <a:r>
              <a:rPr lang="ja-JP" altLang="en-US" sz="1291" dirty="0">
                <a:solidFill>
                  <a:schemeClr val="tx1"/>
                </a:solidFill>
                <a:latin typeface="HG丸ｺﾞｼｯｸM-PRO" panose="020F0600000000000000" pitchFamily="50" charset="-128"/>
                <a:ea typeface="HG丸ｺﾞｼｯｸM-PRO" panose="020F0600000000000000" pitchFamily="50" charset="-128"/>
              </a:rPr>
              <a:t>日</a:t>
            </a:r>
            <a:r>
              <a:rPr lang="en-US" altLang="ja-JP" sz="1291" dirty="0">
                <a:solidFill>
                  <a:schemeClr val="tx1"/>
                </a:solidFill>
                <a:latin typeface="HG丸ｺﾞｼｯｸM-PRO" panose="020F0600000000000000" pitchFamily="50" charset="-128"/>
                <a:ea typeface="HG丸ｺﾞｼｯｸM-PRO" panose="020F0600000000000000" pitchFamily="50" charset="-128"/>
              </a:rPr>
              <a:t>)</a:t>
            </a:r>
            <a:r>
              <a:rPr lang="ja-JP" altLang="en-US" sz="1291" dirty="0">
                <a:solidFill>
                  <a:schemeClr val="tx1"/>
                </a:solidFill>
                <a:latin typeface="HG丸ｺﾞｼｯｸM-PRO" panose="020F0600000000000000" pitchFamily="50" charset="-128"/>
                <a:ea typeface="HG丸ｺﾞｼｯｸM-PRO" panose="020F0600000000000000" pitchFamily="50" charset="-128"/>
              </a:rPr>
              <a:t>システムを利用した受託</a:t>
            </a:r>
            <a:r>
              <a:rPr lang="ja-JP" altLang="en-US" sz="1291" dirty="0" smtClean="0">
                <a:solidFill>
                  <a:schemeClr val="tx1"/>
                </a:solidFill>
                <a:latin typeface="HG丸ｺﾞｼｯｸM-PRO" panose="020F0600000000000000" pitchFamily="50" charset="-128"/>
                <a:ea typeface="HG丸ｺﾞｼｯｸM-PRO" panose="020F0600000000000000" pitchFamily="50" charset="-128"/>
              </a:rPr>
              <a:t>機関におけるシステム</a:t>
            </a:r>
            <a:r>
              <a:rPr lang="ja-JP" altLang="en-US" sz="1291" dirty="0">
                <a:solidFill>
                  <a:schemeClr val="tx1"/>
                </a:solidFill>
                <a:latin typeface="HG丸ｺﾞｼｯｸM-PRO" panose="020F0600000000000000" pitchFamily="50" charset="-128"/>
                <a:ea typeface="HG丸ｺﾞｼｯｸM-PRO" panose="020F0600000000000000" pitchFamily="50" charset="-128"/>
              </a:rPr>
              <a:t>の利用</a:t>
            </a:r>
            <a:r>
              <a:rPr lang="ja-JP" altLang="en-US" sz="1291" dirty="0" smtClean="0">
                <a:solidFill>
                  <a:schemeClr val="tx1"/>
                </a:solidFill>
                <a:latin typeface="HG丸ｺﾞｼｯｸM-PRO" panose="020F0600000000000000" pitchFamily="50" charset="-128"/>
                <a:ea typeface="HG丸ｺﾞｼｯｸM-PRO" panose="020F0600000000000000" pitchFamily="50" charset="-128"/>
              </a:rPr>
              <a:t>状況等のほか、</a:t>
            </a:r>
            <a:r>
              <a:rPr lang="ja-JP" altLang="en-US" sz="1291" dirty="0">
                <a:solidFill>
                  <a:schemeClr val="tx1"/>
                </a:solidFill>
                <a:latin typeface="HG丸ｺﾞｼｯｸM-PRO" panose="020F0600000000000000" pitchFamily="50" charset="-128"/>
                <a:ea typeface="HG丸ｺﾞｼｯｸM-PRO" panose="020F0600000000000000" pitchFamily="50" charset="-128"/>
              </a:rPr>
              <a:t>過去</a:t>
            </a:r>
            <a:r>
              <a:rPr lang="en-US" altLang="ja-JP" sz="1291" dirty="0">
                <a:solidFill>
                  <a:schemeClr val="tx1"/>
                </a:solidFill>
                <a:latin typeface="HG丸ｺﾞｼｯｸM-PRO" panose="020F0600000000000000" pitchFamily="50" charset="-128"/>
                <a:ea typeface="HG丸ｺﾞｼｯｸM-PRO" panose="020F0600000000000000" pitchFamily="50" charset="-128"/>
              </a:rPr>
              <a:t>1</a:t>
            </a:r>
            <a:r>
              <a:rPr lang="ja-JP" altLang="en-US" sz="1291" dirty="0">
                <a:solidFill>
                  <a:schemeClr val="tx1"/>
                </a:solidFill>
                <a:latin typeface="HG丸ｺﾞｼｯｸM-PRO" panose="020F0600000000000000" pitchFamily="50" charset="-128"/>
                <a:ea typeface="HG丸ｺﾞｼｯｸM-PRO" panose="020F0600000000000000" pitchFamily="50" charset="-128"/>
              </a:rPr>
              <a:t>年間システムを利用しなかった受託</a:t>
            </a:r>
            <a:r>
              <a:rPr lang="ja-JP" altLang="en-US" sz="1291" dirty="0" smtClean="0">
                <a:solidFill>
                  <a:schemeClr val="tx1"/>
                </a:solidFill>
                <a:latin typeface="HG丸ｺﾞｼｯｸM-PRO" panose="020F0600000000000000" pitchFamily="50" charset="-128"/>
                <a:ea typeface="HG丸ｺﾞｼｯｸM-PRO" panose="020F0600000000000000" pitchFamily="50" charset="-128"/>
              </a:rPr>
              <a:t>機関におけるシステムを利用しなかった理由等を</a:t>
            </a:r>
            <a:r>
              <a:rPr lang="ja-JP" altLang="en-US" sz="1291" dirty="0">
                <a:solidFill>
                  <a:schemeClr val="tx1"/>
                </a:solidFill>
                <a:latin typeface="HG丸ｺﾞｼｯｸM-PRO" panose="020F0600000000000000" pitchFamily="50" charset="-128"/>
                <a:ea typeface="HG丸ｺﾞｼｯｸM-PRO" panose="020F0600000000000000" pitchFamily="50" charset="-128"/>
              </a:rPr>
              <a:t>調査しました。</a:t>
            </a:r>
            <a:br>
              <a:rPr lang="ja-JP" altLang="en-US" sz="1291" dirty="0">
                <a:solidFill>
                  <a:schemeClr val="tx1"/>
                </a:solidFill>
                <a:latin typeface="HG丸ｺﾞｼｯｸM-PRO" panose="020F0600000000000000" pitchFamily="50" charset="-128"/>
                <a:ea typeface="HG丸ｺﾞｼｯｸM-PRO" panose="020F0600000000000000" pitchFamily="50" charset="-128"/>
              </a:rPr>
            </a:br>
            <a:r>
              <a:rPr lang="ja-JP" altLang="en-US" sz="1291" dirty="0">
                <a:solidFill>
                  <a:schemeClr val="tx1"/>
                </a:solidFill>
                <a:latin typeface="HG丸ｺﾞｼｯｸM-PRO" panose="020F0600000000000000" pitchFamily="50" charset="-128"/>
                <a:ea typeface="HG丸ｺﾞｼｯｸM-PRO" panose="020F0600000000000000" pitchFamily="50" charset="-128"/>
              </a:rPr>
              <a:t>　なお、本年度の調査</a:t>
            </a:r>
            <a:r>
              <a:rPr lang="ja-JP" altLang="en-US" sz="1291" dirty="0" smtClean="0">
                <a:solidFill>
                  <a:schemeClr val="tx1"/>
                </a:solidFill>
                <a:latin typeface="HG丸ｺﾞｼｯｸM-PRO" panose="020F0600000000000000" pitchFamily="50" charset="-128"/>
                <a:ea typeface="HG丸ｺﾞｼｯｸM-PRO" panose="020F0600000000000000" pitchFamily="50" charset="-128"/>
              </a:rPr>
              <a:t>結果及び前年度</a:t>
            </a:r>
            <a:r>
              <a:rPr lang="ja-JP" altLang="en-US" sz="1291" dirty="0">
                <a:solidFill>
                  <a:schemeClr val="tx1"/>
                </a:solidFill>
                <a:latin typeface="HG丸ｺﾞｼｯｸM-PRO" panose="020F0600000000000000" pitchFamily="50" charset="-128"/>
                <a:ea typeface="HG丸ｺﾞｼｯｸM-PRO" panose="020F0600000000000000" pitchFamily="50" charset="-128"/>
              </a:rPr>
              <a:t>の調査結果を分析し、個人情報の管理状況等が著しく不適切と判断される受託機関に対して、ヒアリングやフォローアップ調査等を実施し、改善を</a:t>
            </a:r>
            <a:r>
              <a:rPr lang="ja-JP" altLang="en-US" sz="1291" dirty="0" smtClean="0">
                <a:solidFill>
                  <a:schemeClr val="tx1"/>
                </a:solidFill>
                <a:latin typeface="HG丸ｺﾞｼｯｸM-PRO" panose="020F0600000000000000" pitchFamily="50" charset="-128"/>
                <a:ea typeface="HG丸ｺﾞｼｯｸM-PRO" panose="020F0600000000000000" pitchFamily="50" charset="-128"/>
              </a:rPr>
              <a:t>図っていきます。</a:t>
            </a:r>
            <a:endParaRPr lang="ja-JP" altLang="en-US" sz="1291" dirty="0">
              <a:solidFill>
                <a:schemeClr val="tx1"/>
              </a:solidFill>
              <a:latin typeface="HG丸ｺﾞｼｯｸM-PRO" panose="020F0600000000000000" pitchFamily="50" charset="-128"/>
              <a:ea typeface="HG丸ｺﾞｼｯｸM-PRO" panose="020F0600000000000000" pitchFamily="50" charset="-128"/>
            </a:endParaRPr>
          </a:p>
        </p:txBody>
      </p:sp>
      <p:sp>
        <p:nvSpPr>
          <p:cNvPr id="9" name="大かっこ 8"/>
          <p:cNvSpPr/>
          <p:nvPr/>
        </p:nvSpPr>
        <p:spPr>
          <a:xfrm>
            <a:off x="395485" y="2592335"/>
            <a:ext cx="10206635" cy="1084323"/>
          </a:xfrm>
          <a:prstGeom prst="bracketPair">
            <a:avLst>
              <a:gd name="adj" fmla="val 6398"/>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7483" tIns="0" rIns="38742" bIns="0" rtlCol="0" anchor="ctr" anchorCtr="0"/>
          <a:lstStyle/>
          <a:p>
            <a:r>
              <a:rPr lang="en-US" altLang="ja-JP" sz="1184" dirty="0">
                <a:solidFill>
                  <a:schemeClr val="tx1"/>
                </a:solidFill>
                <a:latin typeface="ＭＳ 明朝" panose="02020609040205080304" pitchFamily="17" charset="-128"/>
                <a:ea typeface="ＭＳ 明朝" panose="02020609040205080304" pitchFamily="17" charset="-128"/>
              </a:rPr>
              <a:t>【</a:t>
            </a:r>
            <a:r>
              <a:rPr lang="ja-JP" altLang="en-US" sz="1184" dirty="0">
                <a:solidFill>
                  <a:schemeClr val="tx1"/>
                </a:solidFill>
                <a:latin typeface="ＭＳ 明朝" panose="02020609040205080304" pitchFamily="17" charset="-128"/>
                <a:ea typeface="ＭＳ 明朝" panose="02020609040205080304" pitchFamily="17" charset="-128"/>
              </a:rPr>
              <a:t>参考　</a:t>
            </a:r>
            <a:r>
              <a:rPr lang="zh-TW" altLang="en-US" sz="1184" dirty="0">
                <a:solidFill>
                  <a:schemeClr val="tx1"/>
                </a:solidFill>
                <a:latin typeface="ＭＳ 明朝" panose="02020609040205080304" pitchFamily="17" charset="-128"/>
                <a:ea typeface="ＭＳ 明朝" panose="02020609040205080304" pitchFamily="17" charset="-128"/>
              </a:rPr>
              <a:t>独立行政法人農業者年金基金個人情報保護管理規程</a:t>
            </a:r>
            <a:r>
              <a:rPr lang="en-US" altLang="zh-TW" sz="1184" dirty="0">
                <a:solidFill>
                  <a:schemeClr val="tx1"/>
                </a:solidFill>
                <a:latin typeface="ＭＳ 明朝" panose="02020609040205080304" pitchFamily="17" charset="-128"/>
                <a:ea typeface="ＭＳ 明朝" panose="02020609040205080304" pitchFamily="17" charset="-128"/>
              </a:rPr>
              <a:t>(</a:t>
            </a:r>
            <a:r>
              <a:rPr lang="zh-TW" altLang="en-US" sz="1184" dirty="0">
                <a:solidFill>
                  <a:schemeClr val="tx1"/>
                </a:solidFill>
                <a:latin typeface="ＭＳ 明朝" panose="02020609040205080304" pitchFamily="17" charset="-128"/>
                <a:ea typeface="ＭＳ 明朝" panose="02020609040205080304" pitchFamily="17" charset="-128"/>
              </a:rPr>
              <a:t>抜粋</a:t>
            </a:r>
            <a:r>
              <a:rPr lang="en-US" altLang="zh-TW" sz="1184" dirty="0">
                <a:solidFill>
                  <a:schemeClr val="tx1"/>
                </a:solidFill>
                <a:latin typeface="ＭＳ 明朝" panose="02020609040205080304" pitchFamily="17" charset="-128"/>
                <a:ea typeface="ＭＳ 明朝" panose="02020609040205080304" pitchFamily="17" charset="-128"/>
              </a:rPr>
              <a:t>)</a:t>
            </a:r>
            <a:r>
              <a:rPr lang="ja-JP" altLang="en-US" sz="1184" dirty="0">
                <a:solidFill>
                  <a:schemeClr val="tx1"/>
                </a:solidFill>
                <a:latin typeface="ＭＳ 明朝" panose="02020609040205080304" pitchFamily="17" charset="-128"/>
                <a:ea typeface="ＭＳ 明朝" panose="02020609040205080304" pitchFamily="17" charset="-128"/>
              </a:rPr>
              <a:t>」</a:t>
            </a:r>
            <a:r>
              <a:rPr lang="en-US" altLang="ja-JP" sz="1184" dirty="0">
                <a:solidFill>
                  <a:schemeClr val="tx1"/>
                </a:solidFill>
                <a:latin typeface="ＭＳ 明朝" panose="02020609040205080304" pitchFamily="17" charset="-128"/>
                <a:ea typeface="ＭＳ 明朝" panose="02020609040205080304" pitchFamily="17" charset="-128"/>
              </a:rPr>
              <a:t>(</a:t>
            </a:r>
            <a:r>
              <a:rPr lang="zh-CN" altLang="en-US" sz="1184" dirty="0">
                <a:solidFill>
                  <a:schemeClr val="tx1"/>
                </a:solidFill>
                <a:latin typeface="ＭＳ 明朝" panose="02020609040205080304" pitchFamily="17" charset="-128"/>
                <a:ea typeface="ＭＳ 明朝" panose="02020609040205080304" pitchFamily="17" charset="-128"/>
              </a:rPr>
              <a:t>平成</a:t>
            </a:r>
            <a:r>
              <a:rPr lang="en-US" altLang="zh-CN" sz="1184" dirty="0">
                <a:solidFill>
                  <a:schemeClr val="tx1"/>
                </a:solidFill>
                <a:latin typeface="ＭＳ 明朝" panose="02020609040205080304" pitchFamily="17" charset="-128"/>
                <a:ea typeface="ＭＳ 明朝" panose="02020609040205080304" pitchFamily="17" charset="-128"/>
              </a:rPr>
              <a:t>17</a:t>
            </a:r>
            <a:r>
              <a:rPr lang="zh-CN" altLang="en-US" sz="1184" dirty="0">
                <a:solidFill>
                  <a:schemeClr val="tx1"/>
                </a:solidFill>
                <a:latin typeface="ＭＳ 明朝" panose="02020609040205080304" pitchFamily="17" charset="-128"/>
                <a:ea typeface="ＭＳ 明朝" panose="02020609040205080304" pitchFamily="17" charset="-128"/>
              </a:rPr>
              <a:t>年</a:t>
            </a:r>
            <a:r>
              <a:rPr lang="en-US" altLang="zh-CN" sz="1184" dirty="0">
                <a:solidFill>
                  <a:schemeClr val="tx1"/>
                </a:solidFill>
                <a:latin typeface="ＭＳ 明朝" panose="02020609040205080304" pitchFamily="17" charset="-128"/>
                <a:ea typeface="ＭＳ 明朝" panose="02020609040205080304" pitchFamily="17" charset="-128"/>
              </a:rPr>
              <a:t>3</a:t>
            </a:r>
            <a:r>
              <a:rPr lang="zh-CN" altLang="en-US" sz="1184" dirty="0">
                <a:solidFill>
                  <a:schemeClr val="tx1"/>
                </a:solidFill>
                <a:latin typeface="ＭＳ 明朝" panose="02020609040205080304" pitchFamily="17" charset="-128"/>
                <a:ea typeface="ＭＳ 明朝" panose="02020609040205080304" pitchFamily="17" charset="-128"/>
              </a:rPr>
              <a:t>月</a:t>
            </a:r>
            <a:r>
              <a:rPr lang="en-US" altLang="zh-CN" sz="1184" dirty="0">
                <a:solidFill>
                  <a:schemeClr val="tx1"/>
                </a:solidFill>
                <a:latin typeface="ＭＳ 明朝" panose="02020609040205080304" pitchFamily="17" charset="-128"/>
                <a:ea typeface="ＭＳ 明朝" panose="02020609040205080304" pitchFamily="17" charset="-128"/>
              </a:rPr>
              <a:t>17</a:t>
            </a:r>
            <a:r>
              <a:rPr lang="zh-CN" altLang="en-US" sz="1184" dirty="0">
                <a:solidFill>
                  <a:schemeClr val="tx1"/>
                </a:solidFill>
                <a:latin typeface="ＭＳ 明朝" panose="02020609040205080304" pitchFamily="17" charset="-128"/>
                <a:ea typeface="ＭＳ 明朝" panose="02020609040205080304" pitchFamily="17" charset="-128"/>
              </a:rPr>
              <a:t>日</a:t>
            </a:r>
            <a:r>
              <a:rPr lang="en-US" altLang="zh-CN" sz="1184" dirty="0">
                <a:solidFill>
                  <a:schemeClr val="tx1"/>
                </a:solidFill>
                <a:latin typeface="ＭＳ 明朝" panose="02020609040205080304" pitchFamily="17" charset="-128"/>
                <a:ea typeface="ＭＳ 明朝" panose="02020609040205080304" pitchFamily="17" charset="-128"/>
              </a:rPr>
              <a:t>)</a:t>
            </a:r>
            <a:r>
              <a:rPr lang="en-US" altLang="ja-JP" sz="1184" dirty="0">
                <a:solidFill>
                  <a:schemeClr val="tx1"/>
                </a:solidFill>
                <a:latin typeface="ＭＳ 明朝" panose="02020609040205080304" pitchFamily="17" charset="-128"/>
                <a:ea typeface="ＭＳ 明朝" panose="02020609040205080304" pitchFamily="17" charset="-128"/>
              </a:rPr>
              <a:t> 】</a:t>
            </a:r>
            <a:r>
              <a:rPr lang="en-US" altLang="zh-CN" sz="1184" dirty="0">
                <a:solidFill>
                  <a:schemeClr val="tx1"/>
                </a:solidFill>
                <a:latin typeface="ＭＳ 明朝" panose="02020609040205080304" pitchFamily="17" charset="-128"/>
                <a:ea typeface="ＭＳ 明朝" panose="02020609040205080304" pitchFamily="17" charset="-128"/>
              </a:rPr>
              <a:t/>
            </a:r>
            <a:br>
              <a:rPr lang="en-US" altLang="zh-CN" sz="1184" dirty="0">
                <a:solidFill>
                  <a:schemeClr val="tx1"/>
                </a:solidFill>
                <a:latin typeface="ＭＳ 明朝" panose="02020609040205080304" pitchFamily="17" charset="-128"/>
                <a:ea typeface="ＭＳ 明朝" panose="02020609040205080304" pitchFamily="17" charset="-128"/>
              </a:rPr>
            </a:br>
            <a:r>
              <a:rPr lang="ja-JP" altLang="en-US" sz="1184" dirty="0">
                <a:solidFill>
                  <a:schemeClr val="tx1"/>
                </a:solidFill>
                <a:latin typeface="ＭＳ 明朝" panose="02020609040205080304" pitchFamily="17" charset="-128"/>
                <a:ea typeface="ＭＳ 明朝" panose="02020609040205080304" pitchFamily="17" charset="-128"/>
              </a:rPr>
              <a:t>　第９　保有個人情報等の提供及び業務の委託等</a:t>
            </a:r>
            <a:r>
              <a:rPr lang="en-US" altLang="ja-JP" sz="1184" dirty="0">
                <a:solidFill>
                  <a:schemeClr val="tx1"/>
                </a:solidFill>
                <a:latin typeface="ＭＳ 明朝" panose="02020609040205080304" pitchFamily="17" charset="-128"/>
                <a:ea typeface="ＭＳ 明朝" panose="02020609040205080304" pitchFamily="17" charset="-128"/>
              </a:rPr>
              <a:t/>
            </a:r>
            <a:br>
              <a:rPr lang="en-US" altLang="ja-JP" sz="1184" dirty="0">
                <a:solidFill>
                  <a:schemeClr val="tx1"/>
                </a:solidFill>
                <a:latin typeface="ＭＳ 明朝" panose="02020609040205080304" pitchFamily="17" charset="-128"/>
                <a:ea typeface="ＭＳ 明朝" panose="02020609040205080304" pitchFamily="17" charset="-128"/>
              </a:rPr>
            </a:br>
            <a:r>
              <a:rPr lang="ja-JP" altLang="en-US" sz="1184" dirty="0">
                <a:solidFill>
                  <a:schemeClr val="tx1"/>
                </a:solidFill>
                <a:latin typeface="ＭＳ 明朝" panose="02020609040205080304" pitchFamily="17" charset="-128"/>
                <a:ea typeface="ＭＳ 明朝" panose="02020609040205080304" pitchFamily="17" charset="-128"/>
              </a:rPr>
              <a:t>　　</a:t>
            </a:r>
            <a:r>
              <a:rPr lang="ja-JP" altLang="en-US" sz="1184" dirty="0" smtClean="0">
                <a:solidFill>
                  <a:schemeClr val="tx1"/>
                </a:solidFill>
                <a:latin typeface="ＭＳ 明朝" panose="02020609040205080304" pitchFamily="17" charset="-128"/>
                <a:ea typeface="ＭＳ 明朝" panose="02020609040205080304" pitchFamily="17" charset="-128"/>
              </a:rPr>
              <a:t>９  </a:t>
            </a:r>
            <a:r>
              <a:rPr lang="ja-JP" altLang="en-US" sz="1184" dirty="0">
                <a:solidFill>
                  <a:schemeClr val="tx1"/>
                </a:solidFill>
                <a:latin typeface="ＭＳ 明朝" panose="02020609040205080304" pitchFamily="17" charset="-128"/>
                <a:ea typeface="ＭＳ 明朝" panose="02020609040205080304" pitchFamily="17" charset="-128"/>
              </a:rPr>
              <a:t>副総括保護管理者は、保有個人情報等の取扱いに係る業務を外部に委託する場合には、委託する業務に係る保有個人情報等の秘匿性等</a:t>
            </a:r>
            <a:r>
              <a:rPr lang="ja-JP" altLang="en-US" sz="1184" dirty="0" smtClean="0">
                <a:solidFill>
                  <a:schemeClr val="tx1"/>
                </a:solidFill>
                <a:latin typeface="ＭＳ 明朝" panose="02020609040205080304" pitchFamily="17" charset="-128"/>
                <a:ea typeface="ＭＳ 明朝" panose="02020609040205080304" pitchFamily="17" charset="-128"/>
              </a:rPr>
              <a:t>その</a:t>
            </a:r>
            <a:br>
              <a:rPr lang="ja-JP" altLang="en-US" sz="1184" dirty="0" smtClean="0">
                <a:solidFill>
                  <a:schemeClr val="tx1"/>
                </a:solidFill>
                <a:latin typeface="ＭＳ 明朝" panose="02020609040205080304" pitchFamily="17" charset="-128"/>
                <a:ea typeface="ＭＳ 明朝" panose="02020609040205080304" pitchFamily="17" charset="-128"/>
              </a:rPr>
            </a:br>
            <a:r>
              <a:rPr lang="ja-JP" altLang="en-US" sz="1184" dirty="0" smtClean="0">
                <a:solidFill>
                  <a:schemeClr val="tx1"/>
                </a:solidFill>
                <a:latin typeface="ＭＳ 明朝" panose="02020609040205080304" pitchFamily="17" charset="-128"/>
                <a:ea typeface="ＭＳ 明朝" panose="02020609040205080304" pitchFamily="17" charset="-128"/>
              </a:rPr>
              <a:t>　　　内容や</a:t>
            </a:r>
            <a:r>
              <a:rPr lang="ja-JP" altLang="en-US" sz="1184" dirty="0">
                <a:solidFill>
                  <a:schemeClr val="tx1"/>
                </a:solidFill>
                <a:latin typeface="ＭＳ 明朝" panose="02020609040205080304" pitchFamily="17" charset="-128"/>
                <a:ea typeface="ＭＳ 明朝" panose="02020609040205080304" pitchFamily="17" charset="-128"/>
              </a:rPr>
              <a:t>その量等に応じて</a:t>
            </a:r>
            <a:r>
              <a:rPr lang="ja-JP" altLang="en-US" sz="1184" dirty="0" smtClean="0">
                <a:solidFill>
                  <a:schemeClr val="tx1"/>
                </a:solidFill>
                <a:latin typeface="ＭＳ 明朝" panose="02020609040205080304" pitchFamily="17" charset="-128"/>
                <a:ea typeface="ＭＳ 明朝" panose="02020609040205080304" pitchFamily="17" charset="-128"/>
              </a:rPr>
              <a:t>、委託先</a:t>
            </a:r>
            <a:r>
              <a:rPr lang="ja-JP" altLang="en-US" sz="1184" dirty="0">
                <a:solidFill>
                  <a:schemeClr val="tx1"/>
                </a:solidFill>
                <a:latin typeface="ＭＳ 明朝" panose="02020609040205080304" pitchFamily="17" charset="-128"/>
                <a:ea typeface="ＭＳ 明朝" panose="02020609040205080304" pitchFamily="17" charset="-128"/>
              </a:rPr>
              <a:t>における管理体制及び実施体制や個人情報の管理の状況について、少なくとも年１回以上、実地検査</a:t>
            </a:r>
            <a:r>
              <a:rPr lang="ja-JP" altLang="en-US" sz="1184" dirty="0" smtClean="0">
                <a:solidFill>
                  <a:schemeClr val="tx1"/>
                </a:solidFill>
                <a:latin typeface="ＭＳ 明朝" panose="02020609040205080304" pitchFamily="17" charset="-128"/>
                <a:ea typeface="ＭＳ 明朝" panose="02020609040205080304" pitchFamily="17" charset="-128"/>
              </a:rPr>
              <a:t>その他</a:t>
            </a:r>
            <a:br>
              <a:rPr lang="ja-JP" altLang="en-US" sz="1184" dirty="0" smtClean="0">
                <a:solidFill>
                  <a:schemeClr val="tx1"/>
                </a:solidFill>
                <a:latin typeface="ＭＳ 明朝" panose="02020609040205080304" pitchFamily="17" charset="-128"/>
                <a:ea typeface="ＭＳ 明朝" panose="02020609040205080304" pitchFamily="17" charset="-128"/>
              </a:rPr>
            </a:br>
            <a:r>
              <a:rPr lang="ja-JP" altLang="en-US" sz="1184" dirty="0" smtClean="0">
                <a:solidFill>
                  <a:schemeClr val="tx1"/>
                </a:solidFill>
                <a:latin typeface="ＭＳ 明朝" panose="02020609040205080304" pitchFamily="17" charset="-128"/>
                <a:ea typeface="ＭＳ 明朝" panose="02020609040205080304" pitchFamily="17" charset="-128"/>
              </a:rPr>
              <a:t>　　　の</a:t>
            </a:r>
            <a:r>
              <a:rPr lang="ja-JP" altLang="en-US" sz="1184" dirty="0">
                <a:solidFill>
                  <a:schemeClr val="tx1"/>
                </a:solidFill>
                <a:latin typeface="ＭＳ 明朝" panose="02020609040205080304" pitchFamily="17" charset="-128"/>
                <a:ea typeface="ＭＳ 明朝" panose="02020609040205080304" pitchFamily="17" charset="-128"/>
              </a:rPr>
              <a:t>適切な</a:t>
            </a:r>
            <a:r>
              <a:rPr lang="ja-JP" altLang="en-US" sz="1184" dirty="0" smtClean="0">
                <a:solidFill>
                  <a:schemeClr val="tx1"/>
                </a:solidFill>
                <a:latin typeface="ＭＳ 明朝" panose="02020609040205080304" pitchFamily="17" charset="-128"/>
                <a:ea typeface="ＭＳ 明朝" panose="02020609040205080304" pitchFamily="17" charset="-128"/>
              </a:rPr>
              <a:t>方法</a:t>
            </a:r>
            <a:r>
              <a:rPr lang="ja-JP" altLang="en-US" sz="1184" dirty="0">
                <a:solidFill>
                  <a:schemeClr val="tx1"/>
                </a:solidFill>
                <a:latin typeface="ＭＳ 明朝" panose="02020609040205080304" pitchFamily="17" charset="-128"/>
                <a:ea typeface="ＭＳ 明朝" panose="02020609040205080304" pitchFamily="17" charset="-128"/>
              </a:rPr>
              <a:t>により確認する。</a:t>
            </a:r>
          </a:p>
        </p:txBody>
      </p:sp>
      <p:sp>
        <p:nvSpPr>
          <p:cNvPr id="17" name="角丸四角形 16"/>
          <p:cNvSpPr/>
          <p:nvPr/>
        </p:nvSpPr>
        <p:spPr>
          <a:xfrm>
            <a:off x="6213400" y="4368609"/>
            <a:ext cx="4767262" cy="1625791"/>
          </a:xfrm>
          <a:prstGeom prst="roundRect">
            <a:avLst>
              <a:gd name="adj" fmla="val 8343"/>
            </a:avLst>
          </a:prstGeom>
          <a:noFill/>
          <a:ln w="19050">
            <a:solidFill>
              <a:srgbClr val="FF33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r>
              <a:rPr lang="ja-JP" altLang="en-US" sz="1200" dirty="0">
                <a:solidFill>
                  <a:schemeClr val="tx1"/>
                </a:solidFill>
                <a:latin typeface="ＭＳ Ｐ明朝" panose="02020600040205080304" pitchFamily="18" charset="-128"/>
                <a:ea typeface="ＭＳ Ｐ明朝" panose="02020600040205080304" pitchFamily="18" charset="-128"/>
              </a:rPr>
              <a:t>　調査対象である</a:t>
            </a:r>
            <a:r>
              <a:rPr lang="en-US" altLang="ja-JP" sz="1200" dirty="0">
                <a:solidFill>
                  <a:schemeClr val="tx1"/>
                </a:solidFill>
                <a:latin typeface="ＭＳ Ｐ明朝" panose="02020600040205080304" pitchFamily="18" charset="-128"/>
                <a:ea typeface="ＭＳ Ｐ明朝" panose="02020600040205080304" pitchFamily="18" charset="-128"/>
              </a:rPr>
              <a:t>2,416</a:t>
            </a:r>
            <a:r>
              <a:rPr lang="ja-JP" altLang="en-US" sz="1200" dirty="0">
                <a:solidFill>
                  <a:schemeClr val="tx1"/>
                </a:solidFill>
                <a:latin typeface="ＭＳ Ｐ明朝" panose="02020600040205080304" pitchFamily="18" charset="-128"/>
                <a:ea typeface="ＭＳ Ｐ明朝" panose="02020600040205080304" pitchFamily="18" charset="-128"/>
              </a:rPr>
              <a:t>の受託機関のうち、</a:t>
            </a:r>
            <a:r>
              <a:rPr lang="en-US" altLang="ja-JP" sz="1200" dirty="0">
                <a:solidFill>
                  <a:schemeClr val="tx1"/>
                </a:solidFill>
                <a:latin typeface="ＭＳ Ｐ明朝" panose="02020600040205080304" pitchFamily="18" charset="-128"/>
                <a:ea typeface="ＭＳ Ｐ明朝" panose="02020600040205080304" pitchFamily="18" charset="-128"/>
              </a:rPr>
              <a:t>2,075</a:t>
            </a:r>
            <a:r>
              <a:rPr lang="ja-JP" altLang="en-US" sz="1200" dirty="0">
                <a:solidFill>
                  <a:schemeClr val="tx1"/>
                </a:solidFill>
                <a:latin typeface="ＭＳ Ｐ明朝" panose="02020600040205080304" pitchFamily="18" charset="-128"/>
                <a:ea typeface="ＭＳ Ｐ明朝" panose="02020600040205080304" pitchFamily="18" charset="-128"/>
              </a:rPr>
              <a:t>機関</a:t>
            </a:r>
            <a:r>
              <a:rPr lang="en-US" altLang="ja-JP" sz="1200" dirty="0">
                <a:solidFill>
                  <a:schemeClr val="tx1"/>
                </a:solidFill>
                <a:latin typeface="ＭＳ Ｐ明朝" panose="02020600040205080304" pitchFamily="18" charset="-128"/>
                <a:ea typeface="ＭＳ Ｐ明朝" panose="02020600040205080304" pitchFamily="18" charset="-128"/>
              </a:rPr>
              <a:t>(</a:t>
            </a:r>
            <a:r>
              <a:rPr lang="ja-JP" altLang="en-US" sz="1200" dirty="0">
                <a:solidFill>
                  <a:schemeClr val="tx1"/>
                </a:solidFill>
                <a:latin typeface="ＭＳ Ｐ明朝" panose="02020600040205080304" pitchFamily="18" charset="-128"/>
                <a:ea typeface="ＭＳ Ｐ明朝" panose="02020600040205080304" pitchFamily="18" charset="-128"/>
              </a:rPr>
              <a:t>回答率</a:t>
            </a:r>
            <a:r>
              <a:rPr lang="en-US" altLang="ja-JP" sz="1200" dirty="0">
                <a:solidFill>
                  <a:schemeClr val="tx1"/>
                </a:solidFill>
                <a:latin typeface="ＭＳ Ｐ明朝" panose="02020600040205080304" pitchFamily="18" charset="-128"/>
                <a:ea typeface="ＭＳ Ｐ明朝" panose="02020600040205080304" pitchFamily="18" charset="-128"/>
              </a:rPr>
              <a:t>85.9%)</a:t>
            </a:r>
            <a:r>
              <a:rPr lang="ja-JP" altLang="en-US" sz="1200" dirty="0">
                <a:solidFill>
                  <a:schemeClr val="tx1"/>
                </a:solidFill>
                <a:latin typeface="ＭＳ Ｐ明朝" panose="02020600040205080304" pitchFamily="18" charset="-128"/>
                <a:ea typeface="ＭＳ Ｐ明朝" panose="02020600040205080304" pitchFamily="18" charset="-128"/>
              </a:rPr>
              <a:t>から回答がありました。</a:t>
            </a:r>
            <a:br>
              <a:rPr lang="ja-JP" altLang="en-US" sz="1200" dirty="0">
                <a:solidFill>
                  <a:schemeClr val="tx1"/>
                </a:solidFill>
                <a:latin typeface="ＭＳ Ｐ明朝" panose="02020600040205080304" pitchFamily="18" charset="-128"/>
                <a:ea typeface="ＭＳ Ｐ明朝" panose="02020600040205080304" pitchFamily="18" charset="-128"/>
              </a:rPr>
            </a:br>
            <a:r>
              <a:rPr lang="ja-JP" altLang="en-US" sz="1200" dirty="0">
                <a:solidFill>
                  <a:schemeClr val="tx1"/>
                </a:solidFill>
                <a:latin typeface="ＭＳ Ｐ明朝" panose="02020600040205080304" pitchFamily="18" charset="-128"/>
                <a:ea typeface="ＭＳ Ｐ明朝" panose="02020600040205080304" pitchFamily="18" charset="-128"/>
              </a:rPr>
              <a:t>　このうち、農業委員会は</a:t>
            </a:r>
            <a:r>
              <a:rPr lang="en-US" altLang="ja-JP" sz="1200" dirty="0">
                <a:solidFill>
                  <a:schemeClr val="tx1"/>
                </a:solidFill>
                <a:latin typeface="ＭＳ Ｐ明朝" panose="02020600040205080304" pitchFamily="18" charset="-128"/>
                <a:ea typeface="ＭＳ Ｐ明朝" panose="02020600040205080304" pitchFamily="18" charset="-128"/>
              </a:rPr>
              <a:t>1,716</a:t>
            </a:r>
            <a:r>
              <a:rPr lang="ja-JP" altLang="en-US" sz="1200" dirty="0">
                <a:solidFill>
                  <a:schemeClr val="tx1"/>
                </a:solidFill>
                <a:latin typeface="ＭＳ Ｐ明朝" panose="02020600040205080304" pitchFamily="18" charset="-128"/>
                <a:ea typeface="ＭＳ Ｐ明朝" panose="02020600040205080304" pitchFamily="18" charset="-128"/>
              </a:rPr>
              <a:t>機関のうち、</a:t>
            </a:r>
            <a:r>
              <a:rPr lang="en-US" altLang="ja-JP" sz="1200" dirty="0">
                <a:solidFill>
                  <a:schemeClr val="tx1"/>
                </a:solidFill>
                <a:latin typeface="ＭＳ Ｐ明朝" panose="02020600040205080304" pitchFamily="18" charset="-128"/>
                <a:ea typeface="ＭＳ Ｐ明朝" panose="02020600040205080304" pitchFamily="18" charset="-128"/>
              </a:rPr>
              <a:t>1,456</a:t>
            </a:r>
            <a:r>
              <a:rPr lang="ja-JP" altLang="en-US" sz="1200" dirty="0">
                <a:solidFill>
                  <a:schemeClr val="tx1"/>
                </a:solidFill>
                <a:latin typeface="ＭＳ Ｐ明朝" panose="02020600040205080304" pitchFamily="18" charset="-128"/>
                <a:ea typeface="ＭＳ Ｐ明朝" panose="02020600040205080304" pitchFamily="18" charset="-128"/>
              </a:rPr>
              <a:t>機関</a:t>
            </a:r>
            <a:r>
              <a:rPr lang="en-US" altLang="ja-JP" sz="1200" dirty="0">
                <a:solidFill>
                  <a:prstClr val="black"/>
                </a:solidFill>
                <a:latin typeface="ＭＳ Ｐ明朝" panose="02020600040205080304" pitchFamily="18" charset="-128"/>
                <a:ea typeface="ＭＳ Ｐ明朝" panose="02020600040205080304" pitchFamily="18" charset="-128"/>
              </a:rPr>
              <a:t>(</a:t>
            </a:r>
            <a:r>
              <a:rPr lang="ja-JP" altLang="en-US" sz="1200" dirty="0">
                <a:solidFill>
                  <a:prstClr val="black"/>
                </a:solidFill>
                <a:latin typeface="ＭＳ Ｐ明朝" panose="02020600040205080304" pitchFamily="18" charset="-128"/>
                <a:ea typeface="ＭＳ Ｐ明朝" panose="02020600040205080304" pitchFamily="18" charset="-128"/>
              </a:rPr>
              <a:t>回答率</a:t>
            </a:r>
            <a:r>
              <a:rPr lang="en-US" altLang="ja-JP" sz="1200" dirty="0">
                <a:solidFill>
                  <a:prstClr val="black"/>
                </a:solidFill>
                <a:latin typeface="ＭＳ Ｐ明朝" panose="02020600040205080304" pitchFamily="18" charset="-128"/>
                <a:ea typeface="ＭＳ Ｐ明朝" panose="02020600040205080304" pitchFamily="18" charset="-128"/>
              </a:rPr>
              <a:t>84.8%)</a:t>
            </a:r>
            <a:r>
              <a:rPr lang="ja-JP" altLang="en-US" sz="1200" dirty="0" err="1">
                <a:solidFill>
                  <a:prstClr val="black"/>
                </a:solidFill>
                <a:latin typeface="ＭＳ Ｐ明朝" panose="02020600040205080304" pitchFamily="18" charset="-128"/>
                <a:ea typeface="ＭＳ Ｐ明朝" panose="02020600040205080304" pitchFamily="18" charset="-128"/>
              </a:rPr>
              <a:t>、</a:t>
            </a:r>
            <a:r>
              <a:rPr lang="ja-JP" altLang="en-US" sz="1200" dirty="0">
                <a:solidFill>
                  <a:prstClr val="black"/>
                </a:solidFill>
                <a:latin typeface="ＭＳ Ｐ明朝" panose="02020600040205080304" pitchFamily="18" charset="-128"/>
                <a:ea typeface="ＭＳ Ｐ明朝" panose="02020600040205080304" pitchFamily="18" charset="-128"/>
              </a:rPr>
              <a:t>ＪＡは</a:t>
            </a:r>
            <a:r>
              <a:rPr lang="en-US" altLang="ja-JP" sz="1200" dirty="0">
                <a:solidFill>
                  <a:prstClr val="black"/>
                </a:solidFill>
                <a:latin typeface="ＭＳ Ｐ明朝" panose="02020600040205080304" pitchFamily="18" charset="-128"/>
                <a:ea typeface="ＭＳ Ｐ明朝" panose="02020600040205080304" pitchFamily="18" charset="-128"/>
              </a:rPr>
              <a:t>611</a:t>
            </a:r>
            <a:r>
              <a:rPr lang="ja-JP" altLang="en-US" sz="1200" dirty="0">
                <a:solidFill>
                  <a:prstClr val="black"/>
                </a:solidFill>
                <a:latin typeface="ＭＳ Ｐ明朝" panose="02020600040205080304" pitchFamily="18" charset="-128"/>
                <a:ea typeface="ＭＳ Ｐ明朝" panose="02020600040205080304" pitchFamily="18" charset="-128"/>
              </a:rPr>
              <a:t>機関のうち、</a:t>
            </a:r>
            <a:r>
              <a:rPr lang="en-US" altLang="ja-JP" sz="1200" dirty="0">
                <a:solidFill>
                  <a:prstClr val="black"/>
                </a:solidFill>
                <a:latin typeface="ＭＳ Ｐ明朝" panose="02020600040205080304" pitchFamily="18" charset="-128"/>
                <a:ea typeface="ＭＳ Ｐ明朝" panose="02020600040205080304" pitchFamily="18" charset="-128"/>
              </a:rPr>
              <a:t>543</a:t>
            </a:r>
            <a:r>
              <a:rPr lang="ja-JP" altLang="en-US" sz="1200" dirty="0">
                <a:solidFill>
                  <a:prstClr val="black"/>
                </a:solidFill>
                <a:latin typeface="ＭＳ Ｐ明朝" panose="02020600040205080304" pitchFamily="18" charset="-128"/>
                <a:ea typeface="ＭＳ Ｐ明朝" panose="02020600040205080304" pitchFamily="18" charset="-128"/>
              </a:rPr>
              <a:t>機関</a:t>
            </a:r>
            <a:r>
              <a:rPr lang="en-US" altLang="ja-JP" sz="1200" dirty="0">
                <a:solidFill>
                  <a:prstClr val="black"/>
                </a:solidFill>
                <a:latin typeface="ＭＳ Ｐ明朝" panose="02020600040205080304" pitchFamily="18" charset="-128"/>
                <a:ea typeface="ＭＳ Ｐ明朝" panose="02020600040205080304" pitchFamily="18" charset="-128"/>
              </a:rPr>
              <a:t>(</a:t>
            </a:r>
            <a:r>
              <a:rPr lang="ja-JP" altLang="en-US" sz="1200" dirty="0">
                <a:solidFill>
                  <a:prstClr val="black"/>
                </a:solidFill>
                <a:latin typeface="ＭＳ Ｐ明朝" panose="02020600040205080304" pitchFamily="18" charset="-128"/>
                <a:ea typeface="ＭＳ Ｐ明朝" panose="02020600040205080304" pitchFamily="18" charset="-128"/>
              </a:rPr>
              <a:t>回答率</a:t>
            </a:r>
            <a:r>
              <a:rPr lang="en-US" altLang="ja-JP" sz="1200" dirty="0">
                <a:solidFill>
                  <a:prstClr val="black"/>
                </a:solidFill>
                <a:latin typeface="ＭＳ Ｐ明朝" panose="02020600040205080304" pitchFamily="18" charset="-128"/>
                <a:ea typeface="ＭＳ Ｐ明朝" panose="02020600040205080304" pitchFamily="18" charset="-128"/>
              </a:rPr>
              <a:t>88.9%)</a:t>
            </a:r>
            <a:r>
              <a:rPr lang="ja-JP" altLang="en-US" sz="1200" dirty="0">
                <a:solidFill>
                  <a:prstClr val="black"/>
                </a:solidFill>
                <a:latin typeface="ＭＳ Ｐ明朝" panose="02020600040205080304" pitchFamily="18" charset="-128"/>
                <a:ea typeface="ＭＳ Ｐ明朝" panose="02020600040205080304" pitchFamily="18" charset="-128"/>
              </a:rPr>
              <a:t>から回答がありました。</a:t>
            </a:r>
            <a:br>
              <a:rPr lang="ja-JP" altLang="en-US" sz="1200" dirty="0">
                <a:solidFill>
                  <a:prstClr val="black"/>
                </a:solidFill>
                <a:latin typeface="ＭＳ Ｐ明朝" panose="02020600040205080304" pitchFamily="18" charset="-128"/>
                <a:ea typeface="ＭＳ Ｐ明朝" panose="02020600040205080304" pitchFamily="18" charset="-128"/>
              </a:rPr>
            </a:br>
            <a:r>
              <a:rPr lang="ja-JP" altLang="en-US" sz="1200" dirty="0">
                <a:solidFill>
                  <a:prstClr val="black"/>
                </a:solidFill>
                <a:latin typeface="ＭＳ Ｐ明朝" panose="02020600040205080304" pitchFamily="18" charset="-128"/>
                <a:ea typeface="ＭＳ Ｐ明朝" panose="02020600040205080304" pitchFamily="18" charset="-128"/>
              </a:rPr>
              <a:t>　また、回答があった受託機関</a:t>
            </a:r>
            <a:r>
              <a:rPr lang="en-US" altLang="ja-JP" sz="1200" dirty="0">
                <a:solidFill>
                  <a:prstClr val="black"/>
                </a:solidFill>
                <a:latin typeface="ＭＳ Ｐ明朝" panose="02020600040205080304" pitchFamily="18" charset="-128"/>
                <a:ea typeface="ＭＳ Ｐ明朝" panose="02020600040205080304" pitchFamily="18" charset="-128"/>
              </a:rPr>
              <a:t>2,075</a:t>
            </a:r>
            <a:r>
              <a:rPr lang="ja-JP" altLang="en-US" sz="1200" dirty="0">
                <a:solidFill>
                  <a:prstClr val="black"/>
                </a:solidFill>
                <a:latin typeface="ＭＳ Ｐ明朝" panose="02020600040205080304" pitchFamily="18" charset="-128"/>
                <a:ea typeface="ＭＳ Ｐ明朝" panose="02020600040205080304" pitchFamily="18" charset="-128"/>
              </a:rPr>
              <a:t>機関のうち、</a:t>
            </a:r>
            <a:r>
              <a:rPr lang="en-US" altLang="ja-JP" sz="1200" dirty="0" smtClean="0">
                <a:solidFill>
                  <a:prstClr val="black"/>
                </a:solidFill>
                <a:latin typeface="ＭＳ Ｐ明朝" panose="02020600040205080304" pitchFamily="18" charset="-128"/>
                <a:ea typeface="ＭＳ Ｐ明朝" panose="02020600040205080304" pitchFamily="18" charset="-128"/>
              </a:rPr>
              <a:t>1,439</a:t>
            </a:r>
            <a:r>
              <a:rPr lang="ja-JP" altLang="en-US" sz="1200" dirty="0" smtClean="0">
                <a:solidFill>
                  <a:prstClr val="black"/>
                </a:solidFill>
                <a:latin typeface="ＭＳ Ｐ明朝" panose="02020600040205080304" pitchFamily="18" charset="-128"/>
                <a:ea typeface="ＭＳ Ｐ明朝" panose="02020600040205080304" pitchFamily="18" charset="-128"/>
              </a:rPr>
              <a:t>機関</a:t>
            </a:r>
            <a:r>
              <a:rPr lang="en-US" altLang="ja-JP" sz="1200" dirty="0">
                <a:solidFill>
                  <a:prstClr val="black"/>
                </a:solidFill>
                <a:latin typeface="ＭＳ Ｐ明朝" panose="02020600040205080304" pitchFamily="18" charset="-128"/>
                <a:ea typeface="ＭＳ Ｐ明朝" panose="02020600040205080304" pitchFamily="18" charset="-128"/>
              </a:rPr>
              <a:t>(</a:t>
            </a:r>
            <a:r>
              <a:rPr lang="en-US" altLang="ja-JP" sz="1200" dirty="0" smtClean="0">
                <a:solidFill>
                  <a:prstClr val="black"/>
                </a:solidFill>
                <a:latin typeface="ＭＳ Ｐ明朝" panose="02020600040205080304" pitchFamily="18" charset="-128"/>
                <a:ea typeface="ＭＳ Ｐ明朝" panose="02020600040205080304" pitchFamily="18" charset="-128"/>
              </a:rPr>
              <a:t>69.3%)</a:t>
            </a:r>
            <a:r>
              <a:rPr lang="ja-JP" altLang="en-US" sz="1200" dirty="0">
                <a:solidFill>
                  <a:prstClr val="black"/>
                </a:solidFill>
                <a:latin typeface="ＭＳ Ｐ明朝" panose="02020600040205080304" pitchFamily="18" charset="-128"/>
                <a:ea typeface="ＭＳ Ｐ明朝" panose="02020600040205080304" pitchFamily="18" charset="-128"/>
              </a:rPr>
              <a:t>が過去</a:t>
            </a:r>
            <a:r>
              <a:rPr lang="en-US" altLang="ja-JP" sz="1200" dirty="0">
                <a:solidFill>
                  <a:prstClr val="black"/>
                </a:solidFill>
                <a:latin typeface="ＭＳ Ｐ明朝" panose="02020600040205080304" pitchFamily="18" charset="-128"/>
                <a:ea typeface="ＭＳ Ｐ明朝" panose="02020600040205080304" pitchFamily="18" charset="-128"/>
              </a:rPr>
              <a:t>1</a:t>
            </a:r>
            <a:r>
              <a:rPr lang="ja-JP" altLang="en-US" sz="1200" dirty="0">
                <a:solidFill>
                  <a:prstClr val="black"/>
                </a:solidFill>
                <a:latin typeface="ＭＳ Ｐ明朝" panose="02020600040205080304" pitchFamily="18" charset="-128"/>
                <a:ea typeface="ＭＳ Ｐ明朝" panose="02020600040205080304" pitchFamily="18" charset="-128"/>
              </a:rPr>
              <a:t>年間、年金記録管理</a:t>
            </a:r>
            <a:r>
              <a:rPr lang="ja-JP" altLang="en-US" sz="1200" dirty="0" smtClean="0">
                <a:solidFill>
                  <a:prstClr val="black"/>
                </a:solidFill>
                <a:latin typeface="ＭＳ Ｐ明朝" panose="02020600040205080304" pitchFamily="18" charset="-128"/>
                <a:ea typeface="ＭＳ Ｐ明朝" panose="02020600040205080304" pitchFamily="18" charset="-128"/>
              </a:rPr>
              <a:t>システムの</a:t>
            </a:r>
            <a:r>
              <a:rPr lang="ja-JP" altLang="en-US" sz="1200" dirty="0">
                <a:solidFill>
                  <a:prstClr val="black"/>
                </a:solidFill>
                <a:latin typeface="ＭＳ Ｐ明朝" panose="02020600040205080304" pitchFamily="18" charset="-128"/>
                <a:ea typeface="ＭＳ Ｐ明朝" panose="02020600040205080304" pitchFamily="18" charset="-128"/>
              </a:rPr>
              <a:t>利用があり、農業委員会は</a:t>
            </a:r>
            <a:r>
              <a:rPr lang="en-US" altLang="ja-JP" sz="1200" dirty="0">
                <a:solidFill>
                  <a:prstClr val="black"/>
                </a:solidFill>
                <a:latin typeface="ＭＳ Ｐ明朝" panose="02020600040205080304" pitchFamily="18" charset="-128"/>
                <a:ea typeface="ＭＳ Ｐ明朝" panose="02020600040205080304" pitchFamily="18" charset="-128"/>
              </a:rPr>
              <a:t>948</a:t>
            </a:r>
            <a:r>
              <a:rPr lang="ja-JP" altLang="en-US" sz="1200" dirty="0">
                <a:solidFill>
                  <a:prstClr val="black"/>
                </a:solidFill>
                <a:latin typeface="ＭＳ Ｐ明朝" panose="02020600040205080304" pitchFamily="18" charset="-128"/>
                <a:ea typeface="ＭＳ Ｐ明朝" panose="02020600040205080304" pitchFamily="18" charset="-128"/>
              </a:rPr>
              <a:t>機関</a:t>
            </a:r>
            <a:r>
              <a:rPr lang="en-US" altLang="ja-JP" sz="1200" dirty="0">
                <a:solidFill>
                  <a:prstClr val="black"/>
                </a:solidFill>
                <a:latin typeface="ＭＳ Ｐ明朝" panose="02020600040205080304" pitchFamily="18" charset="-128"/>
                <a:ea typeface="ＭＳ Ｐ明朝" panose="02020600040205080304" pitchFamily="18" charset="-128"/>
              </a:rPr>
              <a:t>(65.1%)</a:t>
            </a:r>
            <a:r>
              <a:rPr lang="ja-JP" altLang="en-US" sz="1200" dirty="0" err="1">
                <a:solidFill>
                  <a:prstClr val="black"/>
                </a:solidFill>
                <a:latin typeface="ＭＳ Ｐ明朝" panose="02020600040205080304" pitchFamily="18" charset="-128"/>
                <a:ea typeface="ＭＳ Ｐ明朝" panose="02020600040205080304" pitchFamily="18" charset="-128"/>
              </a:rPr>
              <a:t>、</a:t>
            </a:r>
            <a:r>
              <a:rPr lang="ja-JP" altLang="en-US" sz="1200" dirty="0">
                <a:solidFill>
                  <a:prstClr val="black"/>
                </a:solidFill>
                <a:latin typeface="ＭＳ Ｐ明朝" panose="02020600040205080304" pitchFamily="18" charset="-128"/>
                <a:ea typeface="ＭＳ Ｐ明朝" panose="02020600040205080304" pitchFamily="18" charset="-128"/>
              </a:rPr>
              <a:t>ＪＡは</a:t>
            </a:r>
            <a:r>
              <a:rPr lang="en-US" altLang="ja-JP" sz="1200" dirty="0">
                <a:solidFill>
                  <a:prstClr val="black"/>
                </a:solidFill>
                <a:latin typeface="ＭＳ Ｐ明朝" panose="02020600040205080304" pitchFamily="18" charset="-128"/>
                <a:ea typeface="ＭＳ Ｐ明朝" panose="02020600040205080304" pitchFamily="18" charset="-128"/>
              </a:rPr>
              <a:t>427</a:t>
            </a:r>
            <a:r>
              <a:rPr lang="ja-JP" altLang="en-US" sz="1200" dirty="0">
                <a:solidFill>
                  <a:prstClr val="black"/>
                </a:solidFill>
                <a:latin typeface="ＭＳ Ｐ明朝" panose="02020600040205080304" pitchFamily="18" charset="-128"/>
                <a:ea typeface="ＭＳ Ｐ明朝" panose="02020600040205080304" pitchFamily="18" charset="-128"/>
              </a:rPr>
              <a:t>機関</a:t>
            </a:r>
            <a:r>
              <a:rPr lang="en-US" altLang="ja-JP" sz="1200" dirty="0">
                <a:solidFill>
                  <a:prstClr val="black"/>
                </a:solidFill>
                <a:latin typeface="ＭＳ Ｐ明朝" panose="02020600040205080304" pitchFamily="18" charset="-128"/>
                <a:ea typeface="ＭＳ Ｐ明朝" panose="02020600040205080304" pitchFamily="18" charset="-128"/>
              </a:rPr>
              <a:t>(78.6%)</a:t>
            </a:r>
            <a:r>
              <a:rPr lang="ja-JP" altLang="en-US" sz="1200" dirty="0">
                <a:solidFill>
                  <a:prstClr val="black"/>
                </a:solidFill>
                <a:latin typeface="ＭＳ Ｐ明朝" panose="02020600040205080304" pitchFamily="18" charset="-128"/>
                <a:ea typeface="ＭＳ Ｐ明朝" panose="02020600040205080304" pitchFamily="18" charset="-128"/>
              </a:rPr>
              <a:t>が利用していました。</a:t>
            </a:r>
            <a:endParaRPr lang="ja-JP" altLang="en-US" sz="1200" dirty="0">
              <a:solidFill>
                <a:schemeClr val="tx1"/>
              </a:solidFill>
              <a:latin typeface="ＭＳ Ｐ明朝" panose="02020600040205080304" pitchFamily="18" charset="-128"/>
              <a:ea typeface="ＭＳ Ｐ明朝" panose="02020600040205080304" pitchFamily="18" charset="-128"/>
            </a:endParaRPr>
          </a:p>
        </p:txBody>
      </p:sp>
      <p:sp>
        <p:nvSpPr>
          <p:cNvPr id="23" name="角丸四角形 22"/>
          <p:cNvSpPr/>
          <p:nvPr/>
        </p:nvSpPr>
        <p:spPr>
          <a:xfrm>
            <a:off x="-2250" y="3978630"/>
            <a:ext cx="4050712" cy="353426"/>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altLang="ja-JP" sz="1291" b="1" dirty="0">
                <a:solidFill>
                  <a:srgbClr val="000066"/>
                </a:solidFill>
                <a:latin typeface="ＭＳ ゴシック" panose="020B0609070205080204" pitchFamily="49" charset="-128"/>
                <a:ea typeface="ＭＳ ゴシック" panose="020B0609070205080204" pitchFamily="49" charset="-128"/>
              </a:rPr>
              <a:t>Ⅰ</a:t>
            </a:r>
            <a:r>
              <a:rPr lang="ja-JP" altLang="en-US" sz="1291" b="1" dirty="0">
                <a:solidFill>
                  <a:srgbClr val="000066"/>
                </a:solidFill>
                <a:latin typeface="ＭＳ ゴシック" panose="020B0609070205080204" pitchFamily="49" charset="-128"/>
                <a:ea typeface="ＭＳ ゴシック" panose="020B0609070205080204" pitchFamily="49" charset="-128"/>
              </a:rPr>
              <a:t>　調査対象及び回答について</a:t>
            </a:r>
          </a:p>
        </p:txBody>
      </p:sp>
      <p:sp>
        <p:nvSpPr>
          <p:cNvPr id="2" name="正方形/長方形 1"/>
          <p:cNvSpPr/>
          <p:nvPr/>
        </p:nvSpPr>
        <p:spPr>
          <a:xfrm>
            <a:off x="56501" y="7057064"/>
            <a:ext cx="6199355" cy="2334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r>
              <a:rPr lang="en-US" altLang="ja-JP" sz="1130" dirty="0">
                <a:solidFill>
                  <a:schemeClr val="tx1"/>
                </a:solidFill>
                <a:latin typeface="ＭＳ Ｐ明朝" panose="02020600040205080304" pitchFamily="18" charset="-128"/>
                <a:ea typeface="ＭＳ Ｐ明朝" panose="02020600040205080304" pitchFamily="18" charset="-128"/>
              </a:rPr>
              <a:t>※</a:t>
            </a:r>
            <a:r>
              <a:rPr lang="ja-JP" altLang="en-US" sz="1130" dirty="0">
                <a:solidFill>
                  <a:schemeClr val="tx1"/>
                </a:solidFill>
                <a:latin typeface="ＭＳ Ｐ明朝" panose="02020600040205080304" pitchFamily="18" charset="-128"/>
                <a:ea typeface="ＭＳ Ｐ明朝" panose="02020600040205080304" pitchFamily="18" charset="-128"/>
              </a:rPr>
              <a:t>本概要版の表中の</a:t>
            </a:r>
            <a:r>
              <a:rPr lang="en-US" altLang="ja-JP" sz="1130" dirty="0">
                <a:solidFill>
                  <a:schemeClr val="tx1"/>
                </a:solidFill>
                <a:latin typeface="ＭＳ Ｐ明朝" panose="02020600040205080304" pitchFamily="18" charset="-128"/>
                <a:ea typeface="ＭＳ Ｐ明朝" panose="02020600040205080304" pitchFamily="18" charset="-128"/>
              </a:rPr>
              <a:t>( )</a:t>
            </a:r>
            <a:r>
              <a:rPr lang="ja-JP" altLang="en-US" sz="1130" dirty="0">
                <a:solidFill>
                  <a:schemeClr val="tx1"/>
                </a:solidFill>
                <a:latin typeface="ＭＳ Ｐ明朝" panose="02020600040205080304" pitchFamily="18" charset="-128"/>
                <a:ea typeface="ＭＳ Ｐ明朝" panose="02020600040205080304" pitchFamily="18" charset="-128"/>
              </a:rPr>
              <a:t>内の数値は、前年度の調査結果。</a:t>
            </a:r>
          </a:p>
        </p:txBody>
      </p:sp>
      <p:pic>
        <p:nvPicPr>
          <p:cNvPr id="13" name="図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527" y="4296143"/>
            <a:ext cx="5872935" cy="27622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43543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0A733B4-637B-4A33-AE48-1932963ED9D0}" type="slidenum">
              <a:rPr kumimoji="1" lang="ja-JP" altLang="en-US" smtClean="0"/>
              <a:pPr/>
              <a:t>10</a:t>
            </a:fld>
            <a:endParaRPr kumimoji="1" lang="ja-JP" altLang="en-US" dirty="0"/>
          </a:p>
        </p:txBody>
      </p:sp>
      <p:sp>
        <p:nvSpPr>
          <p:cNvPr id="5" name="角丸四角形 4"/>
          <p:cNvSpPr/>
          <p:nvPr/>
        </p:nvSpPr>
        <p:spPr>
          <a:xfrm>
            <a:off x="20532" y="424896"/>
            <a:ext cx="4887620" cy="229809"/>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altLang="ja-JP" sz="1184" dirty="0">
                <a:solidFill>
                  <a:srgbClr val="000066"/>
                </a:solidFill>
                <a:latin typeface="ＭＳ ゴシック" panose="020B0609070205080204" pitchFamily="49" charset="-128"/>
                <a:ea typeface="ＭＳ ゴシック" panose="020B0609070205080204" pitchFamily="49" charset="-128"/>
              </a:rPr>
              <a:t>16</a:t>
            </a:r>
            <a:r>
              <a:rPr lang="ja-JP" altLang="en-US" sz="1184" dirty="0">
                <a:solidFill>
                  <a:srgbClr val="000066"/>
                </a:solidFill>
                <a:latin typeface="ＭＳ ゴシック" panose="020B0609070205080204" pitchFamily="49" charset="-128"/>
                <a:ea typeface="ＭＳ ゴシック" panose="020B0609070205080204" pitchFamily="49" charset="-128"/>
              </a:rPr>
              <a:t>　年金記録システムを利用しなかった理由</a:t>
            </a:r>
            <a:r>
              <a:rPr lang="en-US" altLang="ja-JP" sz="1184" dirty="0">
                <a:solidFill>
                  <a:srgbClr val="000066"/>
                </a:solidFill>
                <a:latin typeface="ＭＳ ゴシック" panose="020B0609070205080204" pitchFamily="49" charset="-128"/>
                <a:ea typeface="ＭＳ ゴシック" panose="020B0609070205080204" pitchFamily="49" charset="-128"/>
              </a:rPr>
              <a:t>(</a:t>
            </a:r>
            <a:r>
              <a:rPr lang="ja-JP" altLang="en-US" sz="1184" dirty="0">
                <a:solidFill>
                  <a:srgbClr val="000066"/>
                </a:solidFill>
                <a:latin typeface="ＭＳ ゴシック" panose="020B0609070205080204" pitchFamily="49" charset="-128"/>
                <a:ea typeface="ＭＳ ゴシック" panose="020B0609070205080204" pitchFamily="49" charset="-128"/>
              </a:rPr>
              <a:t>複数回答</a:t>
            </a:r>
            <a:r>
              <a:rPr lang="en-US" altLang="ja-JP" sz="1184" dirty="0">
                <a:solidFill>
                  <a:srgbClr val="000066"/>
                </a:solidFill>
                <a:latin typeface="ＭＳ ゴシック" panose="020B0609070205080204" pitchFamily="49" charset="-128"/>
                <a:ea typeface="ＭＳ ゴシック" panose="020B0609070205080204" pitchFamily="49" charset="-128"/>
              </a:rPr>
              <a:t>)</a:t>
            </a:r>
            <a:endParaRPr lang="ja-JP" altLang="en-US" sz="1184" dirty="0">
              <a:solidFill>
                <a:srgbClr val="000066"/>
              </a:solidFill>
              <a:latin typeface="ＭＳ ゴシック" panose="020B0609070205080204" pitchFamily="49" charset="-128"/>
              <a:ea typeface="ＭＳ ゴシック" panose="020B0609070205080204" pitchFamily="49" charset="-128"/>
            </a:endParaRPr>
          </a:p>
        </p:txBody>
      </p:sp>
      <p:sp>
        <p:nvSpPr>
          <p:cNvPr id="7" name="角丸四角形 6"/>
          <p:cNvSpPr/>
          <p:nvPr/>
        </p:nvSpPr>
        <p:spPr>
          <a:xfrm>
            <a:off x="60509" y="71669"/>
            <a:ext cx="8726405" cy="280873"/>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altLang="ja-JP" sz="1291" b="1" dirty="0">
                <a:solidFill>
                  <a:srgbClr val="000066"/>
                </a:solidFill>
                <a:latin typeface="ＭＳ ゴシック" panose="020B0609070205080204" pitchFamily="49" charset="-128"/>
                <a:ea typeface="ＭＳ ゴシック" panose="020B0609070205080204" pitchFamily="49" charset="-128"/>
              </a:rPr>
              <a:t>Ⅳ</a:t>
            </a:r>
            <a:r>
              <a:rPr lang="ja-JP" altLang="en-US" sz="1291" b="1" dirty="0">
                <a:solidFill>
                  <a:srgbClr val="000066"/>
                </a:solidFill>
                <a:latin typeface="ＭＳ ゴシック" panose="020B0609070205080204" pitchFamily="49" charset="-128"/>
                <a:ea typeface="ＭＳ ゴシック" panose="020B0609070205080204" pitchFamily="49" charset="-128"/>
              </a:rPr>
              <a:t>　過去１年間、年金記録管理</a:t>
            </a:r>
            <a:r>
              <a:rPr lang="ja-JP" altLang="en-US" sz="1291" b="1" dirty="0" smtClean="0">
                <a:solidFill>
                  <a:srgbClr val="000066"/>
                </a:solidFill>
                <a:latin typeface="ＭＳ ゴシック" panose="020B0609070205080204" pitchFamily="49" charset="-128"/>
                <a:ea typeface="ＭＳ ゴシック" panose="020B0609070205080204" pitchFamily="49" charset="-128"/>
              </a:rPr>
              <a:t>システムを利用しなかった</a:t>
            </a:r>
            <a:r>
              <a:rPr lang="ja-JP" altLang="en-US" sz="1291" b="1" dirty="0">
                <a:solidFill>
                  <a:srgbClr val="000066"/>
                </a:solidFill>
                <a:latin typeface="ＭＳ ゴシック" panose="020B0609070205080204" pitchFamily="49" charset="-128"/>
                <a:ea typeface="ＭＳ ゴシック" panose="020B0609070205080204" pitchFamily="49" charset="-128"/>
              </a:rPr>
              <a:t>受託機関における、利用しなかった理由</a:t>
            </a:r>
          </a:p>
        </p:txBody>
      </p:sp>
      <p:sp>
        <p:nvSpPr>
          <p:cNvPr id="10" name="角丸四角形 9"/>
          <p:cNvSpPr/>
          <p:nvPr/>
        </p:nvSpPr>
        <p:spPr>
          <a:xfrm>
            <a:off x="20180" y="2798797"/>
            <a:ext cx="3895760" cy="229809"/>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altLang="ja-JP" sz="1184" dirty="0">
                <a:solidFill>
                  <a:srgbClr val="000066"/>
                </a:solidFill>
                <a:latin typeface="ＭＳ ゴシック" panose="020B0609070205080204" pitchFamily="49" charset="-128"/>
                <a:ea typeface="ＭＳ ゴシック" panose="020B0609070205080204" pitchFamily="49" charset="-128"/>
              </a:rPr>
              <a:t>19</a:t>
            </a:r>
            <a:r>
              <a:rPr lang="ja-JP" altLang="en-US" sz="1184" dirty="0">
                <a:solidFill>
                  <a:srgbClr val="000066"/>
                </a:solidFill>
                <a:latin typeface="ＭＳ ゴシック" panose="020B0609070205080204" pitchFamily="49" charset="-128"/>
                <a:ea typeface="ＭＳ ゴシック" panose="020B0609070205080204" pitchFamily="49" charset="-128"/>
              </a:rPr>
              <a:t>　今後の年金記録管理システムの利用意向</a:t>
            </a:r>
          </a:p>
        </p:txBody>
      </p:sp>
      <p:sp>
        <p:nvSpPr>
          <p:cNvPr id="9" name="角丸四角形 8"/>
          <p:cNvSpPr/>
          <p:nvPr/>
        </p:nvSpPr>
        <p:spPr>
          <a:xfrm>
            <a:off x="6876207" y="654706"/>
            <a:ext cx="4176464" cy="1955318"/>
          </a:xfrm>
          <a:prstGeom prst="roundRect">
            <a:avLst>
              <a:gd name="adj" fmla="val 8343"/>
            </a:avLst>
          </a:prstGeom>
          <a:noFill/>
          <a:ln w="19050">
            <a:solidFill>
              <a:srgbClr val="FF33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2897" tIns="42897" rIns="42897" bIns="42897" numCol="1" spcCol="0" rtlCol="0" fromWordArt="0" anchor="ctr" anchorCtr="0" forceAA="0" compatLnSpc="1">
            <a:prstTxWarp prst="textNoShape">
              <a:avLst/>
            </a:prstTxWarp>
            <a:noAutofit/>
          </a:bodyPr>
          <a:lstStyle/>
          <a:p>
            <a:r>
              <a:rPr lang="ja-JP" altLang="en-US" sz="1200" dirty="0">
                <a:solidFill>
                  <a:schemeClr val="tx1"/>
                </a:solidFill>
                <a:latin typeface="ＭＳ Ｐ明朝" panose="02020600040205080304" pitchFamily="18" charset="-128"/>
                <a:ea typeface="ＭＳ Ｐ明朝" panose="02020600040205080304" pitchFamily="18" charset="-128"/>
              </a:rPr>
              <a:t>　過去</a:t>
            </a:r>
            <a:r>
              <a:rPr lang="en-US" altLang="ja-JP" sz="1200" dirty="0">
                <a:solidFill>
                  <a:schemeClr val="tx1"/>
                </a:solidFill>
                <a:latin typeface="ＭＳ Ｐ明朝" panose="02020600040205080304" pitchFamily="18" charset="-128"/>
                <a:ea typeface="ＭＳ Ｐ明朝" panose="02020600040205080304" pitchFamily="18" charset="-128"/>
              </a:rPr>
              <a:t>1</a:t>
            </a:r>
            <a:r>
              <a:rPr lang="ja-JP" altLang="en-US" sz="1200" dirty="0">
                <a:solidFill>
                  <a:schemeClr val="tx1"/>
                </a:solidFill>
                <a:latin typeface="ＭＳ Ｐ明朝" panose="02020600040205080304" pitchFamily="18" charset="-128"/>
                <a:ea typeface="ＭＳ Ｐ明朝" panose="02020600040205080304" pitchFamily="18" charset="-128"/>
              </a:rPr>
              <a:t>年間、年金記録管理</a:t>
            </a:r>
            <a:r>
              <a:rPr lang="ja-JP" altLang="en-US" sz="1200" dirty="0" smtClean="0">
                <a:solidFill>
                  <a:schemeClr val="tx1"/>
                </a:solidFill>
                <a:latin typeface="ＭＳ Ｐ明朝" panose="02020600040205080304" pitchFamily="18" charset="-128"/>
                <a:ea typeface="ＭＳ Ｐ明朝" panose="02020600040205080304" pitchFamily="18" charset="-128"/>
              </a:rPr>
              <a:t>システムを利用しなかった</a:t>
            </a:r>
            <a:r>
              <a:rPr lang="ja-JP" altLang="en-US" sz="1200" dirty="0">
                <a:solidFill>
                  <a:schemeClr val="tx1"/>
                </a:solidFill>
                <a:latin typeface="ＭＳ Ｐ明朝" panose="02020600040205080304" pitchFamily="18" charset="-128"/>
                <a:ea typeface="ＭＳ Ｐ明朝" panose="02020600040205080304" pitchFamily="18" charset="-128"/>
              </a:rPr>
              <a:t>受託機関における、利用しなかった理由について、「④従来から書面で処理しているため」が最も多く</a:t>
            </a:r>
            <a:r>
              <a:rPr lang="en-US" altLang="ja-JP" sz="1200" dirty="0" smtClean="0">
                <a:solidFill>
                  <a:schemeClr val="tx1"/>
                </a:solidFill>
                <a:latin typeface="ＭＳ Ｐ明朝" panose="02020600040205080304" pitchFamily="18" charset="-128"/>
                <a:ea typeface="ＭＳ Ｐ明朝" panose="02020600040205080304" pitchFamily="18" charset="-128"/>
              </a:rPr>
              <a:t>53.6%</a:t>
            </a:r>
            <a:r>
              <a:rPr lang="ja-JP" altLang="en-US" sz="1200" dirty="0" err="1">
                <a:solidFill>
                  <a:schemeClr val="tx1"/>
                </a:solidFill>
                <a:latin typeface="ＭＳ Ｐ明朝" panose="02020600040205080304" pitchFamily="18" charset="-128"/>
                <a:ea typeface="ＭＳ Ｐ明朝" panose="02020600040205080304" pitchFamily="18" charset="-128"/>
              </a:rPr>
              <a:t>、</a:t>
            </a:r>
            <a:r>
              <a:rPr lang="ja-JP" altLang="en-US" sz="1200" dirty="0">
                <a:solidFill>
                  <a:schemeClr val="tx1"/>
                </a:solidFill>
                <a:latin typeface="ＭＳ Ｐ明朝" panose="02020600040205080304" pitchFamily="18" charset="-128"/>
                <a:ea typeface="ＭＳ Ｐ明朝" panose="02020600040205080304" pitchFamily="18" charset="-128"/>
              </a:rPr>
              <a:t>次いで「③農業者が少ないため」</a:t>
            </a:r>
            <a:r>
              <a:rPr lang="ja-JP" altLang="en-US" sz="1200" dirty="0" smtClean="0">
                <a:solidFill>
                  <a:schemeClr val="tx1"/>
                </a:solidFill>
                <a:latin typeface="ＭＳ Ｐ明朝" panose="02020600040205080304" pitchFamily="18" charset="-128"/>
                <a:ea typeface="ＭＳ Ｐ明朝" panose="02020600040205080304" pitchFamily="18" charset="-128"/>
              </a:rPr>
              <a:t>が</a:t>
            </a:r>
            <a:r>
              <a:rPr lang="en-US" altLang="ja-JP" sz="1200" dirty="0" smtClean="0">
                <a:solidFill>
                  <a:schemeClr val="tx1"/>
                </a:solidFill>
                <a:latin typeface="ＭＳ Ｐ明朝" panose="02020600040205080304" pitchFamily="18" charset="-128"/>
                <a:ea typeface="ＭＳ Ｐ明朝" panose="02020600040205080304" pitchFamily="18" charset="-128"/>
              </a:rPr>
              <a:t>50.2%</a:t>
            </a:r>
            <a:r>
              <a:rPr lang="ja-JP" altLang="en-US" sz="1200" dirty="0">
                <a:solidFill>
                  <a:schemeClr val="tx1"/>
                </a:solidFill>
                <a:latin typeface="ＭＳ Ｐ明朝" panose="02020600040205080304" pitchFamily="18" charset="-128"/>
                <a:ea typeface="ＭＳ Ｐ明朝" panose="02020600040205080304" pitchFamily="18" charset="-128"/>
              </a:rPr>
              <a:t>となっていました。</a:t>
            </a:r>
          </a:p>
          <a:p>
            <a:r>
              <a:rPr lang="ja-JP" altLang="en-US" sz="1200" dirty="0">
                <a:solidFill>
                  <a:schemeClr val="tx1"/>
                </a:solidFill>
                <a:latin typeface="ＭＳ Ｐ明朝" panose="02020600040205080304" pitchFamily="18" charset="-128"/>
                <a:ea typeface="ＭＳ Ｐ明朝" panose="02020600040205080304" pitchFamily="18" charset="-128"/>
              </a:rPr>
              <a:t>　また、「⑤組織のルールのため」が</a:t>
            </a:r>
            <a:r>
              <a:rPr lang="en-US" altLang="ja-JP" sz="1200" dirty="0" smtClean="0">
                <a:solidFill>
                  <a:schemeClr val="tx1"/>
                </a:solidFill>
                <a:latin typeface="ＭＳ Ｐ明朝" panose="02020600040205080304" pitchFamily="18" charset="-128"/>
                <a:ea typeface="ＭＳ Ｐ明朝" panose="02020600040205080304" pitchFamily="18" charset="-128"/>
              </a:rPr>
              <a:t>12.9%</a:t>
            </a:r>
            <a:r>
              <a:rPr lang="ja-JP" altLang="en-US" sz="1200" dirty="0" err="1">
                <a:solidFill>
                  <a:schemeClr val="tx1"/>
                </a:solidFill>
                <a:latin typeface="ＭＳ Ｐ明朝" panose="02020600040205080304" pitchFamily="18" charset="-128"/>
                <a:ea typeface="ＭＳ Ｐ明朝" panose="02020600040205080304" pitchFamily="18" charset="-128"/>
              </a:rPr>
              <a:t>、</a:t>
            </a:r>
            <a:r>
              <a:rPr lang="ja-JP" altLang="en-US" sz="1200" dirty="0">
                <a:solidFill>
                  <a:schemeClr val="tx1"/>
                </a:solidFill>
                <a:latin typeface="ＭＳ Ｐ明朝" panose="02020600040205080304" pitchFamily="18" charset="-128"/>
                <a:ea typeface="ＭＳ Ｐ明朝" panose="02020600040205080304" pitchFamily="18" charset="-128"/>
              </a:rPr>
              <a:t>「⑥</a:t>
            </a:r>
            <a:r>
              <a:rPr lang="en-US" altLang="ja-JP" sz="1200" dirty="0">
                <a:solidFill>
                  <a:schemeClr val="tx1"/>
                </a:solidFill>
                <a:latin typeface="ＭＳ Ｐ明朝" panose="02020600040205080304" pitchFamily="18" charset="-128"/>
                <a:ea typeface="ＭＳ Ｐ明朝" panose="02020600040205080304" pitchFamily="18" charset="-128"/>
              </a:rPr>
              <a:t>LGWAN</a:t>
            </a:r>
            <a:r>
              <a:rPr lang="ja-JP" altLang="en-US" sz="1200" dirty="0">
                <a:solidFill>
                  <a:schemeClr val="tx1"/>
                </a:solidFill>
                <a:latin typeface="ＭＳ Ｐ明朝" panose="02020600040205080304" pitchFamily="18" charset="-128"/>
                <a:ea typeface="ＭＳ Ｐ明朝" panose="02020600040205080304" pitchFamily="18" charset="-128"/>
              </a:rPr>
              <a:t>回線以外の利用が困難なため」が</a:t>
            </a:r>
            <a:r>
              <a:rPr lang="en-US" altLang="ja-JP" sz="1200" dirty="0">
                <a:solidFill>
                  <a:schemeClr val="tx1"/>
                </a:solidFill>
                <a:latin typeface="ＭＳ Ｐ明朝" panose="02020600040205080304" pitchFamily="18" charset="-128"/>
                <a:ea typeface="ＭＳ Ｐ明朝" panose="02020600040205080304" pitchFamily="18" charset="-128"/>
              </a:rPr>
              <a:t>12.7</a:t>
            </a:r>
            <a:r>
              <a:rPr lang="en-US" altLang="ja-JP" sz="1200" dirty="0" smtClean="0">
                <a:solidFill>
                  <a:schemeClr val="tx1"/>
                </a:solidFill>
                <a:latin typeface="ＭＳ Ｐ明朝" panose="02020600040205080304" pitchFamily="18" charset="-128"/>
                <a:ea typeface="ＭＳ Ｐ明朝" panose="02020600040205080304" pitchFamily="18" charset="-128"/>
              </a:rPr>
              <a:t>%</a:t>
            </a:r>
            <a:r>
              <a:rPr lang="ja-JP" altLang="en-US" sz="1200" dirty="0" smtClean="0">
                <a:solidFill>
                  <a:schemeClr val="tx1"/>
                </a:solidFill>
                <a:latin typeface="ＭＳ Ｐ明朝" panose="02020600040205080304" pitchFamily="18" charset="-128"/>
                <a:ea typeface="ＭＳ Ｐ明朝" panose="02020600040205080304" pitchFamily="18" charset="-128"/>
              </a:rPr>
              <a:t>と組織の制約による利用</a:t>
            </a:r>
            <a:r>
              <a:rPr lang="ja-JP" altLang="en-US" sz="1200" dirty="0">
                <a:solidFill>
                  <a:schemeClr val="tx1"/>
                </a:solidFill>
                <a:latin typeface="ＭＳ Ｐ明朝" panose="02020600040205080304" pitchFamily="18" charset="-128"/>
                <a:ea typeface="ＭＳ Ｐ明朝" panose="02020600040205080304" pitchFamily="18" charset="-128"/>
              </a:rPr>
              <a:t>制限がありました。</a:t>
            </a:r>
          </a:p>
          <a:p>
            <a:r>
              <a:rPr lang="ja-JP" altLang="en-US" sz="1200" dirty="0">
                <a:solidFill>
                  <a:schemeClr val="tx1"/>
                </a:solidFill>
                <a:latin typeface="ＭＳ Ｐ明朝" panose="02020600040205080304" pitchFamily="18" charset="-128"/>
                <a:ea typeface="ＭＳ Ｐ明朝" panose="02020600040205080304" pitchFamily="18" charset="-128"/>
              </a:rPr>
              <a:t>　「①利用方法が分からない又はパソコンの操作が不得手なため」という理由で、利用していない受託機関も</a:t>
            </a:r>
            <a:r>
              <a:rPr lang="en-US" altLang="ja-JP" sz="1200" dirty="0" smtClean="0">
                <a:solidFill>
                  <a:schemeClr val="tx1"/>
                </a:solidFill>
                <a:latin typeface="ＭＳ Ｐ明朝" panose="02020600040205080304" pitchFamily="18" charset="-128"/>
                <a:ea typeface="ＭＳ Ｐ明朝" panose="02020600040205080304" pitchFamily="18" charset="-128"/>
              </a:rPr>
              <a:t>11.5%</a:t>
            </a:r>
            <a:r>
              <a:rPr lang="ja-JP" altLang="en-US" sz="1200" dirty="0">
                <a:solidFill>
                  <a:schemeClr val="tx1"/>
                </a:solidFill>
                <a:latin typeface="ＭＳ Ｐ明朝" panose="02020600040205080304" pitchFamily="18" charset="-128"/>
                <a:ea typeface="ＭＳ Ｐ明朝" panose="02020600040205080304" pitchFamily="18" charset="-128"/>
              </a:rPr>
              <a:t>ありました。</a:t>
            </a:r>
          </a:p>
        </p:txBody>
      </p:sp>
      <p:sp>
        <p:nvSpPr>
          <p:cNvPr id="13" name="角丸四角形 12"/>
          <p:cNvSpPr/>
          <p:nvPr/>
        </p:nvSpPr>
        <p:spPr>
          <a:xfrm>
            <a:off x="159168" y="4914281"/>
            <a:ext cx="2906946" cy="1728192"/>
          </a:xfrm>
          <a:prstGeom prst="roundRect">
            <a:avLst>
              <a:gd name="adj" fmla="val 8343"/>
            </a:avLst>
          </a:prstGeom>
          <a:noFill/>
          <a:ln w="19050">
            <a:solidFill>
              <a:srgbClr val="FF33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2897" tIns="42897" rIns="42897" bIns="42897" numCol="1" spcCol="0" rtlCol="0" fromWordArt="0" anchor="ctr" anchorCtr="0" forceAA="0" compatLnSpc="1">
            <a:prstTxWarp prst="textNoShape">
              <a:avLst/>
            </a:prstTxWarp>
            <a:noAutofit/>
          </a:bodyPr>
          <a:lstStyle/>
          <a:p>
            <a:r>
              <a:rPr lang="ja-JP" altLang="en-US" sz="1200" dirty="0">
                <a:solidFill>
                  <a:schemeClr val="tx1"/>
                </a:solidFill>
                <a:latin typeface="ＭＳ Ｐ明朝" panose="02020600040205080304" pitchFamily="18" charset="-128"/>
                <a:ea typeface="ＭＳ Ｐ明朝" panose="02020600040205080304" pitchFamily="18" charset="-128"/>
              </a:rPr>
              <a:t>　過去１年間、年金記録管理システムを利用しなかった受託機関における、今後の利用意向について</a:t>
            </a:r>
            <a:r>
              <a:rPr lang="ja-JP" altLang="en-US" sz="1200" dirty="0" smtClean="0">
                <a:solidFill>
                  <a:schemeClr val="tx1"/>
                </a:solidFill>
                <a:latin typeface="ＭＳ Ｐ明朝" panose="02020600040205080304" pitchFamily="18" charset="-128"/>
                <a:ea typeface="ＭＳ Ｐ明朝" panose="02020600040205080304" pitchFamily="18" charset="-128"/>
              </a:rPr>
              <a:t>、「</a:t>
            </a:r>
            <a:r>
              <a:rPr lang="ja-JP" altLang="en-US" sz="1200" dirty="0">
                <a:solidFill>
                  <a:schemeClr val="tx1"/>
                </a:solidFill>
                <a:latin typeface="ＭＳ Ｐ明朝" panose="02020600040205080304" pitchFamily="18" charset="-128"/>
                <a:ea typeface="ＭＳ Ｐ明朝" panose="02020600040205080304" pitchFamily="18" charset="-128"/>
              </a:rPr>
              <a:t>①利用意向あり</a:t>
            </a:r>
            <a:r>
              <a:rPr lang="ja-JP" altLang="en-US" sz="1200" dirty="0" smtClean="0">
                <a:solidFill>
                  <a:schemeClr val="tx1"/>
                </a:solidFill>
                <a:latin typeface="ＭＳ Ｐ明朝" panose="02020600040205080304" pitchFamily="18" charset="-128"/>
                <a:ea typeface="ＭＳ Ｐ明朝" panose="02020600040205080304" pitchFamily="18" charset="-128"/>
              </a:rPr>
              <a:t>」</a:t>
            </a:r>
            <a:r>
              <a:rPr lang="en-US" altLang="ja-JP" sz="1200" dirty="0" smtClean="0">
                <a:solidFill>
                  <a:schemeClr val="tx1"/>
                </a:solidFill>
                <a:latin typeface="ＭＳ Ｐ明朝" panose="02020600040205080304" pitchFamily="18" charset="-128"/>
                <a:ea typeface="ＭＳ Ｐ明朝" panose="02020600040205080304" pitchFamily="18" charset="-128"/>
              </a:rPr>
              <a:t>20.9%</a:t>
            </a:r>
            <a:r>
              <a:rPr lang="ja-JP" altLang="en-US" sz="1200" dirty="0" err="1" smtClean="0">
                <a:solidFill>
                  <a:schemeClr val="tx1"/>
                </a:solidFill>
                <a:latin typeface="ＭＳ Ｐ明朝" panose="02020600040205080304" pitchFamily="18" charset="-128"/>
                <a:ea typeface="ＭＳ Ｐ明朝" panose="02020600040205080304" pitchFamily="18" charset="-128"/>
              </a:rPr>
              <a:t>で</a:t>
            </a:r>
            <a:r>
              <a:rPr lang="ja-JP" altLang="en-US" sz="1200" dirty="0">
                <a:solidFill>
                  <a:schemeClr val="tx1"/>
                </a:solidFill>
                <a:latin typeface="ＭＳ Ｐ明朝" panose="02020600040205080304" pitchFamily="18" charset="-128"/>
                <a:ea typeface="ＭＳ Ｐ明朝" panose="02020600040205080304" pitchFamily="18" charset="-128"/>
              </a:rPr>
              <a:t>したが</a:t>
            </a:r>
            <a:r>
              <a:rPr lang="ja-JP" altLang="en-US" sz="1200" dirty="0" smtClean="0">
                <a:solidFill>
                  <a:schemeClr val="tx1"/>
                </a:solidFill>
                <a:latin typeface="ＭＳ Ｐ明朝" panose="02020600040205080304" pitchFamily="18" charset="-128"/>
                <a:ea typeface="ＭＳ Ｐ明朝" panose="02020600040205080304" pitchFamily="18" charset="-128"/>
              </a:rPr>
              <a:t>、「</a:t>
            </a:r>
            <a:r>
              <a:rPr lang="ja-JP" altLang="en-US" sz="1200" dirty="0">
                <a:solidFill>
                  <a:schemeClr val="tx1"/>
                </a:solidFill>
                <a:latin typeface="ＭＳ Ｐ明朝" panose="02020600040205080304" pitchFamily="18" charset="-128"/>
                <a:ea typeface="ＭＳ Ｐ明朝" panose="02020600040205080304" pitchFamily="18" charset="-128"/>
              </a:rPr>
              <a:t>②利用意向なし</a:t>
            </a:r>
            <a:r>
              <a:rPr lang="ja-JP" altLang="en-US" sz="1200" dirty="0" smtClean="0">
                <a:solidFill>
                  <a:schemeClr val="tx1"/>
                </a:solidFill>
                <a:latin typeface="ＭＳ Ｐ明朝" panose="02020600040205080304" pitchFamily="18" charset="-128"/>
                <a:ea typeface="ＭＳ Ｐ明朝" panose="02020600040205080304" pitchFamily="18" charset="-128"/>
              </a:rPr>
              <a:t>」</a:t>
            </a:r>
            <a:r>
              <a:rPr lang="en-US" altLang="ja-JP" sz="1200" dirty="0" smtClean="0">
                <a:solidFill>
                  <a:schemeClr val="tx1"/>
                </a:solidFill>
                <a:latin typeface="ＭＳ Ｐ明朝" panose="02020600040205080304" pitchFamily="18" charset="-128"/>
                <a:ea typeface="ＭＳ Ｐ明朝" panose="02020600040205080304" pitchFamily="18" charset="-128"/>
              </a:rPr>
              <a:t>68.9%</a:t>
            </a:r>
            <a:r>
              <a:rPr lang="ja-JP" altLang="en-US" sz="1200" dirty="0" smtClean="0">
                <a:solidFill>
                  <a:schemeClr val="tx1"/>
                </a:solidFill>
                <a:latin typeface="ＭＳ Ｐ明朝" panose="02020600040205080304" pitchFamily="18" charset="-128"/>
                <a:ea typeface="ＭＳ Ｐ明朝" panose="02020600040205080304" pitchFamily="18" charset="-128"/>
              </a:rPr>
              <a:t>で</a:t>
            </a:r>
            <a:r>
              <a:rPr lang="ja-JP" altLang="en-US" sz="1200" dirty="0">
                <a:solidFill>
                  <a:schemeClr val="tx1"/>
                </a:solidFill>
                <a:latin typeface="ＭＳ Ｐ明朝" panose="02020600040205080304" pitchFamily="18" charset="-128"/>
                <a:ea typeface="ＭＳ Ｐ明朝" panose="02020600040205080304" pitchFamily="18" charset="-128"/>
              </a:rPr>
              <a:t>した。</a:t>
            </a:r>
          </a:p>
          <a:p>
            <a:r>
              <a:rPr lang="ja-JP" altLang="en-US" sz="1200" dirty="0">
                <a:solidFill>
                  <a:schemeClr val="tx1"/>
                </a:solidFill>
                <a:latin typeface="ＭＳ Ｐ明朝" panose="02020600040205080304" pitchFamily="18" charset="-128"/>
                <a:ea typeface="ＭＳ Ｐ明朝" panose="02020600040205080304" pitchFamily="18" charset="-128"/>
              </a:rPr>
              <a:t>　農業委員会又はＪＡの指導機関となる、農業会議と農協中央会についても、「②利用意向なし」が</a:t>
            </a:r>
            <a:r>
              <a:rPr lang="ja-JP" altLang="en-US" sz="1200" dirty="0" smtClean="0">
                <a:solidFill>
                  <a:schemeClr val="tx1"/>
                </a:solidFill>
                <a:latin typeface="ＭＳ Ｐ明朝" panose="02020600040205080304" pitchFamily="18" charset="-128"/>
                <a:ea typeface="ＭＳ Ｐ明朝" panose="02020600040205080304" pitchFamily="18" charset="-128"/>
              </a:rPr>
              <a:t>それぞれ</a:t>
            </a:r>
            <a:r>
              <a:rPr lang="en-US" altLang="ja-JP" sz="1200" dirty="0" smtClean="0">
                <a:solidFill>
                  <a:schemeClr val="tx1"/>
                </a:solidFill>
                <a:latin typeface="ＭＳ Ｐ明朝" panose="02020600040205080304" pitchFamily="18" charset="-128"/>
                <a:ea typeface="ＭＳ Ｐ明朝" panose="02020600040205080304" pitchFamily="18" charset="-128"/>
              </a:rPr>
              <a:t>66.</a:t>
            </a:r>
            <a:r>
              <a:rPr lang="en-US" altLang="ja-JP" sz="1200" dirty="0">
                <a:solidFill>
                  <a:schemeClr val="tx1"/>
                </a:solidFill>
                <a:latin typeface="ＭＳ Ｐ明朝" panose="02020600040205080304" pitchFamily="18" charset="-128"/>
                <a:ea typeface="ＭＳ Ｐ明朝" panose="02020600040205080304" pitchFamily="18" charset="-128"/>
              </a:rPr>
              <a:t>7</a:t>
            </a:r>
            <a:r>
              <a:rPr lang="en-US" altLang="ja-JP" sz="1200" dirty="0" smtClean="0">
                <a:solidFill>
                  <a:schemeClr val="tx1"/>
                </a:solidFill>
                <a:latin typeface="ＭＳ Ｐ明朝" panose="02020600040205080304" pitchFamily="18" charset="-128"/>
                <a:ea typeface="ＭＳ Ｐ明朝" panose="02020600040205080304" pitchFamily="18" charset="-128"/>
              </a:rPr>
              <a:t>%</a:t>
            </a:r>
            <a:r>
              <a:rPr lang="ja-JP" altLang="en-US" sz="1200" dirty="0" err="1" smtClean="0">
                <a:solidFill>
                  <a:schemeClr val="tx1"/>
                </a:solidFill>
                <a:latin typeface="ＭＳ Ｐ明朝" panose="02020600040205080304" pitchFamily="18" charset="-128"/>
                <a:ea typeface="ＭＳ Ｐ明朝" panose="02020600040205080304" pitchFamily="18" charset="-128"/>
              </a:rPr>
              <a:t>、</a:t>
            </a:r>
            <a:r>
              <a:rPr lang="en-US" altLang="ja-JP" sz="1200" dirty="0" smtClean="0">
                <a:solidFill>
                  <a:schemeClr val="tx1"/>
                </a:solidFill>
                <a:latin typeface="ＭＳ Ｐ明朝" panose="02020600040205080304" pitchFamily="18" charset="-128"/>
                <a:ea typeface="ＭＳ Ｐ明朝" panose="02020600040205080304" pitchFamily="18" charset="-128"/>
              </a:rPr>
              <a:t>44.4</a:t>
            </a:r>
            <a:r>
              <a:rPr lang="en-US" altLang="ja-JP" sz="1200" dirty="0">
                <a:solidFill>
                  <a:schemeClr val="tx1"/>
                </a:solidFill>
                <a:latin typeface="ＭＳ Ｐ明朝" panose="02020600040205080304" pitchFamily="18" charset="-128"/>
                <a:ea typeface="ＭＳ Ｐ明朝" panose="02020600040205080304" pitchFamily="18" charset="-128"/>
              </a:rPr>
              <a:t>%</a:t>
            </a:r>
            <a:r>
              <a:rPr lang="ja-JP" altLang="en-US" sz="1200" dirty="0">
                <a:solidFill>
                  <a:schemeClr val="tx1"/>
                </a:solidFill>
                <a:latin typeface="ＭＳ Ｐ明朝" panose="02020600040205080304" pitchFamily="18" charset="-128"/>
                <a:ea typeface="ＭＳ Ｐ明朝" panose="02020600040205080304" pitchFamily="18" charset="-128"/>
              </a:rPr>
              <a:t>となっていました。</a:t>
            </a:r>
          </a:p>
        </p:txBody>
      </p:sp>
      <p:grpSp>
        <p:nvGrpSpPr>
          <p:cNvPr id="2" name="グループ化 1"/>
          <p:cNvGrpSpPr/>
          <p:nvPr/>
        </p:nvGrpSpPr>
        <p:grpSpPr>
          <a:xfrm>
            <a:off x="3491830" y="3396571"/>
            <a:ext cx="7416824" cy="3788828"/>
            <a:chOff x="274175" y="3719335"/>
            <a:chExt cx="11858954" cy="2679389"/>
          </a:xfrm>
        </p:grpSpPr>
        <p:sp>
          <p:nvSpPr>
            <p:cNvPr id="15" name="額縁 14"/>
            <p:cNvSpPr/>
            <p:nvPr/>
          </p:nvSpPr>
          <p:spPr>
            <a:xfrm>
              <a:off x="274175" y="3719335"/>
              <a:ext cx="11858954" cy="2679388"/>
            </a:xfrm>
            <a:prstGeom prst="bevel">
              <a:avLst>
                <a:gd name="adj" fmla="val 1503"/>
              </a:avLst>
            </a:prstGeom>
            <a:no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lIns="77483" tIns="77483" rIns="77483" bIns="77483" rtlCol="0" anchor="t" anchorCtr="0"/>
            <a:lstStyle/>
            <a:p>
              <a:r>
                <a:rPr lang="ja-JP" altLang="en-US" sz="1400" dirty="0">
                  <a:solidFill>
                    <a:schemeClr val="tx1"/>
                  </a:solidFill>
                  <a:latin typeface="ＭＳ Ｐ明朝" panose="02020600040205080304" pitchFamily="18" charset="-128"/>
                  <a:ea typeface="ＭＳ Ｐ明朝" panose="02020600040205080304" pitchFamily="18" charset="-128"/>
                </a:rPr>
                <a:t>☞</a:t>
              </a:r>
              <a:r>
                <a:rPr lang="ja-JP" altLang="en-US" sz="1200" dirty="0">
                  <a:solidFill>
                    <a:schemeClr val="tx1"/>
                  </a:solidFill>
                  <a:latin typeface="ＭＳ Ｐ明朝" panose="02020600040205080304" pitchFamily="18" charset="-128"/>
                  <a:ea typeface="ＭＳ Ｐ明朝" panose="02020600040205080304" pitchFamily="18" charset="-128"/>
                </a:rPr>
                <a:t>　年金記録管理</a:t>
              </a:r>
              <a:r>
                <a:rPr lang="ja-JP" altLang="en-US" sz="1200" dirty="0" smtClean="0">
                  <a:solidFill>
                    <a:schemeClr val="tx1"/>
                  </a:solidFill>
                  <a:latin typeface="ＭＳ Ｐ明朝" panose="02020600040205080304" pitchFamily="18" charset="-128"/>
                  <a:ea typeface="ＭＳ Ｐ明朝" panose="02020600040205080304" pitchFamily="18" charset="-128"/>
                </a:rPr>
                <a:t>システムのメリット</a:t>
              </a:r>
              <a:r>
                <a:rPr lang="ja-JP" altLang="en-US" sz="1200" dirty="0">
                  <a:solidFill>
                    <a:schemeClr val="tx1"/>
                  </a:solidFill>
                  <a:latin typeface="ＭＳ Ｐ明朝" panose="02020600040205080304" pitchFamily="18" charset="-128"/>
                  <a:ea typeface="ＭＳ Ｐ明朝" panose="02020600040205080304" pitchFamily="18" charset="-128"/>
                </a:rPr>
                <a:t>は、次のとおりです</a:t>
              </a:r>
              <a:r>
                <a:rPr lang="ja-JP" altLang="en-US" sz="1200" dirty="0" smtClean="0">
                  <a:solidFill>
                    <a:schemeClr val="tx1"/>
                  </a:solidFill>
                  <a:latin typeface="ＭＳ Ｐ明朝" panose="02020600040205080304" pitchFamily="18" charset="-128"/>
                  <a:ea typeface="ＭＳ Ｐ明朝" panose="02020600040205080304" pitchFamily="18" charset="-128"/>
                </a:rPr>
                <a:t>。</a:t>
              </a:r>
              <a:br>
                <a:rPr lang="ja-JP" altLang="en-US" sz="1200" dirty="0" smtClean="0">
                  <a:solidFill>
                    <a:schemeClr val="tx1"/>
                  </a:solidFill>
                  <a:latin typeface="ＭＳ Ｐ明朝" panose="02020600040205080304" pitchFamily="18" charset="-128"/>
                  <a:ea typeface="ＭＳ Ｐ明朝" panose="02020600040205080304" pitchFamily="18" charset="-128"/>
                </a:rPr>
              </a:br>
              <a:r>
                <a:rPr lang="ja-JP" altLang="en-US" sz="1200" dirty="0" smtClean="0">
                  <a:solidFill>
                    <a:schemeClr val="tx1"/>
                  </a:solidFill>
                  <a:latin typeface="ＭＳ Ｐ明朝" panose="02020600040205080304" pitchFamily="18" charset="-128"/>
                  <a:ea typeface="ＭＳ Ｐ明朝" panose="02020600040205080304" pitchFamily="18" charset="-128"/>
                </a:rPr>
                <a:t>　　　事務</a:t>
              </a:r>
              <a:r>
                <a:rPr lang="ja-JP" altLang="en-US" sz="1200" dirty="0">
                  <a:solidFill>
                    <a:schemeClr val="tx1"/>
                  </a:solidFill>
                  <a:latin typeface="ＭＳ Ｐ明朝" panose="02020600040205080304" pitchFamily="18" charset="-128"/>
                  <a:ea typeface="ＭＳ Ｐ明朝" panose="02020600040205080304" pitchFamily="18" charset="-128"/>
                </a:rPr>
                <a:t>処理遅延の防止、事務処理の効率化等のためにも</a:t>
              </a:r>
              <a:r>
                <a:rPr lang="ja-JP" altLang="en-US" sz="1200" dirty="0" smtClean="0">
                  <a:solidFill>
                    <a:schemeClr val="tx1"/>
                  </a:solidFill>
                  <a:latin typeface="ＭＳ Ｐ明朝" panose="02020600040205080304" pitchFamily="18" charset="-128"/>
                  <a:ea typeface="ＭＳ Ｐ明朝" panose="02020600040205080304" pitchFamily="18" charset="-128"/>
                </a:rPr>
                <a:t>、年金記録管理システムを利用しましょう。</a:t>
              </a:r>
              <a:r>
                <a:rPr lang="ja-JP" altLang="en-US" sz="1200" dirty="0">
                  <a:solidFill>
                    <a:schemeClr val="tx1"/>
                  </a:solidFill>
                  <a:latin typeface="ＭＳ Ｐ明朝" panose="02020600040205080304" pitchFamily="18" charset="-128"/>
                  <a:ea typeface="ＭＳ Ｐ明朝" panose="02020600040205080304" pitchFamily="18" charset="-128"/>
                </a:rPr>
                <a:t>　</a:t>
              </a:r>
            </a:p>
          </p:txBody>
        </p:sp>
        <p:sp>
          <p:nvSpPr>
            <p:cNvPr id="16" name="角丸四角形 15"/>
            <p:cNvSpPr/>
            <p:nvPr/>
          </p:nvSpPr>
          <p:spPr>
            <a:xfrm>
              <a:off x="565365" y="4158123"/>
              <a:ext cx="11398412" cy="2240601"/>
            </a:xfrm>
            <a:prstGeom prst="roundRect">
              <a:avLst>
                <a:gd name="adj" fmla="val 0"/>
              </a:avLst>
            </a:prstGeom>
            <a:no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ja-JP" altLang="en-US" sz="1200" dirty="0">
                  <a:solidFill>
                    <a:schemeClr val="tx1"/>
                  </a:solidFill>
                  <a:latin typeface="ＭＳ Ｐ明朝" panose="02020600040205080304" pitchFamily="18" charset="-128"/>
                  <a:ea typeface="ＭＳ Ｐ明朝" panose="02020600040205080304" pitchFamily="18" charset="-128"/>
                </a:rPr>
                <a:t>１　最新の加入記録・受給記録を確認できるので、</a:t>
              </a:r>
              <a:r>
                <a:rPr lang="ja-JP" altLang="en-US" sz="1200" dirty="0" smtClean="0">
                  <a:solidFill>
                    <a:schemeClr val="tx1"/>
                  </a:solidFill>
                  <a:latin typeface="ＭＳ Ｐ明朝" panose="02020600040205080304" pitchFamily="18" charset="-128"/>
                  <a:ea typeface="ＭＳ Ｐ明朝" panose="02020600040205080304" pitchFamily="18" charset="-128"/>
                </a:rPr>
                <a:t>窓口対応</a:t>
              </a:r>
              <a:r>
                <a:rPr lang="ja-JP" altLang="en-US" sz="1200" dirty="0">
                  <a:solidFill>
                    <a:schemeClr val="tx1"/>
                  </a:solidFill>
                  <a:latin typeface="ＭＳ Ｐ明朝" panose="02020600040205080304" pitchFamily="18" charset="-128"/>
                  <a:ea typeface="ＭＳ Ｐ明朝" panose="02020600040205080304" pitchFamily="18" charset="-128"/>
                </a:rPr>
                <a:t>や加入者からの</a:t>
              </a:r>
              <a:r>
                <a:rPr lang="ja-JP" altLang="en-US" sz="1200" dirty="0" smtClean="0">
                  <a:solidFill>
                    <a:schemeClr val="tx1"/>
                  </a:solidFill>
                  <a:latin typeface="ＭＳ Ｐ明朝" panose="02020600040205080304" pitchFamily="18" charset="-128"/>
                  <a:ea typeface="ＭＳ Ｐ明朝" panose="02020600040205080304" pitchFamily="18" charset="-128"/>
                </a:rPr>
                <a:t>照会対応等が</a:t>
              </a:r>
              <a:r>
                <a:rPr lang="ja-JP" altLang="en-US" sz="1200" dirty="0">
                  <a:solidFill>
                    <a:schemeClr val="tx1"/>
                  </a:solidFill>
                  <a:latin typeface="ＭＳ Ｐ明朝" panose="02020600040205080304" pitchFamily="18" charset="-128"/>
                  <a:ea typeface="ＭＳ Ｐ明朝" panose="02020600040205080304" pitchFamily="18" charset="-128"/>
                </a:rPr>
                <a:t>スムーズになります</a:t>
              </a:r>
              <a:r>
                <a:rPr lang="ja-JP" altLang="en-US" sz="1200" dirty="0" smtClean="0">
                  <a:solidFill>
                    <a:schemeClr val="tx1"/>
                  </a:solidFill>
                  <a:latin typeface="ＭＳ Ｐ明朝" panose="02020600040205080304" pitchFamily="18" charset="-128"/>
                  <a:ea typeface="ＭＳ Ｐ明朝" panose="02020600040205080304" pitchFamily="18" charset="-128"/>
                </a:rPr>
                <a:t>。</a:t>
              </a:r>
              <a:endParaRPr lang="ja-JP" altLang="en-US" sz="600" dirty="0">
                <a:solidFill>
                  <a:schemeClr val="tx1"/>
                </a:solidFill>
                <a:latin typeface="ＭＳ Ｐ明朝" panose="02020600040205080304" pitchFamily="18" charset="-128"/>
                <a:ea typeface="ＭＳ Ｐ明朝" panose="02020600040205080304" pitchFamily="18" charset="-128"/>
              </a:endParaRPr>
            </a:p>
            <a:p>
              <a:r>
                <a:rPr lang="ja-JP" altLang="en-US" sz="600" dirty="0">
                  <a:solidFill>
                    <a:schemeClr val="tx1"/>
                  </a:solidFill>
                  <a:latin typeface="ＭＳ Ｐ明朝" panose="02020600040205080304" pitchFamily="18" charset="-128"/>
                  <a:ea typeface="ＭＳ Ｐ明朝" panose="02020600040205080304" pitchFamily="18" charset="-128"/>
                </a:rPr>
                <a:t> </a:t>
              </a:r>
              <a:endParaRPr lang="ja-JP" altLang="en-US" sz="1200" dirty="0">
                <a:solidFill>
                  <a:schemeClr val="tx1"/>
                </a:solidFill>
                <a:latin typeface="ＭＳ Ｐ明朝" panose="02020600040205080304" pitchFamily="18" charset="-128"/>
                <a:ea typeface="ＭＳ Ｐ明朝" panose="02020600040205080304" pitchFamily="18" charset="-128"/>
              </a:endParaRPr>
            </a:p>
            <a:p>
              <a:r>
                <a:rPr lang="ja-JP" altLang="en-US" sz="1200" dirty="0">
                  <a:solidFill>
                    <a:schemeClr val="tx1"/>
                  </a:solidFill>
                  <a:latin typeface="ＭＳ Ｐ明朝" panose="02020600040205080304" pitchFamily="18" charset="-128"/>
                  <a:ea typeface="ＭＳ Ｐ明朝" panose="02020600040205080304" pitchFamily="18" charset="-128"/>
                </a:rPr>
                <a:t>２　届出書作成機能が充実しているので、スムーズに届出書が作成できます。さらに</a:t>
              </a:r>
              <a:r>
                <a:rPr lang="ja-JP" altLang="en-US" sz="1200" dirty="0" smtClean="0">
                  <a:solidFill>
                    <a:schemeClr val="tx1"/>
                  </a:solidFill>
                  <a:latin typeface="ＭＳ Ｐ明朝" panose="02020600040205080304" pitchFamily="18" charset="-128"/>
                  <a:ea typeface="ＭＳ Ｐ明朝" panose="02020600040205080304" pitchFamily="18" charset="-128"/>
                </a:rPr>
                <a:t>、届出書</a:t>
              </a:r>
              <a:r>
                <a:rPr lang="ja-JP" altLang="en-US" sz="1200" dirty="0">
                  <a:solidFill>
                    <a:schemeClr val="tx1"/>
                  </a:solidFill>
                  <a:latin typeface="ＭＳ Ｐ明朝" panose="02020600040205080304" pitchFamily="18" charset="-128"/>
                  <a:ea typeface="ＭＳ Ｐ明朝" panose="02020600040205080304" pitchFamily="18" charset="-128"/>
                </a:rPr>
                <a:t>等の様式の入力は</a:t>
              </a:r>
              <a:r>
                <a:rPr lang="ja-JP" altLang="en-US" sz="1200" dirty="0" smtClean="0">
                  <a:solidFill>
                    <a:schemeClr val="tx1"/>
                  </a:solidFill>
                  <a:latin typeface="ＭＳ Ｐ明朝" panose="02020600040205080304" pitchFamily="18" charset="-128"/>
                  <a:ea typeface="ＭＳ Ｐ明朝" panose="02020600040205080304" pitchFamily="18" charset="-128"/>
                </a:rPr>
                <a:t>、</a:t>
              </a:r>
              <a:br>
                <a:rPr lang="ja-JP" altLang="en-US" sz="1200" dirty="0" smtClean="0">
                  <a:solidFill>
                    <a:schemeClr val="tx1"/>
                  </a:solidFill>
                  <a:latin typeface="ＭＳ Ｐ明朝" panose="02020600040205080304" pitchFamily="18" charset="-128"/>
                  <a:ea typeface="ＭＳ Ｐ明朝" panose="02020600040205080304" pitchFamily="18" charset="-128"/>
                </a:rPr>
              </a:br>
              <a:r>
                <a:rPr lang="ja-JP" altLang="en-US" sz="1200" dirty="0" smtClean="0">
                  <a:solidFill>
                    <a:schemeClr val="tx1"/>
                  </a:solidFill>
                  <a:latin typeface="ＭＳ Ｐ明朝" panose="02020600040205080304" pitchFamily="18" charset="-128"/>
                  <a:ea typeface="ＭＳ Ｐ明朝" panose="02020600040205080304" pitchFamily="18" charset="-128"/>
                </a:rPr>
                <a:t>　必要項目</a:t>
              </a:r>
              <a:r>
                <a:rPr lang="ja-JP" altLang="en-US" sz="1200" dirty="0">
                  <a:solidFill>
                    <a:schemeClr val="tx1"/>
                  </a:solidFill>
                  <a:latin typeface="ＭＳ Ｐ明朝" panose="02020600040205080304" pitchFamily="18" charset="-128"/>
                  <a:ea typeface="ＭＳ Ｐ明朝" panose="02020600040205080304" pitchFamily="18" charset="-128"/>
                </a:rPr>
                <a:t>をガイダンスに従って</a:t>
              </a:r>
              <a:r>
                <a:rPr lang="ja-JP" altLang="en-US" sz="1200" dirty="0" smtClean="0">
                  <a:solidFill>
                    <a:schemeClr val="tx1"/>
                  </a:solidFill>
                  <a:latin typeface="ＭＳ Ｐ明朝" panose="02020600040205080304" pitchFamily="18" charset="-128"/>
                  <a:ea typeface="ＭＳ Ｐ明朝" panose="02020600040205080304" pitchFamily="18" charset="-128"/>
                </a:rPr>
                <a:t>入力すれば、入力</a:t>
              </a:r>
              <a:r>
                <a:rPr lang="ja-JP" altLang="en-US" sz="1200" dirty="0">
                  <a:solidFill>
                    <a:schemeClr val="tx1"/>
                  </a:solidFill>
                  <a:latin typeface="ＭＳ Ｐ明朝" panose="02020600040205080304" pitchFamily="18" charset="-128"/>
                  <a:ea typeface="ＭＳ Ｐ明朝" panose="02020600040205080304" pitchFamily="18" charset="-128"/>
                </a:rPr>
                <a:t>作業の負担及び入力ミスの発生リスクの</a:t>
              </a:r>
              <a:r>
                <a:rPr lang="ja-JP" altLang="en-US" sz="1200" dirty="0" smtClean="0">
                  <a:solidFill>
                    <a:schemeClr val="tx1"/>
                  </a:solidFill>
                  <a:latin typeface="ＭＳ Ｐ明朝" panose="02020600040205080304" pitchFamily="18" charset="-128"/>
                  <a:ea typeface="ＭＳ Ｐ明朝" panose="02020600040205080304" pitchFamily="18" charset="-128"/>
                </a:rPr>
                <a:t>軽減が図れます。</a:t>
              </a:r>
              <a:r>
                <a:rPr lang="ja-JP" altLang="en-US" sz="1200" dirty="0">
                  <a:solidFill>
                    <a:schemeClr val="tx1"/>
                  </a:solidFill>
                  <a:latin typeface="ＭＳ Ｐ明朝" panose="02020600040205080304" pitchFamily="18" charset="-128"/>
                  <a:ea typeface="ＭＳ Ｐ明朝" panose="02020600040205080304" pitchFamily="18" charset="-128"/>
                </a:rPr>
                <a:t> </a:t>
              </a:r>
              <a:endParaRPr lang="ja-JP" altLang="en-US" sz="600" dirty="0">
                <a:solidFill>
                  <a:schemeClr val="tx1"/>
                </a:solidFill>
                <a:latin typeface="ＭＳ Ｐ明朝" panose="02020600040205080304" pitchFamily="18" charset="-128"/>
                <a:ea typeface="ＭＳ Ｐ明朝" panose="02020600040205080304" pitchFamily="18" charset="-128"/>
              </a:endParaRPr>
            </a:p>
            <a:p>
              <a:endParaRPr lang="ja-JP" altLang="en-US" sz="600" dirty="0">
                <a:solidFill>
                  <a:schemeClr val="tx1"/>
                </a:solidFill>
                <a:latin typeface="ＭＳ Ｐ明朝" panose="02020600040205080304" pitchFamily="18" charset="-128"/>
                <a:ea typeface="ＭＳ Ｐ明朝" panose="02020600040205080304" pitchFamily="18" charset="-128"/>
              </a:endParaRPr>
            </a:p>
            <a:p>
              <a:r>
                <a:rPr lang="ja-JP" altLang="en-US" sz="1200" dirty="0">
                  <a:solidFill>
                    <a:schemeClr val="tx1"/>
                  </a:solidFill>
                  <a:latin typeface="ＭＳ Ｐ明朝" panose="02020600040205080304" pitchFamily="18" charset="-128"/>
                  <a:ea typeface="ＭＳ Ｐ明朝" panose="02020600040205080304" pitchFamily="18" charset="-128"/>
                </a:rPr>
                <a:t>３　被保険者資格、保険料、年金</a:t>
              </a:r>
              <a:r>
                <a:rPr lang="ja-JP" altLang="en-US" sz="1200" dirty="0" smtClean="0">
                  <a:solidFill>
                    <a:schemeClr val="tx1"/>
                  </a:solidFill>
                  <a:latin typeface="ＭＳ Ｐ明朝" panose="02020600040205080304" pitchFamily="18" charset="-128"/>
                  <a:ea typeface="ＭＳ Ｐ明朝" panose="02020600040205080304" pitchFamily="18" charset="-128"/>
                </a:rPr>
                <a:t>裁定等の</a:t>
              </a:r>
              <a:r>
                <a:rPr lang="ja-JP" altLang="en-US" sz="1200" dirty="0">
                  <a:solidFill>
                    <a:schemeClr val="tx1"/>
                  </a:solidFill>
                  <a:latin typeface="ＭＳ Ｐ明朝" panose="02020600040205080304" pitchFamily="18" charset="-128"/>
                  <a:ea typeface="ＭＳ Ｐ明朝" panose="02020600040205080304" pitchFamily="18" charset="-128"/>
                </a:rPr>
                <a:t>届出書・請求書を届出書作成機能を</a:t>
              </a:r>
              <a:r>
                <a:rPr lang="ja-JP" altLang="en-US" sz="1200" dirty="0" smtClean="0">
                  <a:solidFill>
                    <a:schemeClr val="tx1"/>
                  </a:solidFill>
                  <a:latin typeface="ＭＳ Ｐ明朝" panose="02020600040205080304" pitchFamily="18" charset="-128"/>
                  <a:ea typeface="ＭＳ Ｐ明朝" panose="02020600040205080304" pitchFamily="18" charset="-128"/>
                </a:rPr>
                <a:t>利用</a:t>
              </a:r>
              <a:r>
                <a:rPr lang="ja-JP" altLang="en-US" sz="1200" dirty="0">
                  <a:solidFill>
                    <a:schemeClr val="tx1"/>
                  </a:solidFill>
                  <a:latin typeface="ＭＳ Ｐ明朝" panose="02020600040205080304" pitchFamily="18" charset="-128"/>
                  <a:ea typeface="ＭＳ Ｐ明朝" panose="02020600040205080304" pitchFamily="18" charset="-128"/>
                </a:rPr>
                <a:t>して作成・提出</a:t>
              </a:r>
              <a:r>
                <a:rPr lang="ja-JP" altLang="en-US" sz="1200" dirty="0" smtClean="0">
                  <a:solidFill>
                    <a:schemeClr val="tx1"/>
                  </a:solidFill>
                  <a:latin typeface="ＭＳ Ｐ明朝" panose="02020600040205080304" pitchFamily="18" charset="-128"/>
                  <a:ea typeface="ＭＳ Ｐ明朝" panose="02020600040205080304" pitchFamily="18" charset="-128"/>
                </a:rPr>
                <a:t>することで、</a:t>
              </a:r>
              <a:br>
                <a:rPr lang="ja-JP" altLang="en-US" sz="1200" dirty="0" smtClean="0">
                  <a:solidFill>
                    <a:schemeClr val="tx1"/>
                  </a:solidFill>
                  <a:latin typeface="ＭＳ Ｐ明朝" panose="02020600040205080304" pitchFamily="18" charset="-128"/>
                  <a:ea typeface="ＭＳ Ｐ明朝" panose="02020600040205080304" pitchFamily="18" charset="-128"/>
                </a:rPr>
              </a:br>
              <a:r>
                <a:rPr lang="ja-JP" altLang="en-US" sz="1200" dirty="0" smtClean="0">
                  <a:solidFill>
                    <a:schemeClr val="tx1"/>
                  </a:solidFill>
                  <a:latin typeface="ＭＳ Ｐ明朝" panose="02020600040205080304" pitchFamily="18" charset="-128"/>
                  <a:ea typeface="ＭＳ Ｐ明朝" panose="02020600040205080304" pitchFamily="18" charset="-128"/>
                </a:rPr>
                <a:t>　受託機関においても処理</a:t>
              </a:r>
              <a:r>
                <a:rPr lang="ja-JP" altLang="en-US" sz="1200" dirty="0">
                  <a:solidFill>
                    <a:schemeClr val="tx1"/>
                  </a:solidFill>
                  <a:latin typeface="ＭＳ Ｐ明朝" panose="02020600040205080304" pitchFamily="18" charset="-128"/>
                  <a:ea typeface="ＭＳ Ｐ明朝" panose="02020600040205080304" pitchFamily="18" charset="-128"/>
                </a:rPr>
                <a:t>状況の確認ができるので、</a:t>
              </a:r>
              <a:r>
                <a:rPr lang="ja-JP" altLang="en-US" sz="1200" dirty="0" smtClean="0">
                  <a:solidFill>
                    <a:schemeClr val="tx1"/>
                  </a:solidFill>
                  <a:latin typeface="ＭＳ Ｐ明朝" panose="02020600040205080304" pitchFamily="18" charset="-128"/>
                  <a:ea typeface="ＭＳ Ｐ明朝" panose="02020600040205080304" pitchFamily="18" charset="-128"/>
                </a:rPr>
                <a:t>事務</a:t>
              </a:r>
              <a:r>
                <a:rPr lang="ja-JP" altLang="en-US" sz="1200" dirty="0">
                  <a:solidFill>
                    <a:schemeClr val="tx1"/>
                  </a:solidFill>
                  <a:latin typeface="ＭＳ Ｐ明朝" panose="02020600040205080304" pitchFamily="18" charset="-128"/>
                  <a:ea typeface="ＭＳ Ｐ明朝" panose="02020600040205080304" pitchFamily="18" charset="-128"/>
                </a:rPr>
                <a:t>処理の遅延防止に役立ちます。 </a:t>
              </a:r>
              <a:endParaRPr lang="ja-JP" altLang="en-US" sz="600" dirty="0">
                <a:solidFill>
                  <a:schemeClr val="tx1"/>
                </a:solidFill>
                <a:latin typeface="ＭＳ Ｐ明朝" panose="02020600040205080304" pitchFamily="18" charset="-128"/>
                <a:ea typeface="ＭＳ Ｐ明朝" panose="02020600040205080304" pitchFamily="18" charset="-128"/>
              </a:endParaRPr>
            </a:p>
            <a:p>
              <a:endParaRPr lang="ja-JP" altLang="en-US" sz="600" dirty="0">
                <a:solidFill>
                  <a:schemeClr val="tx1"/>
                </a:solidFill>
                <a:latin typeface="ＭＳ Ｐ明朝" panose="02020600040205080304" pitchFamily="18" charset="-128"/>
                <a:ea typeface="ＭＳ Ｐ明朝" panose="02020600040205080304" pitchFamily="18" charset="-128"/>
              </a:endParaRPr>
            </a:p>
            <a:p>
              <a:r>
                <a:rPr lang="ja-JP" altLang="en-US" sz="1200" dirty="0">
                  <a:solidFill>
                    <a:schemeClr val="tx1"/>
                  </a:solidFill>
                  <a:latin typeface="ＭＳ Ｐ明朝" panose="02020600040205080304" pitchFamily="18" charset="-128"/>
                  <a:ea typeface="ＭＳ Ｐ明朝" panose="02020600040205080304" pitchFamily="18" charset="-128"/>
                </a:rPr>
                <a:t>４　届出書作成</a:t>
              </a:r>
              <a:r>
                <a:rPr lang="ja-JP" altLang="en-US" sz="1200" dirty="0" smtClean="0">
                  <a:solidFill>
                    <a:schemeClr val="tx1"/>
                  </a:solidFill>
                  <a:latin typeface="ＭＳ Ｐ明朝" panose="02020600040205080304" pitchFamily="18" charset="-128"/>
                  <a:ea typeface="ＭＳ Ｐ明朝" panose="02020600040205080304" pitchFamily="18" charset="-128"/>
                </a:rPr>
                <a:t>機能の利用により、</a:t>
              </a:r>
              <a:r>
                <a:rPr lang="ja-JP" altLang="en-US" sz="1200" dirty="0">
                  <a:solidFill>
                    <a:schemeClr val="tx1"/>
                  </a:solidFill>
                  <a:latin typeface="ＭＳ Ｐ明朝" panose="02020600040205080304" pitchFamily="18" charset="-128"/>
                  <a:ea typeface="ＭＳ Ｐ明朝" panose="02020600040205080304" pitchFamily="18" charset="-128"/>
                </a:rPr>
                <a:t>届出書の受付処理簿が不要に</a:t>
              </a:r>
              <a:r>
                <a:rPr lang="ja-JP" altLang="en-US" sz="1200" dirty="0" smtClean="0">
                  <a:solidFill>
                    <a:schemeClr val="tx1"/>
                  </a:solidFill>
                  <a:latin typeface="ＭＳ Ｐ明朝" panose="02020600040205080304" pitchFamily="18" charset="-128"/>
                  <a:ea typeface="ＭＳ Ｐ明朝" panose="02020600040205080304" pitchFamily="18" charset="-128"/>
                </a:rPr>
                <a:t>なり、帳簿等</a:t>
              </a:r>
              <a:r>
                <a:rPr lang="ja-JP" altLang="en-US" sz="1200" dirty="0">
                  <a:solidFill>
                    <a:schemeClr val="tx1"/>
                  </a:solidFill>
                  <a:latin typeface="ＭＳ Ｐ明朝" panose="02020600040205080304" pitchFamily="18" charset="-128"/>
                  <a:ea typeface="ＭＳ Ｐ明朝" panose="02020600040205080304" pitchFamily="18" charset="-128"/>
                </a:rPr>
                <a:t>の作成・</a:t>
              </a:r>
              <a:r>
                <a:rPr lang="ja-JP" altLang="en-US" sz="1200" dirty="0" smtClean="0">
                  <a:solidFill>
                    <a:schemeClr val="tx1"/>
                  </a:solidFill>
                  <a:latin typeface="ＭＳ Ｐ明朝" panose="02020600040205080304" pitchFamily="18" charset="-128"/>
                  <a:ea typeface="ＭＳ Ｐ明朝" panose="02020600040205080304" pitchFamily="18" charset="-128"/>
                </a:rPr>
                <a:t>管理が</a:t>
              </a:r>
              <a:r>
                <a:rPr lang="ja-JP" altLang="en-US" sz="1200" dirty="0">
                  <a:solidFill>
                    <a:schemeClr val="tx1"/>
                  </a:solidFill>
                  <a:latin typeface="ＭＳ Ｐ明朝" panose="02020600040205080304" pitchFamily="18" charset="-128"/>
                  <a:ea typeface="ＭＳ Ｐ明朝" panose="02020600040205080304" pitchFamily="18" charset="-128"/>
                </a:rPr>
                <a:t>簡素化されます。 </a:t>
              </a:r>
              <a:endParaRPr lang="ja-JP" altLang="en-US" sz="600" dirty="0">
                <a:solidFill>
                  <a:schemeClr val="tx1"/>
                </a:solidFill>
                <a:latin typeface="ＭＳ Ｐ明朝" panose="02020600040205080304" pitchFamily="18" charset="-128"/>
                <a:ea typeface="ＭＳ Ｐ明朝" panose="02020600040205080304" pitchFamily="18" charset="-128"/>
              </a:endParaRPr>
            </a:p>
            <a:p>
              <a:endParaRPr lang="ja-JP" altLang="en-US" sz="600" dirty="0">
                <a:solidFill>
                  <a:schemeClr val="tx1"/>
                </a:solidFill>
                <a:latin typeface="ＭＳ Ｐ明朝" panose="02020600040205080304" pitchFamily="18" charset="-128"/>
                <a:ea typeface="ＭＳ Ｐ明朝" panose="02020600040205080304" pitchFamily="18" charset="-128"/>
              </a:endParaRPr>
            </a:p>
            <a:p>
              <a:r>
                <a:rPr lang="ja-JP" altLang="en-US" sz="1200" dirty="0">
                  <a:solidFill>
                    <a:schemeClr val="tx1"/>
                  </a:solidFill>
                  <a:latin typeface="ＭＳ Ｐ明朝" panose="02020600040205080304" pitchFamily="18" charset="-128"/>
                  <a:ea typeface="ＭＳ Ｐ明朝" panose="02020600040205080304" pitchFamily="18" charset="-128"/>
                </a:rPr>
                <a:t>５　従来、帳簿で管理して</a:t>
              </a:r>
              <a:r>
                <a:rPr lang="ja-JP" altLang="en-US" sz="1200" dirty="0" smtClean="0">
                  <a:solidFill>
                    <a:schemeClr val="tx1"/>
                  </a:solidFill>
                  <a:latin typeface="ＭＳ Ｐ明朝" panose="02020600040205080304" pitchFamily="18" charset="-128"/>
                  <a:ea typeface="ＭＳ Ｐ明朝" panose="02020600040205080304" pitchFamily="18" charset="-128"/>
                </a:rPr>
                <a:t>いた被</a:t>
              </a:r>
              <a:r>
                <a:rPr lang="ja-JP" altLang="en-US" sz="1200" dirty="0">
                  <a:solidFill>
                    <a:schemeClr val="tx1"/>
                  </a:solidFill>
                  <a:latin typeface="ＭＳ Ｐ明朝" panose="02020600040205080304" pitchFamily="18" charset="-128"/>
                  <a:ea typeface="ＭＳ Ｐ明朝" panose="02020600040205080304" pitchFamily="18" charset="-128"/>
                </a:rPr>
                <a:t>保険者や受給権者一覧データを抽出</a:t>
              </a:r>
              <a:r>
                <a:rPr lang="ja-JP" altLang="en-US" sz="1200" dirty="0" smtClean="0">
                  <a:solidFill>
                    <a:schemeClr val="tx1"/>
                  </a:solidFill>
                  <a:latin typeface="ＭＳ Ｐ明朝" panose="02020600040205080304" pitchFamily="18" charset="-128"/>
                  <a:ea typeface="ＭＳ Ｐ明朝" panose="02020600040205080304" pitchFamily="18" charset="-128"/>
                </a:rPr>
                <a:t>できます</a:t>
              </a:r>
              <a:r>
                <a:rPr lang="ja-JP" altLang="en-US" sz="1200" dirty="0">
                  <a:solidFill>
                    <a:schemeClr val="tx1"/>
                  </a:solidFill>
                  <a:latin typeface="ＭＳ Ｐ明朝" panose="02020600040205080304" pitchFamily="18" charset="-128"/>
                  <a:ea typeface="ＭＳ Ｐ明朝" panose="02020600040205080304" pitchFamily="18" charset="-128"/>
                </a:rPr>
                <a:t>。さらに、年金裁定前の待期者や</a:t>
              </a:r>
              <a:r>
                <a:rPr lang="ja-JP" altLang="en-US" sz="1200" dirty="0" smtClean="0">
                  <a:solidFill>
                    <a:schemeClr val="tx1"/>
                  </a:solidFill>
                  <a:latin typeface="ＭＳ Ｐ明朝" panose="02020600040205080304" pitchFamily="18" charset="-128"/>
                  <a:ea typeface="ＭＳ Ｐ明朝" panose="02020600040205080304" pitchFamily="18" charset="-128"/>
                </a:rPr>
                <a:t>、</a:t>
              </a:r>
              <a:br>
                <a:rPr lang="ja-JP" altLang="en-US" sz="1200" dirty="0" smtClean="0">
                  <a:solidFill>
                    <a:schemeClr val="tx1"/>
                  </a:solidFill>
                  <a:latin typeface="ＭＳ Ｐ明朝" panose="02020600040205080304" pitchFamily="18" charset="-128"/>
                  <a:ea typeface="ＭＳ Ｐ明朝" panose="02020600040205080304" pitchFamily="18" charset="-128"/>
                </a:rPr>
              </a:br>
              <a:r>
                <a:rPr lang="ja-JP" altLang="en-US" sz="1200" dirty="0" smtClean="0">
                  <a:solidFill>
                    <a:schemeClr val="tx1"/>
                  </a:solidFill>
                  <a:latin typeface="ＭＳ Ｐ明朝" panose="02020600040205080304" pitchFamily="18" charset="-128"/>
                  <a:ea typeface="ＭＳ Ｐ明朝" panose="02020600040205080304" pitchFamily="18" charset="-128"/>
                </a:rPr>
                <a:t>　旧制度</a:t>
              </a:r>
              <a:r>
                <a:rPr lang="ja-JP" altLang="en-US" sz="1200" dirty="0">
                  <a:solidFill>
                    <a:schemeClr val="tx1"/>
                  </a:solidFill>
                  <a:latin typeface="ＭＳ Ｐ明朝" panose="02020600040205080304" pitchFamily="18" charset="-128"/>
                  <a:ea typeface="ＭＳ Ｐ明朝" panose="02020600040205080304" pitchFamily="18" charset="-128"/>
                </a:rPr>
                <a:t>死亡</a:t>
              </a:r>
              <a:r>
                <a:rPr lang="ja-JP" altLang="en-US" sz="1200" dirty="0" smtClean="0">
                  <a:solidFill>
                    <a:schemeClr val="tx1"/>
                  </a:solidFill>
                  <a:latin typeface="ＭＳ Ｐ明朝" panose="02020600040205080304" pitchFamily="18" charset="-128"/>
                  <a:ea typeface="ＭＳ Ｐ明朝" panose="02020600040205080304" pitchFamily="18" charset="-128"/>
                </a:rPr>
                <a:t>一時金</a:t>
              </a:r>
              <a:r>
                <a:rPr lang="ja-JP" altLang="en-US" sz="1200" dirty="0">
                  <a:solidFill>
                    <a:schemeClr val="tx1"/>
                  </a:solidFill>
                  <a:latin typeface="ＭＳ Ｐ明朝" panose="02020600040205080304" pitchFamily="18" charset="-128"/>
                  <a:ea typeface="ＭＳ Ｐ明朝" panose="02020600040205080304" pitchFamily="18" charset="-128"/>
                </a:rPr>
                <a:t>のみ受給可能な者の抽出もでき、裁定手続の勧奨に利用できます。 </a:t>
              </a:r>
              <a:endParaRPr lang="ja-JP" altLang="en-US" sz="600" dirty="0">
                <a:solidFill>
                  <a:schemeClr val="tx1"/>
                </a:solidFill>
                <a:latin typeface="ＭＳ Ｐ明朝" panose="02020600040205080304" pitchFamily="18" charset="-128"/>
                <a:ea typeface="ＭＳ Ｐ明朝" panose="02020600040205080304" pitchFamily="18" charset="-128"/>
              </a:endParaRPr>
            </a:p>
            <a:p>
              <a:endParaRPr lang="ja-JP" altLang="en-US" sz="600" dirty="0">
                <a:solidFill>
                  <a:schemeClr val="tx1"/>
                </a:solidFill>
                <a:latin typeface="ＭＳ Ｐ明朝" panose="02020600040205080304" pitchFamily="18" charset="-128"/>
                <a:ea typeface="ＭＳ Ｐ明朝" panose="02020600040205080304" pitchFamily="18" charset="-128"/>
              </a:endParaRPr>
            </a:p>
            <a:p>
              <a:r>
                <a:rPr lang="ja-JP" altLang="en-US" sz="1200" dirty="0">
                  <a:solidFill>
                    <a:schemeClr val="tx1"/>
                  </a:solidFill>
                  <a:latin typeface="ＭＳ Ｐ明朝" panose="02020600040205080304" pitchFamily="18" charset="-128"/>
                  <a:ea typeface="ＭＳ Ｐ明朝" panose="02020600040205080304" pitchFamily="18" charset="-128"/>
                </a:rPr>
                <a:t>６　受給権者情報の画面で、その受給者が提出しなければならない現況届の</a:t>
              </a:r>
              <a:r>
                <a:rPr lang="ja-JP" altLang="en-US" sz="1200" dirty="0" smtClean="0">
                  <a:solidFill>
                    <a:schemeClr val="tx1"/>
                  </a:solidFill>
                  <a:latin typeface="ＭＳ Ｐ明朝" panose="02020600040205080304" pitchFamily="18" charset="-128"/>
                  <a:ea typeface="ＭＳ Ｐ明朝" panose="02020600040205080304" pitchFamily="18" charset="-128"/>
                </a:rPr>
                <a:t>年金種別</a:t>
              </a:r>
              <a:r>
                <a:rPr lang="en-US" altLang="ja-JP" sz="1200" dirty="0">
                  <a:solidFill>
                    <a:schemeClr val="tx1"/>
                  </a:solidFill>
                  <a:latin typeface="ＭＳ Ｐ明朝" panose="02020600040205080304" pitchFamily="18" charset="-128"/>
                  <a:ea typeface="ＭＳ Ｐ明朝" panose="02020600040205080304" pitchFamily="18" charset="-128"/>
                </a:rPr>
                <a:t>(</a:t>
              </a:r>
              <a:r>
                <a:rPr lang="ja-JP" altLang="en-US" sz="1200" dirty="0">
                  <a:solidFill>
                    <a:schemeClr val="tx1"/>
                  </a:solidFill>
                  <a:latin typeface="ＭＳ Ｐ明朝" panose="02020600040205080304" pitchFamily="18" charset="-128"/>
                  <a:ea typeface="ＭＳ Ｐ明朝" panose="02020600040205080304" pitchFamily="18" charset="-128"/>
                </a:rPr>
                <a:t>提出した場合は、その</a:t>
              </a:r>
              <a:r>
                <a:rPr lang="ja-JP" altLang="en-US" sz="1200" dirty="0" smtClean="0">
                  <a:solidFill>
                    <a:schemeClr val="tx1"/>
                  </a:solidFill>
                  <a:latin typeface="ＭＳ Ｐ明朝" panose="02020600040205080304" pitchFamily="18" charset="-128"/>
                  <a:ea typeface="ＭＳ Ｐ明朝" panose="02020600040205080304" pitchFamily="18" charset="-128"/>
                </a:rPr>
                <a:t>提</a:t>
              </a:r>
              <a:br>
                <a:rPr lang="ja-JP" altLang="en-US" sz="1200" dirty="0" smtClean="0">
                  <a:solidFill>
                    <a:schemeClr val="tx1"/>
                  </a:solidFill>
                  <a:latin typeface="ＭＳ Ｐ明朝" panose="02020600040205080304" pitchFamily="18" charset="-128"/>
                  <a:ea typeface="ＭＳ Ｐ明朝" panose="02020600040205080304" pitchFamily="18" charset="-128"/>
                </a:rPr>
              </a:br>
              <a:r>
                <a:rPr lang="ja-JP" altLang="en-US" sz="1200" dirty="0" smtClean="0">
                  <a:solidFill>
                    <a:schemeClr val="tx1"/>
                  </a:solidFill>
                  <a:latin typeface="ＭＳ Ｐ明朝" panose="02020600040205080304" pitchFamily="18" charset="-128"/>
                  <a:ea typeface="ＭＳ Ｐ明朝" panose="02020600040205080304" pitchFamily="18" charset="-128"/>
                </a:rPr>
                <a:t>　出</a:t>
              </a:r>
              <a:r>
                <a:rPr lang="ja-JP" altLang="en-US" sz="1200" dirty="0">
                  <a:solidFill>
                    <a:schemeClr val="tx1"/>
                  </a:solidFill>
                  <a:latin typeface="ＭＳ Ｐ明朝" panose="02020600040205080304" pitchFamily="18" charset="-128"/>
                  <a:ea typeface="ＭＳ Ｐ明朝" panose="02020600040205080304" pitchFamily="18" charset="-128"/>
                </a:rPr>
                <a:t>処理年月日</a:t>
              </a:r>
              <a:r>
                <a:rPr lang="en-US" altLang="ja-JP" sz="1200" dirty="0">
                  <a:solidFill>
                    <a:schemeClr val="tx1"/>
                  </a:solidFill>
                  <a:latin typeface="ＭＳ Ｐ明朝" panose="02020600040205080304" pitchFamily="18" charset="-128"/>
                  <a:ea typeface="ＭＳ Ｐ明朝" panose="02020600040205080304" pitchFamily="18" charset="-128"/>
                </a:rPr>
                <a:t>)</a:t>
              </a:r>
              <a:r>
                <a:rPr lang="ja-JP" altLang="en-US" sz="1200" dirty="0">
                  <a:solidFill>
                    <a:schemeClr val="tx1"/>
                  </a:solidFill>
                  <a:latin typeface="ＭＳ Ｐ明朝" panose="02020600040205080304" pitchFamily="18" charset="-128"/>
                  <a:ea typeface="ＭＳ Ｐ明朝" panose="02020600040205080304" pitchFamily="18" charset="-128"/>
                </a:rPr>
                <a:t>を確認できます。さらに、加入者・</a:t>
              </a:r>
              <a:r>
                <a:rPr lang="ja-JP" altLang="en-US" sz="1200" dirty="0" smtClean="0">
                  <a:solidFill>
                    <a:schemeClr val="tx1"/>
                  </a:solidFill>
                  <a:latin typeface="ＭＳ Ｐ明朝" panose="02020600040205080304" pitchFamily="18" charset="-128"/>
                  <a:ea typeface="ＭＳ Ｐ明朝" panose="02020600040205080304" pitchFamily="18" charset="-128"/>
                </a:rPr>
                <a:t>受給権者</a:t>
              </a:r>
              <a:r>
                <a:rPr lang="ja-JP" altLang="en-US" sz="1200" dirty="0">
                  <a:solidFill>
                    <a:schemeClr val="tx1"/>
                  </a:solidFill>
                  <a:latin typeface="ＭＳ Ｐ明朝" panose="02020600040205080304" pitchFamily="18" charset="-128"/>
                  <a:ea typeface="ＭＳ Ｐ明朝" panose="02020600040205080304" pitchFamily="18" charset="-128"/>
                </a:rPr>
                <a:t>情報一覧の検索画面で</a:t>
              </a:r>
              <a:r>
                <a:rPr lang="ja-JP" altLang="en-US" sz="1200" dirty="0" smtClean="0">
                  <a:solidFill>
                    <a:schemeClr val="tx1"/>
                  </a:solidFill>
                  <a:latin typeface="ＭＳ Ｐ明朝" panose="02020600040205080304" pitchFamily="18" charset="-128"/>
                  <a:ea typeface="ＭＳ Ｐ明朝" panose="02020600040205080304" pitchFamily="18" charset="-128"/>
                </a:rPr>
                <a:t>、現況届</a:t>
              </a:r>
              <a:r>
                <a:rPr lang="ja-JP" altLang="en-US" sz="1200" dirty="0">
                  <a:solidFill>
                    <a:schemeClr val="tx1"/>
                  </a:solidFill>
                  <a:latin typeface="ＭＳ Ｐ明朝" panose="02020600040205080304" pitchFamily="18" charset="-128"/>
                  <a:ea typeface="ＭＳ Ｐ明朝" panose="02020600040205080304" pitchFamily="18" charset="-128"/>
                </a:rPr>
                <a:t>の提出状況を</a:t>
              </a:r>
              <a:r>
                <a:rPr lang="ja-JP" altLang="en-US" sz="1200" dirty="0" smtClean="0">
                  <a:solidFill>
                    <a:schemeClr val="tx1"/>
                  </a:solidFill>
                  <a:latin typeface="ＭＳ Ｐ明朝" panose="02020600040205080304" pitchFamily="18" charset="-128"/>
                  <a:ea typeface="ＭＳ Ｐ明朝" panose="02020600040205080304" pitchFamily="18" charset="-128"/>
                </a:rPr>
                <a:t>確認</a:t>
              </a:r>
              <a:br>
                <a:rPr lang="ja-JP" altLang="en-US" sz="1200" dirty="0" smtClean="0">
                  <a:solidFill>
                    <a:schemeClr val="tx1"/>
                  </a:solidFill>
                  <a:latin typeface="ＭＳ Ｐ明朝" panose="02020600040205080304" pitchFamily="18" charset="-128"/>
                  <a:ea typeface="ＭＳ Ｐ明朝" panose="02020600040205080304" pitchFamily="18" charset="-128"/>
                </a:rPr>
              </a:br>
              <a:r>
                <a:rPr lang="ja-JP" altLang="en-US" sz="1200" dirty="0" smtClean="0">
                  <a:solidFill>
                    <a:schemeClr val="tx1"/>
                  </a:solidFill>
                  <a:latin typeface="ＭＳ Ｐ明朝" panose="02020600040205080304" pitchFamily="18" charset="-128"/>
                  <a:ea typeface="ＭＳ Ｐ明朝" panose="02020600040205080304" pitchFamily="18" charset="-128"/>
                </a:rPr>
                <a:t>　できます</a:t>
              </a:r>
              <a:r>
                <a:rPr lang="ja-JP" altLang="en-US" sz="1200" dirty="0">
                  <a:solidFill>
                    <a:schemeClr val="tx1"/>
                  </a:solidFill>
                  <a:latin typeface="ＭＳ Ｐ明朝" panose="02020600040205080304" pitchFamily="18" charset="-128"/>
                  <a:ea typeface="ＭＳ Ｐ明朝" panose="02020600040205080304" pitchFamily="18" charset="-128"/>
                </a:rPr>
                <a:t>。 </a:t>
              </a:r>
              <a:endParaRPr lang="ja-JP" altLang="en-US" sz="600" dirty="0">
                <a:solidFill>
                  <a:schemeClr val="tx1"/>
                </a:solidFill>
                <a:latin typeface="ＭＳ Ｐ明朝" panose="02020600040205080304" pitchFamily="18" charset="-128"/>
                <a:ea typeface="ＭＳ Ｐ明朝" panose="02020600040205080304" pitchFamily="18" charset="-128"/>
              </a:endParaRPr>
            </a:p>
            <a:p>
              <a:endParaRPr lang="ja-JP" altLang="en-US" sz="600" dirty="0">
                <a:solidFill>
                  <a:schemeClr val="tx1"/>
                </a:solidFill>
                <a:latin typeface="ＭＳ Ｐ明朝" panose="02020600040205080304" pitchFamily="18" charset="-128"/>
                <a:ea typeface="ＭＳ Ｐ明朝" panose="02020600040205080304" pitchFamily="18" charset="-128"/>
              </a:endParaRPr>
            </a:p>
            <a:p>
              <a:r>
                <a:rPr lang="ja-JP" altLang="en-US" sz="1200" dirty="0">
                  <a:solidFill>
                    <a:schemeClr val="tx1"/>
                  </a:solidFill>
                  <a:latin typeface="ＭＳ Ｐ明朝" panose="02020600040205080304" pitchFamily="18" charset="-128"/>
                  <a:ea typeface="ＭＳ Ｐ明朝" panose="02020600040205080304" pitchFamily="18" charset="-128"/>
                </a:rPr>
                <a:t>７　被保険者が年間保険料納付額等を照会した場合、受託機関でも確認できます</a:t>
              </a:r>
              <a:r>
                <a:rPr lang="ja-JP" altLang="en-US" sz="1200" dirty="0" smtClean="0">
                  <a:solidFill>
                    <a:schemeClr val="tx1"/>
                  </a:solidFill>
                  <a:latin typeface="ＭＳ Ｐ明朝" panose="02020600040205080304" pitchFamily="18" charset="-128"/>
                  <a:ea typeface="ＭＳ Ｐ明朝" panose="02020600040205080304" pitchFamily="18" charset="-128"/>
                </a:rPr>
                <a:t>。さらに</a:t>
              </a:r>
              <a:r>
                <a:rPr lang="ja-JP" altLang="en-US" sz="1200" dirty="0">
                  <a:solidFill>
                    <a:schemeClr val="tx1"/>
                  </a:solidFill>
                  <a:latin typeface="ＭＳ Ｐ明朝" panose="02020600040205080304" pitchFamily="18" charset="-128"/>
                  <a:ea typeface="ＭＳ Ｐ明朝" panose="02020600040205080304" pitchFamily="18" charset="-128"/>
                </a:rPr>
                <a:t>、受給権者が紛失</a:t>
              </a:r>
              <a:r>
                <a:rPr lang="ja-JP" altLang="en-US" sz="1200" dirty="0" smtClean="0">
                  <a:solidFill>
                    <a:schemeClr val="tx1"/>
                  </a:solidFill>
                  <a:latin typeface="ＭＳ Ｐ明朝" panose="02020600040205080304" pitchFamily="18" charset="-128"/>
                  <a:ea typeface="ＭＳ Ｐ明朝" panose="02020600040205080304" pitchFamily="18" charset="-128"/>
                </a:rPr>
                <a:t>した</a:t>
              </a:r>
              <a:br>
                <a:rPr lang="ja-JP" altLang="en-US" sz="1200" dirty="0" smtClean="0">
                  <a:solidFill>
                    <a:schemeClr val="tx1"/>
                  </a:solidFill>
                  <a:latin typeface="ＭＳ Ｐ明朝" panose="02020600040205080304" pitchFamily="18" charset="-128"/>
                  <a:ea typeface="ＭＳ Ｐ明朝" panose="02020600040205080304" pitchFamily="18" charset="-128"/>
                </a:rPr>
              </a:br>
              <a:r>
                <a:rPr lang="ja-JP" altLang="en-US" sz="1200" dirty="0" smtClean="0">
                  <a:solidFill>
                    <a:schemeClr val="tx1"/>
                  </a:solidFill>
                  <a:latin typeface="ＭＳ Ｐ明朝" panose="02020600040205080304" pitchFamily="18" charset="-128"/>
                  <a:ea typeface="ＭＳ Ｐ明朝" panose="02020600040205080304" pitchFamily="18" charset="-128"/>
                </a:rPr>
                <a:t>　現況届</a:t>
              </a:r>
              <a:r>
                <a:rPr lang="ja-JP" altLang="en-US" sz="1200" dirty="0">
                  <a:solidFill>
                    <a:schemeClr val="tx1"/>
                  </a:solidFill>
                  <a:latin typeface="ＭＳ Ｐ明朝" panose="02020600040205080304" pitchFamily="18" charset="-128"/>
                  <a:ea typeface="ＭＳ Ｐ明朝" panose="02020600040205080304" pitchFamily="18" charset="-128"/>
                </a:rPr>
                <a:t>は、農業委員会で再発行できます。</a:t>
              </a:r>
            </a:p>
          </p:txBody>
        </p:sp>
      </p:grpSp>
      <p:pic>
        <p:nvPicPr>
          <p:cNvPr id="17" name="図 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170" y="695354"/>
            <a:ext cx="6653635" cy="1874021"/>
          </a:xfrm>
          <a:prstGeom prst="rect">
            <a:avLst/>
          </a:prstGeom>
          <a:noFill/>
          <a:extLst>
            <a:ext uri="{909E8E84-426E-40DD-AFC4-6F175D3DCCD1}">
              <a14:hiddenFill xmlns:a14="http://schemas.microsoft.com/office/drawing/2010/main">
                <a:solidFill>
                  <a:srgbClr val="FFFFFF"/>
                </a:solidFill>
              </a14:hiddenFill>
            </a:ext>
          </a:extLst>
        </p:spPr>
      </p:pic>
      <p:pic>
        <p:nvPicPr>
          <p:cNvPr id="18" name="図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168" y="3115916"/>
            <a:ext cx="2939344" cy="17110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19127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0A733B4-637B-4A33-AE48-1932963ED9D0}" type="slidenum">
              <a:rPr kumimoji="1" lang="ja-JP" altLang="en-US" smtClean="0"/>
              <a:pPr/>
              <a:t>2</a:t>
            </a:fld>
            <a:endParaRPr kumimoji="1" lang="ja-JP" altLang="en-US"/>
          </a:p>
        </p:txBody>
      </p:sp>
      <p:sp>
        <p:nvSpPr>
          <p:cNvPr id="6" name="角丸四角形 5"/>
          <p:cNvSpPr/>
          <p:nvPr/>
        </p:nvSpPr>
        <p:spPr>
          <a:xfrm>
            <a:off x="13714" y="48023"/>
            <a:ext cx="6762930" cy="353426"/>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altLang="ja-JP" sz="1291" b="1" dirty="0">
                <a:solidFill>
                  <a:srgbClr val="000066"/>
                </a:solidFill>
                <a:latin typeface="ＭＳ ゴシック" panose="020B0609070205080204" pitchFamily="49" charset="-128"/>
                <a:ea typeface="ＭＳ ゴシック" panose="020B0609070205080204" pitchFamily="49" charset="-128"/>
              </a:rPr>
              <a:t>Ⅱ</a:t>
            </a:r>
            <a:r>
              <a:rPr lang="ja-JP" altLang="en-US" sz="1291" b="1" dirty="0">
                <a:solidFill>
                  <a:srgbClr val="000066"/>
                </a:solidFill>
                <a:latin typeface="ＭＳ ゴシック" panose="020B0609070205080204" pitchFamily="49" charset="-128"/>
                <a:ea typeface="ＭＳ ゴシック" panose="020B0609070205080204" pitchFamily="49" charset="-128"/>
              </a:rPr>
              <a:t>　個人情報保護対策及び情報セキュリティ確保について</a:t>
            </a:r>
            <a:r>
              <a:rPr lang="en-US" altLang="ja-JP" sz="1291" b="1" dirty="0">
                <a:solidFill>
                  <a:srgbClr val="000066"/>
                </a:solidFill>
                <a:latin typeface="ＭＳ ゴシック" panose="020B0609070205080204" pitchFamily="49" charset="-128"/>
                <a:ea typeface="ＭＳ ゴシック" panose="020B0609070205080204" pitchFamily="49" charset="-128"/>
              </a:rPr>
              <a:t>(</a:t>
            </a:r>
            <a:r>
              <a:rPr lang="ja-JP" altLang="en-US" sz="1291" b="1" dirty="0">
                <a:solidFill>
                  <a:srgbClr val="000066"/>
                </a:solidFill>
                <a:latin typeface="ＭＳ ゴシック" panose="020B0609070205080204" pitchFamily="49" charset="-128"/>
                <a:ea typeface="ＭＳ ゴシック" panose="020B0609070205080204" pitchFamily="49" charset="-128"/>
              </a:rPr>
              <a:t>全受託機関対象</a:t>
            </a:r>
            <a:r>
              <a:rPr lang="en-US" altLang="ja-JP" sz="1291" b="1" dirty="0">
                <a:solidFill>
                  <a:srgbClr val="000066"/>
                </a:solidFill>
                <a:latin typeface="ＭＳ ゴシック" panose="020B0609070205080204" pitchFamily="49" charset="-128"/>
                <a:ea typeface="ＭＳ ゴシック" panose="020B0609070205080204" pitchFamily="49" charset="-128"/>
              </a:rPr>
              <a:t>)</a:t>
            </a:r>
            <a:endParaRPr lang="ja-JP" altLang="en-US" sz="1291" b="1" dirty="0">
              <a:solidFill>
                <a:srgbClr val="000066"/>
              </a:solidFill>
              <a:latin typeface="ＭＳ ゴシック" panose="020B0609070205080204" pitchFamily="49" charset="-128"/>
              <a:ea typeface="ＭＳ ゴシック" panose="020B0609070205080204" pitchFamily="49" charset="-128"/>
            </a:endParaRPr>
          </a:p>
        </p:txBody>
      </p:sp>
      <p:sp>
        <p:nvSpPr>
          <p:cNvPr id="7" name="角丸四角形 6"/>
          <p:cNvSpPr/>
          <p:nvPr/>
        </p:nvSpPr>
        <p:spPr>
          <a:xfrm>
            <a:off x="-14262" y="451458"/>
            <a:ext cx="4705845" cy="229809"/>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184" dirty="0">
                <a:solidFill>
                  <a:srgbClr val="000066"/>
                </a:solidFill>
                <a:latin typeface="ＭＳ ゴシック" panose="020B0609070205080204" pitchFamily="49" charset="-128"/>
                <a:ea typeface="ＭＳ ゴシック" panose="020B0609070205080204" pitchFamily="49" charset="-128"/>
              </a:rPr>
              <a:t>１　個人情報が記載された書類の保管方法</a:t>
            </a:r>
            <a:r>
              <a:rPr lang="en-US" altLang="ja-JP" sz="1184" dirty="0">
                <a:solidFill>
                  <a:srgbClr val="000066"/>
                </a:solidFill>
                <a:latin typeface="ＭＳ ゴシック" panose="020B0609070205080204" pitchFamily="49" charset="-128"/>
                <a:ea typeface="ＭＳ ゴシック" panose="020B0609070205080204" pitchFamily="49" charset="-128"/>
              </a:rPr>
              <a:t>(</a:t>
            </a:r>
            <a:r>
              <a:rPr lang="ja-JP" altLang="en-US" sz="1184" dirty="0">
                <a:solidFill>
                  <a:srgbClr val="000066"/>
                </a:solidFill>
                <a:latin typeface="ＭＳ ゴシック" panose="020B0609070205080204" pitchFamily="49" charset="-128"/>
                <a:ea typeface="ＭＳ ゴシック" panose="020B0609070205080204" pitchFamily="49" charset="-128"/>
              </a:rPr>
              <a:t>複数回答</a:t>
            </a:r>
            <a:r>
              <a:rPr lang="en-US" altLang="ja-JP" sz="1184" dirty="0">
                <a:solidFill>
                  <a:srgbClr val="000066"/>
                </a:solidFill>
                <a:latin typeface="ＭＳ ゴシック" panose="020B0609070205080204" pitchFamily="49" charset="-128"/>
                <a:ea typeface="ＭＳ ゴシック" panose="020B0609070205080204" pitchFamily="49" charset="-128"/>
              </a:rPr>
              <a:t>)</a:t>
            </a:r>
            <a:endParaRPr lang="ja-JP" altLang="en-US" sz="1184" dirty="0">
              <a:solidFill>
                <a:srgbClr val="000066"/>
              </a:solidFill>
              <a:latin typeface="ＭＳ ゴシック" panose="020B0609070205080204" pitchFamily="49" charset="-128"/>
              <a:ea typeface="ＭＳ ゴシック" panose="020B0609070205080204" pitchFamily="49" charset="-128"/>
            </a:endParaRPr>
          </a:p>
        </p:txBody>
      </p:sp>
      <p:sp>
        <p:nvSpPr>
          <p:cNvPr id="8" name="角丸四角形 7"/>
          <p:cNvSpPr/>
          <p:nvPr/>
        </p:nvSpPr>
        <p:spPr>
          <a:xfrm>
            <a:off x="12504" y="3593540"/>
            <a:ext cx="5105267" cy="234776"/>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184" dirty="0">
                <a:solidFill>
                  <a:srgbClr val="000066"/>
                </a:solidFill>
                <a:latin typeface="ＭＳ ゴシック" panose="020B0609070205080204" pitchFamily="49" charset="-128"/>
                <a:ea typeface="ＭＳ ゴシック" panose="020B0609070205080204" pitchFamily="49" charset="-128"/>
              </a:rPr>
              <a:t>２　１で②又は③と回答した機関の施錠等をしていない理由</a:t>
            </a:r>
            <a:r>
              <a:rPr lang="en-US" altLang="ja-JP" sz="1184" dirty="0">
                <a:solidFill>
                  <a:srgbClr val="000066"/>
                </a:solidFill>
                <a:latin typeface="ＭＳ ゴシック" panose="020B0609070205080204" pitchFamily="49" charset="-128"/>
                <a:ea typeface="ＭＳ ゴシック" panose="020B0609070205080204" pitchFamily="49" charset="-128"/>
              </a:rPr>
              <a:t>(</a:t>
            </a:r>
            <a:r>
              <a:rPr lang="ja-JP" altLang="en-US" sz="1184" dirty="0">
                <a:solidFill>
                  <a:srgbClr val="000066"/>
                </a:solidFill>
                <a:latin typeface="ＭＳ ゴシック" panose="020B0609070205080204" pitchFamily="49" charset="-128"/>
                <a:ea typeface="ＭＳ ゴシック" panose="020B0609070205080204" pitchFamily="49" charset="-128"/>
              </a:rPr>
              <a:t>複数回答</a:t>
            </a:r>
            <a:r>
              <a:rPr lang="en-US" altLang="ja-JP" sz="1184" dirty="0">
                <a:solidFill>
                  <a:srgbClr val="000066"/>
                </a:solidFill>
                <a:latin typeface="ＭＳ ゴシック" panose="020B0609070205080204" pitchFamily="49" charset="-128"/>
                <a:ea typeface="ＭＳ ゴシック" panose="020B0609070205080204" pitchFamily="49" charset="-128"/>
              </a:rPr>
              <a:t>)</a:t>
            </a:r>
            <a:endParaRPr lang="ja-JP" altLang="en-US" sz="1184" dirty="0">
              <a:solidFill>
                <a:srgbClr val="000066"/>
              </a:solidFill>
              <a:latin typeface="ＭＳ ゴシック" panose="020B0609070205080204" pitchFamily="49" charset="-128"/>
              <a:ea typeface="ＭＳ ゴシック" panose="020B0609070205080204" pitchFamily="49" charset="-128"/>
            </a:endParaRPr>
          </a:p>
        </p:txBody>
      </p:sp>
      <p:sp>
        <p:nvSpPr>
          <p:cNvPr id="9" name="角丸四角形 8"/>
          <p:cNvSpPr/>
          <p:nvPr/>
        </p:nvSpPr>
        <p:spPr>
          <a:xfrm>
            <a:off x="5890029" y="687703"/>
            <a:ext cx="5090633" cy="1850313"/>
          </a:xfrm>
          <a:prstGeom prst="roundRect">
            <a:avLst>
              <a:gd name="adj" fmla="val 8343"/>
            </a:avLst>
          </a:prstGeom>
          <a:noFill/>
          <a:ln w="19050">
            <a:solidFill>
              <a:srgbClr val="FF33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2897" tIns="42897" rIns="42897" bIns="42897" numCol="1" spcCol="0" rtlCol="0" fromWordArt="0" anchor="ctr" anchorCtr="0" forceAA="0" compatLnSpc="1">
            <a:prstTxWarp prst="textNoShape">
              <a:avLst/>
            </a:prstTxWarp>
            <a:noAutofit/>
          </a:bodyPr>
          <a:lstStyle/>
          <a:p>
            <a:r>
              <a:rPr lang="ja-JP" altLang="en-US" sz="1200" dirty="0">
                <a:solidFill>
                  <a:schemeClr val="tx1"/>
                </a:solidFill>
                <a:latin typeface="ＭＳ Ｐ明朝" panose="02020600040205080304" pitchFamily="18" charset="-128"/>
                <a:ea typeface="ＭＳ Ｐ明朝" panose="02020600040205080304" pitchFamily="18" charset="-128"/>
              </a:rPr>
              <a:t>　退庁時における、農業者年金の加入者等の個人情報が記載された書類の保管状況について、「①書庫等に施錠して保管</a:t>
            </a:r>
            <a:r>
              <a:rPr lang="ja-JP" altLang="en-US" sz="1200" dirty="0" smtClean="0">
                <a:solidFill>
                  <a:schemeClr val="tx1"/>
                </a:solidFill>
                <a:latin typeface="ＭＳ Ｐ明朝" panose="02020600040205080304" pitchFamily="18" charset="-128"/>
                <a:ea typeface="ＭＳ Ｐ明朝" panose="02020600040205080304" pitchFamily="18" charset="-128"/>
              </a:rPr>
              <a:t>」は前年度</a:t>
            </a:r>
            <a:r>
              <a:rPr lang="ja-JP" altLang="en-US" sz="1200" dirty="0">
                <a:solidFill>
                  <a:schemeClr val="tx1"/>
                </a:solidFill>
                <a:latin typeface="ＭＳ Ｐ明朝" panose="02020600040205080304" pitchFamily="18" charset="-128"/>
                <a:ea typeface="ＭＳ Ｐ明朝" panose="02020600040205080304" pitchFamily="18" charset="-128"/>
              </a:rPr>
              <a:t>から約</a:t>
            </a:r>
            <a:r>
              <a:rPr lang="en-US" altLang="ja-JP" sz="1200" dirty="0">
                <a:solidFill>
                  <a:schemeClr val="tx1"/>
                </a:solidFill>
                <a:latin typeface="ＭＳ Ｐ明朝" panose="02020600040205080304" pitchFamily="18" charset="-128"/>
                <a:ea typeface="ＭＳ Ｐ明朝" panose="02020600040205080304" pitchFamily="18" charset="-128"/>
              </a:rPr>
              <a:t>9</a:t>
            </a:r>
            <a:r>
              <a:rPr lang="ja-JP" altLang="en-US" sz="1200" dirty="0">
                <a:solidFill>
                  <a:schemeClr val="tx1"/>
                </a:solidFill>
                <a:latin typeface="ＭＳ Ｐ明朝" panose="02020600040205080304" pitchFamily="18" charset="-128"/>
                <a:ea typeface="ＭＳ Ｐ明朝" panose="02020600040205080304" pitchFamily="18" charset="-128"/>
              </a:rPr>
              <a:t>ポイント増加し</a:t>
            </a:r>
            <a:r>
              <a:rPr lang="en-US" altLang="ja-JP" sz="1200" dirty="0">
                <a:solidFill>
                  <a:schemeClr val="tx1"/>
                </a:solidFill>
                <a:latin typeface="ＭＳ Ｐ明朝" panose="02020600040205080304" pitchFamily="18" charset="-128"/>
                <a:ea typeface="ＭＳ Ｐ明朝" panose="02020600040205080304" pitchFamily="18" charset="-128"/>
              </a:rPr>
              <a:t>50.5%</a:t>
            </a:r>
            <a:r>
              <a:rPr lang="ja-JP" altLang="en-US" sz="1200" dirty="0">
                <a:solidFill>
                  <a:schemeClr val="tx1"/>
                </a:solidFill>
                <a:latin typeface="ＭＳ Ｐ明朝" panose="02020600040205080304" pitchFamily="18" charset="-128"/>
                <a:ea typeface="ＭＳ Ｐ明朝" panose="02020600040205080304" pitchFamily="18" charset="-128"/>
              </a:rPr>
              <a:t>になり、改善が見られました。</a:t>
            </a:r>
          </a:p>
          <a:p>
            <a:r>
              <a:rPr lang="ja-JP" altLang="en-US" sz="1200" dirty="0">
                <a:solidFill>
                  <a:schemeClr val="tx1"/>
                </a:solidFill>
                <a:latin typeface="ＭＳ Ｐ明朝" panose="02020600040205080304" pitchFamily="18" charset="-128"/>
                <a:ea typeface="ＭＳ Ｐ明朝" panose="02020600040205080304" pitchFamily="18" charset="-128"/>
              </a:rPr>
              <a:t>　一方、「②書庫等に施錠せず保管</a:t>
            </a:r>
            <a:r>
              <a:rPr lang="ja-JP" altLang="en-US" sz="1200" dirty="0" smtClean="0">
                <a:solidFill>
                  <a:schemeClr val="tx1"/>
                </a:solidFill>
                <a:latin typeface="ＭＳ Ｐ明朝" panose="02020600040205080304" pitchFamily="18" charset="-128"/>
                <a:ea typeface="ＭＳ Ｐ明朝" panose="02020600040205080304" pitchFamily="18" charset="-128"/>
              </a:rPr>
              <a:t>」は前年度</a:t>
            </a:r>
            <a:r>
              <a:rPr lang="ja-JP" altLang="en-US" sz="1200" dirty="0">
                <a:solidFill>
                  <a:schemeClr val="tx1"/>
                </a:solidFill>
                <a:latin typeface="ＭＳ Ｐ明朝" panose="02020600040205080304" pitchFamily="18" charset="-128"/>
                <a:ea typeface="ＭＳ Ｐ明朝" panose="02020600040205080304" pitchFamily="18" charset="-128"/>
              </a:rPr>
              <a:t>から約</a:t>
            </a:r>
            <a:r>
              <a:rPr lang="en-US" altLang="ja-JP" sz="1200" dirty="0">
                <a:solidFill>
                  <a:schemeClr val="tx1"/>
                </a:solidFill>
                <a:latin typeface="ＭＳ Ｐ明朝" panose="02020600040205080304" pitchFamily="18" charset="-128"/>
                <a:ea typeface="ＭＳ Ｐ明朝" panose="02020600040205080304" pitchFamily="18" charset="-128"/>
              </a:rPr>
              <a:t>8</a:t>
            </a:r>
            <a:r>
              <a:rPr lang="ja-JP" altLang="en-US" sz="1200" dirty="0">
                <a:solidFill>
                  <a:schemeClr val="tx1"/>
                </a:solidFill>
                <a:latin typeface="ＭＳ Ｐ明朝" panose="02020600040205080304" pitchFamily="18" charset="-128"/>
                <a:ea typeface="ＭＳ Ｐ明朝" panose="02020600040205080304" pitchFamily="18" charset="-128"/>
              </a:rPr>
              <a:t>ポイント減少して</a:t>
            </a:r>
            <a:r>
              <a:rPr lang="en-US" altLang="ja-JP" sz="1200" dirty="0">
                <a:solidFill>
                  <a:schemeClr val="tx1"/>
                </a:solidFill>
                <a:latin typeface="ＭＳ Ｐ明朝" panose="02020600040205080304" pitchFamily="18" charset="-128"/>
                <a:ea typeface="ＭＳ Ｐ明朝" panose="02020600040205080304" pitchFamily="18" charset="-128"/>
              </a:rPr>
              <a:t>48.5%</a:t>
            </a:r>
            <a:r>
              <a:rPr lang="ja-JP" altLang="en-US" sz="1200" dirty="0" err="1">
                <a:solidFill>
                  <a:schemeClr val="tx1"/>
                </a:solidFill>
                <a:latin typeface="ＭＳ Ｐ明朝" panose="02020600040205080304" pitchFamily="18" charset="-128"/>
                <a:ea typeface="ＭＳ Ｐ明朝" panose="02020600040205080304" pitchFamily="18" charset="-128"/>
              </a:rPr>
              <a:t>、</a:t>
            </a:r>
            <a:r>
              <a:rPr lang="ja-JP" altLang="en-US" sz="1200" dirty="0">
                <a:solidFill>
                  <a:schemeClr val="tx1"/>
                </a:solidFill>
                <a:latin typeface="ＭＳ Ｐ明朝" panose="02020600040205080304" pitchFamily="18" charset="-128"/>
                <a:ea typeface="ＭＳ Ｐ明朝" panose="02020600040205080304" pitchFamily="18" charset="-128"/>
              </a:rPr>
              <a:t>「③特に対策をしていない</a:t>
            </a:r>
            <a:r>
              <a:rPr lang="ja-JP" altLang="en-US" sz="1200" dirty="0" smtClean="0">
                <a:solidFill>
                  <a:schemeClr val="tx1"/>
                </a:solidFill>
                <a:latin typeface="ＭＳ Ｐ明朝" panose="02020600040205080304" pitchFamily="18" charset="-128"/>
                <a:ea typeface="ＭＳ Ｐ明朝" panose="02020600040205080304" pitchFamily="18" charset="-128"/>
              </a:rPr>
              <a:t>」は前年度</a:t>
            </a:r>
            <a:r>
              <a:rPr lang="ja-JP" altLang="en-US" sz="1200" dirty="0">
                <a:solidFill>
                  <a:schemeClr val="tx1"/>
                </a:solidFill>
                <a:latin typeface="ＭＳ Ｐ明朝" panose="02020600040205080304" pitchFamily="18" charset="-128"/>
                <a:ea typeface="ＭＳ Ｐ明朝" panose="02020600040205080304" pitchFamily="18" charset="-128"/>
              </a:rPr>
              <a:t>から約</a:t>
            </a:r>
            <a:r>
              <a:rPr lang="en-US" altLang="ja-JP" sz="1200" dirty="0">
                <a:solidFill>
                  <a:schemeClr val="tx1"/>
                </a:solidFill>
                <a:latin typeface="ＭＳ Ｐ明朝" panose="02020600040205080304" pitchFamily="18" charset="-128"/>
                <a:ea typeface="ＭＳ Ｐ明朝" panose="02020600040205080304" pitchFamily="18" charset="-128"/>
              </a:rPr>
              <a:t>1</a:t>
            </a:r>
            <a:r>
              <a:rPr lang="ja-JP" altLang="en-US" sz="1200" dirty="0">
                <a:solidFill>
                  <a:schemeClr val="tx1"/>
                </a:solidFill>
                <a:latin typeface="ＭＳ Ｐ明朝" panose="02020600040205080304" pitchFamily="18" charset="-128"/>
                <a:ea typeface="ＭＳ Ｐ明朝" panose="02020600040205080304" pitchFamily="18" charset="-128"/>
              </a:rPr>
              <a:t>ポイント減少して</a:t>
            </a:r>
            <a:r>
              <a:rPr lang="en-US" altLang="ja-JP" sz="1200" dirty="0">
                <a:solidFill>
                  <a:schemeClr val="tx1"/>
                </a:solidFill>
                <a:latin typeface="ＭＳ Ｐ明朝" panose="02020600040205080304" pitchFamily="18" charset="-128"/>
                <a:ea typeface="ＭＳ Ｐ明朝" panose="02020600040205080304" pitchFamily="18" charset="-128"/>
              </a:rPr>
              <a:t>0.5%</a:t>
            </a:r>
            <a:r>
              <a:rPr lang="ja-JP" altLang="en-US" sz="1200" dirty="0">
                <a:solidFill>
                  <a:schemeClr val="tx1"/>
                </a:solidFill>
                <a:latin typeface="ＭＳ Ｐ明朝" panose="02020600040205080304" pitchFamily="18" charset="-128"/>
                <a:ea typeface="ＭＳ Ｐ明朝" panose="02020600040205080304" pitchFamily="18" charset="-128"/>
              </a:rPr>
              <a:t>になりました。</a:t>
            </a:r>
            <a:br>
              <a:rPr lang="ja-JP" altLang="en-US" sz="1200" dirty="0">
                <a:solidFill>
                  <a:schemeClr val="tx1"/>
                </a:solidFill>
                <a:latin typeface="ＭＳ Ｐ明朝" panose="02020600040205080304" pitchFamily="18" charset="-128"/>
                <a:ea typeface="ＭＳ Ｐ明朝" panose="02020600040205080304" pitchFamily="18" charset="-128"/>
              </a:rPr>
            </a:br>
            <a:r>
              <a:rPr lang="ja-JP" altLang="en-US" sz="1200" dirty="0">
                <a:solidFill>
                  <a:schemeClr val="tx1"/>
                </a:solidFill>
                <a:latin typeface="ＭＳ Ｐ明朝" panose="02020600040205080304" pitchFamily="18" charset="-128"/>
                <a:ea typeface="ＭＳ Ｐ明朝" panose="02020600040205080304" pitchFamily="18" charset="-128"/>
              </a:rPr>
              <a:t>　書庫等に施錠して保管している受託機関を組織別にみると、農業委員会は前年度から約</a:t>
            </a:r>
            <a:r>
              <a:rPr lang="en-US" altLang="ja-JP" sz="1200" dirty="0">
                <a:solidFill>
                  <a:schemeClr val="tx1"/>
                </a:solidFill>
                <a:latin typeface="ＭＳ Ｐ明朝" panose="02020600040205080304" pitchFamily="18" charset="-128"/>
                <a:ea typeface="ＭＳ Ｐ明朝" panose="02020600040205080304" pitchFamily="18" charset="-128"/>
              </a:rPr>
              <a:t>9</a:t>
            </a:r>
            <a:r>
              <a:rPr lang="ja-JP" altLang="en-US" sz="1200" dirty="0">
                <a:solidFill>
                  <a:schemeClr val="tx1"/>
                </a:solidFill>
                <a:latin typeface="ＭＳ Ｐ明朝" panose="02020600040205080304" pitchFamily="18" charset="-128"/>
                <a:ea typeface="ＭＳ Ｐ明朝" panose="02020600040205080304" pitchFamily="18" charset="-128"/>
              </a:rPr>
              <a:t>ポイント増加して</a:t>
            </a:r>
            <a:r>
              <a:rPr lang="en-US" altLang="ja-JP" sz="1200" dirty="0">
                <a:solidFill>
                  <a:schemeClr val="tx1"/>
                </a:solidFill>
                <a:latin typeface="ＭＳ Ｐ明朝" panose="02020600040205080304" pitchFamily="18" charset="-128"/>
                <a:ea typeface="ＭＳ Ｐ明朝" panose="02020600040205080304" pitchFamily="18" charset="-128"/>
              </a:rPr>
              <a:t>35.9%</a:t>
            </a:r>
            <a:r>
              <a:rPr lang="ja-JP" altLang="en-US" sz="1200" dirty="0" err="1">
                <a:solidFill>
                  <a:schemeClr val="tx1"/>
                </a:solidFill>
                <a:latin typeface="ＭＳ Ｐ明朝" panose="02020600040205080304" pitchFamily="18" charset="-128"/>
                <a:ea typeface="ＭＳ Ｐ明朝" panose="02020600040205080304" pitchFamily="18" charset="-128"/>
              </a:rPr>
              <a:t>、</a:t>
            </a:r>
            <a:r>
              <a:rPr lang="ja-JP" altLang="en-US" sz="1200" dirty="0">
                <a:solidFill>
                  <a:schemeClr val="tx1"/>
                </a:solidFill>
                <a:latin typeface="ＭＳ Ｐ明朝" panose="02020600040205080304" pitchFamily="18" charset="-128"/>
                <a:ea typeface="ＭＳ Ｐ明朝" panose="02020600040205080304" pitchFamily="18" charset="-128"/>
              </a:rPr>
              <a:t>ＪＡが前年度から約</a:t>
            </a:r>
            <a:r>
              <a:rPr lang="en-US" altLang="ja-JP" sz="1200" dirty="0">
                <a:solidFill>
                  <a:schemeClr val="tx1"/>
                </a:solidFill>
                <a:latin typeface="ＭＳ Ｐ明朝" panose="02020600040205080304" pitchFamily="18" charset="-128"/>
                <a:ea typeface="ＭＳ Ｐ明朝" panose="02020600040205080304" pitchFamily="18" charset="-128"/>
              </a:rPr>
              <a:t>8</a:t>
            </a:r>
            <a:r>
              <a:rPr lang="ja-JP" altLang="en-US" sz="1200" dirty="0">
                <a:solidFill>
                  <a:schemeClr val="tx1"/>
                </a:solidFill>
                <a:latin typeface="ＭＳ Ｐ明朝" panose="02020600040205080304" pitchFamily="18" charset="-128"/>
                <a:ea typeface="ＭＳ Ｐ明朝" panose="02020600040205080304" pitchFamily="18" charset="-128"/>
              </a:rPr>
              <a:t>ポイント増加して</a:t>
            </a:r>
            <a:r>
              <a:rPr lang="en-US" altLang="ja-JP" sz="1200" dirty="0">
                <a:solidFill>
                  <a:schemeClr val="tx1"/>
                </a:solidFill>
                <a:latin typeface="ＭＳ Ｐ明朝" panose="02020600040205080304" pitchFamily="18" charset="-128"/>
                <a:ea typeface="ＭＳ Ｐ明朝" panose="02020600040205080304" pitchFamily="18" charset="-128"/>
              </a:rPr>
              <a:t>89.9%</a:t>
            </a:r>
            <a:r>
              <a:rPr lang="ja-JP" altLang="en-US" sz="1200" dirty="0">
                <a:solidFill>
                  <a:schemeClr val="tx1"/>
                </a:solidFill>
                <a:latin typeface="ＭＳ Ｐ明朝" panose="02020600040205080304" pitchFamily="18" charset="-128"/>
                <a:ea typeface="ＭＳ Ｐ明朝" panose="02020600040205080304" pitchFamily="18" charset="-128"/>
              </a:rPr>
              <a:t>になりました。</a:t>
            </a:r>
          </a:p>
        </p:txBody>
      </p:sp>
      <p:pic>
        <p:nvPicPr>
          <p:cNvPr id="12" name="図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981" y="677989"/>
            <a:ext cx="5573316" cy="2555974"/>
          </a:xfrm>
          <a:prstGeom prst="rect">
            <a:avLst/>
          </a:prstGeom>
          <a:noFill/>
          <a:extLst>
            <a:ext uri="{909E8E84-426E-40DD-AFC4-6F175D3DCCD1}">
              <a14:hiddenFill xmlns:a14="http://schemas.microsoft.com/office/drawing/2010/main">
                <a:solidFill>
                  <a:srgbClr val="FFFFFF"/>
                </a:solidFill>
              </a14:hiddenFill>
            </a:ext>
          </a:extLst>
        </p:spPr>
      </p:pic>
      <p:sp>
        <p:nvSpPr>
          <p:cNvPr id="10" name="角丸四角形 9"/>
          <p:cNvSpPr/>
          <p:nvPr/>
        </p:nvSpPr>
        <p:spPr>
          <a:xfrm>
            <a:off x="68052" y="5778377"/>
            <a:ext cx="4753504" cy="1224135"/>
          </a:xfrm>
          <a:prstGeom prst="roundRect">
            <a:avLst>
              <a:gd name="adj" fmla="val 8343"/>
            </a:avLst>
          </a:prstGeom>
          <a:noFill/>
          <a:ln w="19050">
            <a:solidFill>
              <a:srgbClr val="FF33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2897" tIns="42897" rIns="42897" bIns="42897" numCol="1" spcCol="0" rtlCol="0" fromWordArt="0" anchor="ctr" anchorCtr="0" forceAA="0" compatLnSpc="1">
            <a:prstTxWarp prst="textNoShape">
              <a:avLst/>
            </a:prstTxWarp>
            <a:noAutofit/>
          </a:bodyPr>
          <a:lstStyle/>
          <a:p>
            <a:r>
              <a:rPr lang="ja-JP" altLang="en-US" sz="1200" dirty="0">
                <a:solidFill>
                  <a:schemeClr val="tx1"/>
                </a:solidFill>
                <a:latin typeface="ＭＳ Ｐ明朝" panose="02020600040205080304" pitchFamily="18" charset="-128"/>
                <a:ea typeface="ＭＳ Ｐ明朝" panose="02020600040205080304" pitchFamily="18" charset="-128"/>
              </a:rPr>
              <a:t>　</a:t>
            </a:r>
            <a:r>
              <a:rPr lang="en-US" altLang="ja-JP" sz="1200" dirty="0" smtClean="0">
                <a:solidFill>
                  <a:schemeClr val="tx1"/>
                </a:solidFill>
                <a:latin typeface="ＭＳ Ｐ明朝" panose="02020600040205080304" pitchFamily="18" charset="-128"/>
                <a:ea typeface="ＭＳ Ｐ明朝" panose="02020600040205080304" pitchFamily="18" charset="-128"/>
              </a:rPr>
              <a:t>1</a:t>
            </a:r>
            <a:r>
              <a:rPr lang="ja-JP" altLang="en-US" sz="1200" dirty="0" smtClean="0">
                <a:solidFill>
                  <a:schemeClr val="tx1"/>
                </a:solidFill>
                <a:latin typeface="ＭＳ Ｐ明朝" panose="02020600040205080304" pitchFamily="18" charset="-128"/>
                <a:ea typeface="ＭＳ Ｐ明朝" panose="02020600040205080304" pitchFamily="18" charset="-128"/>
              </a:rPr>
              <a:t>で「</a:t>
            </a:r>
            <a:r>
              <a:rPr lang="ja-JP" altLang="en-US" sz="1200" dirty="0">
                <a:solidFill>
                  <a:schemeClr val="tx1"/>
                </a:solidFill>
                <a:latin typeface="ＭＳ Ｐ明朝" panose="02020600040205080304" pitchFamily="18" charset="-128"/>
                <a:ea typeface="ＭＳ Ｐ明朝" panose="02020600040205080304" pitchFamily="18" charset="-128"/>
              </a:rPr>
              <a:t>②書庫等に施錠せず保管」又は「③特に対策をしていない」と回答した受託機関の施錠等をしていない理由について、「①施錠可能な書庫等が無いため」も最も多く</a:t>
            </a:r>
            <a:r>
              <a:rPr lang="en-US" altLang="ja-JP" sz="1200" dirty="0">
                <a:solidFill>
                  <a:schemeClr val="tx1"/>
                </a:solidFill>
                <a:latin typeface="ＭＳ Ｐ明朝" panose="02020600040205080304" pitchFamily="18" charset="-128"/>
                <a:ea typeface="ＭＳ Ｐ明朝" panose="02020600040205080304" pitchFamily="18" charset="-128"/>
              </a:rPr>
              <a:t>55.2%</a:t>
            </a:r>
            <a:r>
              <a:rPr lang="ja-JP" altLang="en-US" sz="1200" dirty="0" err="1">
                <a:solidFill>
                  <a:schemeClr val="tx1"/>
                </a:solidFill>
                <a:latin typeface="ＭＳ Ｐ明朝" panose="02020600040205080304" pitchFamily="18" charset="-128"/>
                <a:ea typeface="ＭＳ Ｐ明朝" panose="02020600040205080304" pitchFamily="18" charset="-128"/>
              </a:rPr>
              <a:t>、</a:t>
            </a:r>
            <a:r>
              <a:rPr lang="ja-JP" altLang="en-US" sz="1200" dirty="0">
                <a:solidFill>
                  <a:schemeClr val="tx1"/>
                </a:solidFill>
                <a:latin typeface="ＭＳ Ｐ明朝" panose="02020600040205080304" pitchFamily="18" charset="-128"/>
                <a:ea typeface="ＭＳ Ｐ明朝" panose="02020600040205080304" pitchFamily="18" charset="-128"/>
              </a:rPr>
              <a:t>次いで「④執務室を施錠し退庁するため」が</a:t>
            </a:r>
            <a:r>
              <a:rPr lang="en-US" altLang="ja-JP" sz="1200" dirty="0">
                <a:solidFill>
                  <a:schemeClr val="tx1"/>
                </a:solidFill>
                <a:latin typeface="ＭＳ Ｐ明朝" panose="02020600040205080304" pitchFamily="18" charset="-128"/>
                <a:ea typeface="ＭＳ Ｐ明朝" panose="02020600040205080304" pitchFamily="18" charset="-128"/>
              </a:rPr>
              <a:t>33.4%</a:t>
            </a:r>
            <a:r>
              <a:rPr lang="ja-JP" altLang="en-US" sz="1200" dirty="0" err="1">
                <a:solidFill>
                  <a:schemeClr val="tx1"/>
                </a:solidFill>
                <a:latin typeface="ＭＳ Ｐ明朝" panose="02020600040205080304" pitchFamily="18" charset="-128"/>
                <a:ea typeface="ＭＳ Ｐ明朝" panose="02020600040205080304" pitchFamily="18" charset="-128"/>
              </a:rPr>
              <a:t>、</a:t>
            </a:r>
            <a:r>
              <a:rPr lang="ja-JP" altLang="en-US" sz="1200" dirty="0">
                <a:solidFill>
                  <a:schemeClr val="tx1"/>
                </a:solidFill>
                <a:latin typeface="ＭＳ Ｐ明朝" panose="02020600040205080304" pitchFamily="18" charset="-128"/>
                <a:ea typeface="ＭＳ Ｐ明朝" panose="02020600040205080304" pitchFamily="18" charset="-128"/>
              </a:rPr>
              <a:t>「②書庫等への保管が手間なため</a:t>
            </a:r>
            <a:r>
              <a:rPr lang="ja-JP" altLang="en-US" sz="1200" dirty="0" smtClean="0">
                <a:solidFill>
                  <a:schemeClr val="tx1"/>
                </a:solidFill>
                <a:latin typeface="ＭＳ Ｐ明朝" panose="02020600040205080304" pitchFamily="18" charset="-128"/>
                <a:ea typeface="ＭＳ Ｐ明朝" panose="02020600040205080304" pitchFamily="18" charset="-128"/>
              </a:rPr>
              <a:t>」が</a:t>
            </a:r>
            <a:r>
              <a:rPr lang="en-US" altLang="ja-JP" sz="1200" dirty="0" smtClean="0">
                <a:solidFill>
                  <a:schemeClr val="tx1"/>
                </a:solidFill>
                <a:latin typeface="ＭＳ Ｐ明朝" panose="02020600040205080304" pitchFamily="18" charset="-128"/>
                <a:ea typeface="ＭＳ Ｐ明朝" panose="02020600040205080304" pitchFamily="18" charset="-128"/>
              </a:rPr>
              <a:t>6.5</a:t>
            </a:r>
            <a:r>
              <a:rPr lang="en-US" altLang="ja-JP" sz="1200" dirty="0">
                <a:solidFill>
                  <a:schemeClr val="tx1"/>
                </a:solidFill>
                <a:latin typeface="ＭＳ Ｐ明朝" panose="02020600040205080304" pitchFamily="18" charset="-128"/>
                <a:ea typeface="ＭＳ Ｐ明朝" panose="02020600040205080304" pitchFamily="18" charset="-128"/>
              </a:rPr>
              <a:t>%</a:t>
            </a:r>
            <a:r>
              <a:rPr lang="ja-JP" altLang="en-US" sz="1200" dirty="0" err="1">
                <a:solidFill>
                  <a:schemeClr val="tx1"/>
                </a:solidFill>
                <a:latin typeface="ＭＳ Ｐ明朝" panose="02020600040205080304" pitchFamily="18" charset="-128"/>
                <a:ea typeface="ＭＳ Ｐ明朝" panose="02020600040205080304" pitchFamily="18" charset="-128"/>
              </a:rPr>
              <a:t>、</a:t>
            </a:r>
            <a:r>
              <a:rPr lang="ja-JP" altLang="en-US" sz="1200" dirty="0">
                <a:solidFill>
                  <a:schemeClr val="tx1"/>
                </a:solidFill>
                <a:latin typeface="ＭＳ Ｐ明朝" panose="02020600040205080304" pitchFamily="18" charset="-128"/>
                <a:ea typeface="ＭＳ Ｐ明朝" panose="02020600040205080304" pitchFamily="18" charset="-128"/>
              </a:rPr>
              <a:t>「③管理部署からの指示がないため</a:t>
            </a:r>
            <a:r>
              <a:rPr lang="ja-JP" altLang="en-US" sz="1200" dirty="0" smtClean="0">
                <a:solidFill>
                  <a:schemeClr val="tx1"/>
                </a:solidFill>
                <a:latin typeface="ＭＳ Ｐ明朝" panose="02020600040205080304" pitchFamily="18" charset="-128"/>
                <a:ea typeface="ＭＳ Ｐ明朝" panose="02020600040205080304" pitchFamily="18" charset="-128"/>
              </a:rPr>
              <a:t>」が</a:t>
            </a:r>
            <a:r>
              <a:rPr lang="en-US" altLang="ja-JP" sz="1200" dirty="0" smtClean="0">
                <a:solidFill>
                  <a:schemeClr val="tx1"/>
                </a:solidFill>
                <a:latin typeface="ＭＳ Ｐ明朝" panose="02020600040205080304" pitchFamily="18" charset="-128"/>
                <a:ea typeface="ＭＳ Ｐ明朝" panose="02020600040205080304" pitchFamily="18" charset="-128"/>
              </a:rPr>
              <a:t>4</a:t>
            </a:r>
            <a:r>
              <a:rPr lang="en-US" altLang="ja-JP" sz="1200" dirty="0">
                <a:solidFill>
                  <a:schemeClr val="tx1"/>
                </a:solidFill>
                <a:latin typeface="ＭＳ Ｐ明朝" panose="02020600040205080304" pitchFamily="18" charset="-128"/>
                <a:ea typeface="ＭＳ Ｐ明朝" panose="02020600040205080304" pitchFamily="18" charset="-128"/>
              </a:rPr>
              <a:t>%</a:t>
            </a:r>
            <a:r>
              <a:rPr lang="ja-JP" altLang="en-US" sz="1200" dirty="0">
                <a:solidFill>
                  <a:schemeClr val="tx1"/>
                </a:solidFill>
                <a:latin typeface="ＭＳ Ｐ明朝" panose="02020600040205080304" pitchFamily="18" charset="-128"/>
                <a:ea typeface="ＭＳ Ｐ明朝" panose="02020600040205080304" pitchFamily="18" charset="-128"/>
              </a:rPr>
              <a:t>でした。</a:t>
            </a:r>
          </a:p>
        </p:txBody>
      </p:sp>
      <p:grpSp>
        <p:nvGrpSpPr>
          <p:cNvPr id="11" name="グループ化 10"/>
          <p:cNvGrpSpPr/>
          <p:nvPr/>
        </p:nvGrpSpPr>
        <p:grpSpPr>
          <a:xfrm>
            <a:off x="5153923" y="3710929"/>
            <a:ext cx="5826739" cy="2859536"/>
            <a:chOff x="6384032" y="3231893"/>
            <a:chExt cx="5414393" cy="2657172"/>
          </a:xfrm>
        </p:grpSpPr>
        <p:sp>
          <p:nvSpPr>
            <p:cNvPr id="3" name="額縁 2"/>
            <p:cNvSpPr/>
            <p:nvPr/>
          </p:nvSpPr>
          <p:spPr>
            <a:xfrm>
              <a:off x="6384032" y="3231893"/>
              <a:ext cx="5414393" cy="2657172"/>
            </a:xfrm>
            <a:prstGeom prst="bevel">
              <a:avLst>
                <a:gd name="adj" fmla="val 3450"/>
              </a:avLst>
            </a:prstGeom>
            <a:no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lIns="77483" tIns="77483" rIns="77483" bIns="77483" rtlCol="0" anchor="t" anchorCtr="0"/>
            <a:lstStyle/>
            <a:p>
              <a:r>
                <a:rPr lang="ja-JP" altLang="en-US" sz="1400" dirty="0">
                  <a:solidFill>
                    <a:schemeClr val="tx1"/>
                  </a:solidFill>
                  <a:latin typeface="ＭＳ Ｐ明朝" panose="02020600040205080304" pitchFamily="18" charset="-128"/>
                  <a:ea typeface="ＭＳ Ｐ明朝" panose="02020600040205080304" pitchFamily="18" charset="-128"/>
                </a:rPr>
                <a:t>☞</a:t>
              </a:r>
              <a:r>
                <a:rPr lang="ja-JP" altLang="en-US" sz="1291" dirty="0">
                  <a:solidFill>
                    <a:schemeClr val="tx1"/>
                  </a:solidFill>
                  <a:latin typeface="ＭＳ Ｐ明朝" panose="02020600040205080304" pitchFamily="18" charset="-128"/>
                  <a:ea typeface="ＭＳ Ｐ明朝" panose="02020600040205080304" pitchFamily="18" charset="-128"/>
                </a:rPr>
                <a:t>　</a:t>
              </a:r>
              <a:r>
                <a:rPr lang="ja-JP" altLang="en-US" sz="1200" dirty="0">
                  <a:solidFill>
                    <a:schemeClr val="tx1"/>
                  </a:solidFill>
                  <a:latin typeface="ＭＳ Ｐ明朝" panose="02020600040205080304" pitchFamily="18" charset="-128"/>
                  <a:ea typeface="ＭＳ Ｐ明朝" panose="02020600040205080304" pitchFamily="18" charset="-128"/>
                </a:rPr>
                <a:t>農業者年金加入者等の個人情報が記載された</a:t>
              </a:r>
              <a:r>
                <a:rPr lang="ja-JP" altLang="en-US" sz="1200" dirty="0" smtClean="0">
                  <a:solidFill>
                    <a:schemeClr val="tx1"/>
                  </a:solidFill>
                  <a:latin typeface="ＭＳ Ｐ明朝" panose="02020600040205080304" pitchFamily="18" charset="-128"/>
                  <a:ea typeface="ＭＳ Ｐ明朝" panose="02020600040205080304" pitchFamily="18" charset="-128"/>
                </a:rPr>
                <a:t>書類を書庫</a:t>
              </a:r>
              <a:r>
                <a:rPr lang="ja-JP" altLang="en-US" sz="1200" dirty="0">
                  <a:solidFill>
                    <a:schemeClr val="tx1"/>
                  </a:solidFill>
                  <a:latin typeface="ＭＳ Ｐ明朝" panose="02020600040205080304" pitchFamily="18" charset="-128"/>
                  <a:ea typeface="ＭＳ Ｐ明朝" panose="02020600040205080304" pitchFamily="18" charset="-128"/>
                </a:rPr>
                <a:t>等に施錠・</a:t>
              </a:r>
              <a:r>
                <a:rPr lang="ja-JP" altLang="en-US" sz="1200" dirty="0" smtClean="0">
                  <a:solidFill>
                    <a:schemeClr val="tx1"/>
                  </a:solidFill>
                  <a:latin typeface="ＭＳ Ｐ明朝" panose="02020600040205080304" pitchFamily="18" charset="-128"/>
                  <a:ea typeface="ＭＳ Ｐ明朝" panose="02020600040205080304" pitchFamily="18" charset="-128"/>
                </a:rPr>
                <a:t>保管</a:t>
              </a:r>
              <a:r>
                <a:rPr lang="ja-JP" altLang="en-US" sz="1200" dirty="0">
                  <a:solidFill>
                    <a:schemeClr val="tx1"/>
                  </a:solidFill>
                  <a:latin typeface="ＭＳ Ｐ明朝" panose="02020600040205080304" pitchFamily="18" charset="-128"/>
                  <a:ea typeface="ＭＳ Ｐ明朝" panose="02020600040205080304" pitchFamily="18" charset="-128"/>
                </a:rPr>
                <a:t>して</a:t>
              </a:r>
              <a:r>
                <a:rPr lang="ja-JP" altLang="en-US" sz="1200" dirty="0" smtClean="0">
                  <a:solidFill>
                    <a:schemeClr val="tx1"/>
                  </a:solidFill>
                  <a:latin typeface="ＭＳ Ｐ明朝" panose="02020600040205080304" pitchFamily="18" charset="-128"/>
                  <a:ea typeface="ＭＳ Ｐ明朝" panose="02020600040205080304" pitchFamily="18" charset="-128"/>
                </a:rPr>
                <a:t>退</a:t>
              </a:r>
              <a:br>
                <a:rPr lang="ja-JP" altLang="en-US" sz="1200" dirty="0" smtClean="0">
                  <a:solidFill>
                    <a:schemeClr val="tx1"/>
                  </a:solidFill>
                  <a:latin typeface="ＭＳ Ｐ明朝" panose="02020600040205080304" pitchFamily="18" charset="-128"/>
                  <a:ea typeface="ＭＳ Ｐ明朝" panose="02020600040205080304" pitchFamily="18" charset="-128"/>
                </a:rPr>
              </a:br>
              <a:r>
                <a:rPr lang="ja-JP" altLang="en-US" sz="1200" dirty="0" smtClean="0">
                  <a:solidFill>
                    <a:schemeClr val="tx1"/>
                  </a:solidFill>
                  <a:latin typeface="ＭＳ Ｐ明朝" panose="02020600040205080304" pitchFamily="18" charset="-128"/>
                  <a:ea typeface="ＭＳ Ｐ明朝" panose="02020600040205080304" pitchFamily="18" charset="-128"/>
                </a:rPr>
                <a:t>　</a:t>
              </a:r>
              <a:r>
                <a:rPr lang="ja-JP" altLang="en-US" sz="1200" dirty="0" err="1" smtClean="0">
                  <a:solidFill>
                    <a:schemeClr val="tx1"/>
                  </a:solidFill>
                  <a:latin typeface="ＭＳ Ｐ明朝" panose="02020600040205080304" pitchFamily="18" charset="-128"/>
                  <a:ea typeface="ＭＳ Ｐ明朝" panose="02020600040205080304" pitchFamily="18" charset="-128"/>
                </a:rPr>
                <a:t>庁</a:t>
              </a:r>
              <a:r>
                <a:rPr lang="ja-JP" altLang="en-US" sz="1200" dirty="0" err="1">
                  <a:solidFill>
                    <a:schemeClr val="tx1"/>
                  </a:solidFill>
                  <a:latin typeface="ＭＳ Ｐ明朝" panose="02020600040205080304" pitchFamily="18" charset="-128"/>
                  <a:ea typeface="ＭＳ Ｐ明朝" panose="02020600040205080304" pitchFamily="18" charset="-128"/>
                </a:rPr>
                <a:t>しなければ</a:t>
              </a:r>
              <a:r>
                <a:rPr lang="ja-JP" altLang="en-US" sz="1200" dirty="0">
                  <a:solidFill>
                    <a:schemeClr val="tx1"/>
                  </a:solidFill>
                  <a:latin typeface="ＭＳ Ｐ明朝" panose="02020600040205080304" pitchFamily="18" charset="-128"/>
                  <a:ea typeface="ＭＳ Ｐ明朝" panose="02020600040205080304" pitchFamily="18" charset="-128"/>
                </a:rPr>
                <a:t>、盗難や紛失のリスクが高まります。</a:t>
              </a:r>
            </a:p>
            <a:p>
              <a:r>
                <a:rPr lang="ja-JP" altLang="en-US" sz="1200" dirty="0">
                  <a:solidFill>
                    <a:schemeClr val="tx1"/>
                  </a:solidFill>
                  <a:latin typeface="ＭＳ Ｐ明朝" panose="02020600040205080304" pitchFamily="18" charset="-128"/>
                  <a:ea typeface="ＭＳ Ｐ明朝" panose="02020600040205080304" pitchFamily="18" charset="-128"/>
                </a:rPr>
                <a:t>　　実際に個人情報が盗難等された場合には、個人の権利が侵害されるとともに</a:t>
              </a:r>
              <a:r>
                <a:rPr lang="ja-JP" altLang="en-US" sz="1200" dirty="0" smtClean="0">
                  <a:solidFill>
                    <a:schemeClr val="tx1"/>
                  </a:solidFill>
                  <a:latin typeface="ＭＳ Ｐ明朝" panose="02020600040205080304" pitchFamily="18" charset="-128"/>
                  <a:ea typeface="ＭＳ Ｐ明朝" panose="02020600040205080304" pitchFamily="18" charset="-128"/>
                </a:rPr>
                <a:t>、組織</a:t>
              </a:r>
              <a:br>
                <a:rPr lang="ja-JP" altLang="en-US" sz="1200" dirty="0" smtClean="0">
                  <a:solidFill>
                    <a:schemeClr val="tx1"/>
                  </a:solidFill>
                  <a:latin typeface="ＭＳ Ｐ明朝" panose="02020600040205080304" pitchFamily="18" charset="-128"/>
                  <a:ea typeface="ＭＳ Ｐ明朝" panose="02020600040205080304" pitchFamily="18" charset="-128"/>
                </a:rPr>
              </a:br>
              <a:r>
                <a:rPr lang="ja-JP" altLang="en-US" sz="1200" dirty="0" smtClean="0">
                  <a:solidFill>
                    <a:schemeClr val="tx1"/>
                  </a:solidFill>
                  <a:latin typeface="ＭＳ Ｐ明朝" panose="02020600040205080304" pitchFamily="18" charset="-128"/>
                  <a:ea typeface="ＭＳ Ｐ明朝" panose="02020600040205080304" pitchFamily="18" charset="-128"/>
                </a:rPr>
                <a:t>　や</a:t>
              </a:r>
              <a:r>
                <a:rPr lang="ja-JP" altLang="en-US" sz="1200" dirty="0">
                  <a:solidFill>
                    <a:schemeClr val="tx1"/>
                  </a:solidFill>
                  <a:latin typeface="ＭＳ Ｐ明朝" panose="02020600040205080304" pitchFamily="18" charset="-128"/>
                  <a:ea typeface="ＭＳ Ｐ明朝" panose="02020600040205080304" pitchFamily="18" charset="-128"/>
                </a:rPr>
                <a:t>農業者年金制度の社会的信用も失われることになります。</a:t>
              </a:r>
            </a:p>
            <a:p>
              <a:r>
                <a:rPr lang="ja-JP" altLang="en-US" sz="1200" dirty="0">
                  <a:solidFill>
                    <a:schemeClr val="tx1"/>
                  </a:solidFill>
                  <a:latin typeface="ＭＳ Ｐ明朝" panose="02020600040205080304" pitchFamily="18" charset="-128"/>
                  <a:ea typeface="ＭＳ Ｐ明朝" panose="02020600040205080304" pitchFamily="18" charset="-128"/>
                </a:rPr>
                <a:t>　</a:t>
              </a:r>
              <a:r>
                <a:rPr lang="ja-JP" altLang="en-US" sz="1200" dirty="0" smtClean="0">
                  <a:solidFill>
                    <a:schemeClr val="tx1"/>
                  </a:solidFill>
                  <a:latin typeface="ＭＳ Ｐ明朝" panose="02020600040205080304" pitchFamily="18" charset="-128"/>
                  <a:ea typeface="ＭＳ Ｐ明朝" panose="02020600040205080304" pitchFamily="18" charset="-128"/>
                </a:rPr>
                <a:t>　個人</a:t>
              </a:r>
              <a:r>
                <a:rPr lang="ja-JP" altLang="en-US" sz="1200" dirty="0">
                  <a:solidFill>
                    <a:schemeClr val="tx1"/>
                  </a:solidFill>
                  <a:latin typeface="ＭＳ Ｐ明朝" panose="02020600040205080304" pitchFamily="18" charset="-128"/>
                  <a:ea typeface="ＭＳ Ｐ明朝" panose="02020600040205080304" pitchFamily="18" charset="-128"/>
                </a:rPr>
                <a:t>情報が記載された書類は、確実に施錠・保管した上で、退庁するように</a:t>
              </a:r>
              <a:r>
                <a:rPr lang="ja-JP" altLang="en-US" sz="1200" dirty="0" smtClean="0">
                  <a:solidFill>
                    <a:schemeClr val="tx1"/>
                  </a:solidFill>
                  <a:latin typeface="ＭＳ Ｐ明朝" panose="02020600040205080304" pitchFamily="18" charset="-128"/>
                  <a:ea typeface="ＭＳ Ｐ明朝" panose="02020600040205080304" pitchFamily="18" charset="-128"/>
                </a:rPr>
                <a:t>してく</a:t>
              </a:r>
              <a:br>
                <a:rPr lang="ja-JP" altLang="en-US" sz="1200" dirty="0" smtClean="0">
                  <a:solidFill>
                    <a:schemeClr val="tx1"/>
                  </a:solidFill>
                  <a:latin typeface="ＭＳ Ｐ明朝" panose="02020600040205080304" pitchFamily="18" charset="-128"/>
                  <a:ea typeface="ＭＳ Ｐ明朝" panose="02020600040205080304" pitchFamily="18" charset="-128"/>
                </a:rPr>
              </a:br>
              <a:r>
                <a:rPr lang="ja-JP" altLang="en-US" sz="1200" dirty="0" smtClean="0">
                  <a:solidFill>
                    <a:schemeClr val="tx1"/>
                  </a:solidFill>
                  <a:latin typeface="ＭＳ Ｐ明朝" panose="02020600040205080304" pitchFamily="18" charset="-128"/>
                  <a:ea typeface="ＭＳ Ｐ明朝" panose="02020600040205080304" pitchFamily="18" charset="-128"/>
                </a:rPr>
                <a:t>　ださい</a:t>
              </a:r>
              <a:r>
                <a:rPr lang="ja-JP" altLang="en-US" sz="1200" dirty="0">
                  <a:solidFill>
                    <a:schemeClr val="tx1"/>
                  </a:solidFill>
                  <a:latin typeface="ＭＳ Ｐ明朝" panose="02020600040205080304" pitchFamily="18" charset="-128"/>
                  <a:ea typeface="ＭＳ Ｐ明朝" panose="02020600040205080304" pitchFamily="18" charset="-128"/>
                </a:rPr>
                <a:t>。</a:t>
              </a:r>
            </a:p>
          </p:txBody>
        </p:sp>
        <p:sp>
          <p:nvSpPr>
            <p:cNvPr id="5" name="角丸四角形 4"/>
            <p:cNvSpPr/>
            <p:nvPr/>
          </p:nvSpPr>
          <p:spPr>
            <a:xfrm>
              <a:off x="6666022" y="4688610"/>
              <a:ext cx="4850410" cy="932806"/>
            </a:xfrm>
            <a:prstGeom prst="roundRect">
              <a:avLst>
                <a:gd name="adj" fmla="val 9337"/>
              </a:avLst>
            </a:prstGeom>
            <a:noFill/>
            <a:ln w="22225">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lIns="38742" tIns="38742" rIns="38742" bIns="38742" rtlCol="0" anchor="t" anchorCtr="0"/>
            <a:lstStyle/>
            <a:p>
              <a:r>
                <a:rPr lang="ja-JP" altLang="en-US" sz="1291" dirty="0">
                  <a:solidFill>
                    <a:schemeClr val="tx1"/>
                  </a:solidFill>
                  <a:latin typeface="ＭＳ Ｐ明朝" panose="02020600040205080304" pitchFamily="18" charset="-128"/>
                  <a:ea typeface="ＭＳ Ｐ明朝" panose="02020600040205080304" pitchFamily="18" charset="-128"/>
                </a:rPr>
                <a:t>　「施錠可能な書庫等が無い」との回答が多く</a:t>
              </a:r>
              <a:r>
                <a:rPr lang="ja-JP" altLang="en-US" sz="1291" dirty="0" smtClean="0">
                  <a:solidFill>
                    <a:schemeClr val="tx1"/>
                  </a:solidFill>
                  <a:latin typeface="ＭＳ Ｐ明朝" panose="02020600040205080304" pitchFamily="18" charset="-128"/>
                  <a:ea typeface="ＭＳ Ｐ明朝" panose="02020600040205080304" pitchFamily="18" charset="-128"/>
                </a:rPr>
                <a:t>ありました。</a:t>
              </a:r>
            </a:p>
            <a:p>
              <a:r>
                <a:rPr lang="ja-JP" altLang="en-US" sz="1291" dirty="0">
                  <a:solidFill>
                    <a:schemeClr val="tx1"/>
                  </a:solidFill>
                  <a:latin typeface="ＭＳ Ｐ明朝" panose="02020600040205080304" pitchFamily="18" charset="-128"/>
                  <a:ea typeface="ＭＳ Ｐ明朝" panose="02020600040205080304" pitchFamily="18" charset="-128"/>
                </a:rPr>
                <a:t>　</a:t>
              </a:r>
              <a:r>
                <a:rPr lang="ja-JP" altLang="en-US" sz="1291" dirty="0" smtClean="0">
                  <a:solidFill>
                    <a:schemeClr val="tx1"/>
                  </a:solidFill>
                  <a:latin typeface="ＭＳ Ｐ明朝" panose="02020600040205080304" pitchFamily="18" charset="-128"/>
                  <a:ea typeface="ＭＳ Ｐ明朝" panose="02020600040205080304" pitchFamily="18" charset="-128"/>
                </a:rPr>
                <a:t>これ</a:t>
              </a:r>
              <a:r>
                <a:rPr lang="ja-JP" altLang="en-US" sz="1291" dirty="0">
                  <a:solidFill>
                    <a:schemeClr val="tx1"/>
                  </a:solidFill>
                  <a:latin typeface="ＭＳ Ｐ明朝" panose="02020600040205080304" pitchFamily="18" charset="-128"/>
                  <a:ea typeface="ＭＳ Ｐ明朝" panose="02020600040205080304" pitchFamily="18" charset="-128"/>
                </a:rPr>
                <a:t>については、農業者年金業務委託費から書庫等を購入することが可能です。</a:t>
              </a:r>
            </a:p>
            <a:p>
              <a:r>
                <a:rPr lang="ja-JP" altLang="en-US" sz="1291" dirty="0">
                  <a:solidFill>
                    <a:schemeClr val="tx1"/>
                  </a:solidFill>
                  <a:latin typeface="ＭＳ Ｐ明朝" panose="02020600040205080304" pitchFamily="18" charset="-128"/>
                  <a:ea typeface="ＭＳ Ｐ明朝" panose="02020600040205080304" pitchFamily="18" charset="-128"/>
                </a:rPr>
                <a:t>　ご検討いただき、適切な保管をお願いします。</a:t>
              </a:r>
            </a:p>
          </p:txBody>
        </p:sp>
      </p:grpSp>
      <p:pic>
        <p:nvPicPr>
          <p:cNvPr id="13" name="図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397" y="3837959"/>
            <a:ext cx="4746099" cy="18287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86923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0A733B4-637B-4A33-AE48-1932963ED9D0}" type="slidenum">
              <a:rPr kumimoji="1" lang="ja-JP" altLang="en-US" smtClean="0"/>
              <a:pPr/>
              <a:t>3</a:t>
            </a:fld>
            <a:endParaRPr kumimoji="1" lang="ja-JP" altLang="en-US"/>
          </a:p>
        </p:txBody>
      </p:sp>
      <p:sp>
        <p:nvSpPr>
          <p:cNvPr id="5" name="角丸四角形 4"/>
          <p:cNvSpPr/>
          <p:nvPr/>
        </p:nvSpPr>
        <p:spPr>
          <a:xfrm>
            <a:off x="40758" y="280066"/>
            <a:ext cx="5424436" cy="229809"/>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184" dirty="0">
                <a:solidFill>
                  <a:srgbClr val="000066"/>
                </a:solidFill>
                <a:latin typeface="ＭＳ ゴシック" panose="020B0609070205080204" pitchFamily="49" charset="-128"/>
                <a:ea typeface="ＭＳ ゴシック" panose="020B0609070205080204" pitchFamily="49" charset="-128"/>
              </a:rPr>
              <a:t>３　個人情報が保存された電子ファイルのセキュリテイ対策</a:t>
            </a:r>
            <a:r>
              <a:rPr lang="en-US" altLang="ja-JP" sz="1184" dirty="0">
                <a:solidFill>
                  <a:srgbClr val="000066"/>
                </a:solidFill>
                <a:latin typeface="ＭＳ ゴシック" panose="020B0609070205080204" pitchFamily="49" charset="-128"/>
                <a:ea typeface="ＭＳ ゴシック" panose="020B0609070205080204" pitchFamily="49" charset="-128"/>
              </a:rPr>
              <a:t>(</a:t>
            </a:r>
            <a:r>
              <a:rPr lang="ja-JP" altLang="en-US" sz="1184" dirty="0">
                <a:solidFill>
                  <a:srgbClr val="000066"/>
                </a:solidFill>
                <a:latin typeface="ＭＳ ゴシック" panose="020B0609070205080204" pitchFamily="49" charset="-128"/>
                <a:ea typeface="ＭＳ ゴシック" panose="020B0609070205080204" pitchFamily="49" charset="-128"/>
              </a:rPr>
              <a:t>複数回答</a:t>
            </a:r>
            <a:r>
              <a:rPr lang="en-US" altLang="ja-JP" sz="1184" dirty="0">
                <a:solidFill>
                  <a:srgbClr val="000066"/>
                </a:solidFill>
                <a:latin typeface="ＭＳ ゴシック" panose="020B0609070205080204" pitchFamily="49" charset="-128"/>
                <a:ea typeface="ＭＳ ゴシック" panose="020B0609070205080204" pitchFamily="49" charset="-128"/>
              </a:rPr>
              <a:t>)</a:t>
            </a:r>
            <a:endParaRPr lang="ja-JP" altLang="en-US" sz="1184" dirty="0">
              <a:solidFill>
                <a:srgbClr val="000066"/>
              </a:solidFill>
              <a:latin typeface="ＭＳ ゴシック" panose="020B0609070205080204" pitchFamily="49" charset="-128"/>
              <a:ea typeface="ＭＳ ゴシック" panose="020B0609070205080204" pitchFamily="49" charset="-128"/>
            </a:endParaRPr>
          </a:p>
        </p:txBody>
      </p:sp>
      <p:sp>
        <p:nvSpPr>
          <p:cNvPr id="10" name="角丸四角形 9"/>
          <p:cNvSpPr/>
          <p:nvPr/>
        </p:nvSpPr>
        <p:spPr>
          <a:xfrm>
            <a:off x="25494" y="3228672"/>
            <a:ext cx="5424436" cy="229809"/>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184" dirty="0">
                <a:solidFill>
                  <a:srgbClr val="000066"/>
                </a:solidFill>
                <a:latin typeface="ＭＳ ゴシック" panose="020B0609070205080204" pitchFamily="49" charset="-128"/>
                <a:ea typeface="ＭＳ ゴシック" panose="020B0609070205080204" pitchFamily="49" charset="-128"/>
              </a:rPr>
              <a:t>４　３で⑤と回答した機関の対策をしていない理由</a:t>
            </a:r>
            <a:r>
              <a:rPr lang="en-US" altLang="ja-JP" sz="1184" dirty="0">
                <a:solidFill>
                  <a:srgbClr val="000066"/>
                </a:solidFill>
                <a:latin typeface="ＭＳ ゴシック" panose="020B0609070205080204" pitchFamily="49" charset="-128"/>
                <a:ea typeface="ＭＳ ゴシック" panose="020B0609070205080204" pitchFamily="49" charset="-128"/>
              </a:rPr>
              <a:t>(</a:t>
            </a:r>
            <a:r>
              <a:rPr lang="ja-JP" altLang="en-US" sz="1184" dirty="0">
                <a:solidFill>
                  <a:srgbClr val="000066"/>
                </a:solidFill>
                <a:latin typeface="ＭＳ ゴシック" panose="020B0609070205080204" pitchFamily="49" charset="-128"/>
                <a:ea typeface="ＭＳ ゴシック" panose="020B0609070205080204" pitchFamily="49" charset="-128"/>
              </a:rPr>
              <a:t>複数回答</a:t>
            </a:r>
            <a:r>
              <a:rPr lang="en-US" altLang="ja-JP" sz="1184" dirty="0">
                <a:solidFill>
                  <a:srgbClr val="000066"/>
                </a:solidFill>
                <a:latin typeface="ＭＳ ゴシック" panose="020B0609070205080204" pitchFamily="49" charset="-128"/>
                <a:ea typeface="ＭＳ ゴシック" panose="020B0609070205080204" pitchFamily="49" charset="-128"/>
              </a:rPr>
              <a:t>)</a:t>
            </a:r>
            <a:endParaRPr lang="ja-JP" altLang="en-US" sz="1184" dirty="0">
              <a:solidFill>
                <a:srgbClr val="000066"/>
              </a:solidFill>
              <a:latin typeface="ＭＳ ゴシック" panose="020B0609070205080204" pitchFamily="49" charset="-128"/>
              <a:ea typeface="ＭＳ ゴシック" panose="020B0609070205080204" pitchFamily="49" charset="-128"/>
            </a:endParaRPr>
          </a:p>
        </p:txBody>
      </p:sp>
      <p:sp>
        <p:nvSpPr>
          <p:cNvPr id="18" name="角丸四角形 17"/>
          <p:cNvSpPr/>
          <p:nvPr/>
        </p:nvSpPr>
        <p:spPr>
          <a:xfrm>
            <a:off x="6804199" y="512974"/>
            <a:ext cx="4176464" cy="1232954"/>
          </a:xfrm>
          <a:prstGeom prst="roundRect">
            <a:avLst>
              <a:gd name="adj" fmla="val 8343"/>
            </a:avLst>
          </a:prstGeom>
          <a:noFill/>
          <a:ln w="19050">
            <a:solidFill>
              <a:srgbClr val="FF33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2897" tIns="42897" rIns="42897" bIns="42897" numCol="1" spcCol="0" rtlCol="0" fromWordArt="0" anchor="ctr" anchorCtr="0" forceAA="0" compatLnSpc="1">
            <a:prstTxWarp prst="textNoShape">
              <a:avLst/>
            </a:prstTxWarp>
            <a:noAutofit/>
          </a:bodyPr>
          <a:lstStyle/>
          <a:p>
            <a:r>
              <a:rPr lang="ja-JP" altLang="en-US" sz="1200" dirty="0">
                <a:solidFill>
                  <a:schemeClr val="tx1"/>
                </a:solidFill>
                <a:latin typeface="ＭＳ Ｐ明朝" panose="02020600040205080304" pitchFamily="18" charset="-128"/>
                <a:ea typeface="ＭＳ Ｐ明朝" panose="02020600040205080304" pitchFamily="18" charset="-128"/>
              </a:rPr>
              <a:t>　農業者年金の加入者等の個人情報が保存された電子ファイルのセキュリテイ対策について、「③担当者のみアクセス可能な設定」が最も多く</a:t>
            </a:r>
            <a:r>
              <a:rPr lang="en-US" altLang="ja-JP" sz="1200" dirty="0">
                <a:solidFill>
                  <a:schemeClr val="tx1"/>
                </a:solidFill>
                <a:latin typeface="ＭＳ Ｐ明朝" panose="02020600040205080304" pitchFamily="18" charset="-128"/>
                <a:ea typeface="ＭＳ Ｐ明朝" panose="02020600040205080304" pitchFamily="18" charset="-128"/>
              </a:rPr>
              <a:t>27.3%</a:t>
            </a:r>
            <a:r>
              <a:rPr lang="ja-JP" altLang="en-US" sz="1200" dirty="0" err="1">
                <a:solidFill>
                  <a:schemeClr val="tx1"/>
                </a:solidFill>
                <a:latin typeface="ＭＳ Ｐ明朝" panose="02020600040205080304" pitchFamily="18" charset="-128"/>
                <a:ea typeface="ＭＳ Ｐ明朝" panose="02020600040205080304" pitchFamily="18" charset="-128"/>
              </a:rPr>
              <a:t>、</a:t>
            </a:r>
            <a:r>
              <a:rPr lang="ja-JP" altLang="en-US" sz="1200" dirty="0">
                <a:solidFill>
                  <a:schemeClr val="tx1"/>
                </a:solidFill>
                <a:latin typeface="ＭＳ Ｐ明朝" panose="02020600040205080304" pitchFamily="18" charset="-128"/>
                <a:ea typeface="ＭＳ Ｐ明朝" panose="02020600040205080304" pitchFamily="18" charset="-128"/>
              </a:rPr>
              <a:t>次いで「①電子ファイルにパスワードを設定」が</a:t>
            </a:r>
            <a:r>
              <a:rPr lang="en-US" altLang="ja-JP" sz="1200" dirty="0">
                <a:solidFill>
                  <a:schemeClr val="tx1"/>
                </a:solidFill>
                <a:latin typeface="ＭＳ Ｐ明朝" panose="02020600040205080304" pitchFamily="18" charset="-128"/>
                <a:ea typeface="ＭＳ Ｐ明朝" panose="02020600040205080304" pitchFamily="18" charset="-128"/>
              </a:rPr>
              <a:t>21.6%</a:t>
            </a:r>
            <a:r>
              <a:rPr lang="ja-JP" altLang="en-US" sz="1200" dirty="0">
                <a:solidFill>
                  <a:schemeClr val="tx1"/>
                </a:solidFill>
                <a:latin typeface="ＭＳ Ｐ明朝" panose="02020600040205080304" pitchFamily="18" charset="-128"/>
                <a:ea typeface="ＭＳ Ｐ明朝" panose="02020600040205080304" pitchFamily="18" charset="-128"/>
              </a:rPr>
              <a:t>でした。</a:t>
            </a:r>
          </a:p>
          <a:p>
            <a:r>
              <a:rPr lang="ja-JP" altLang="en-US" sz="1200" dirty="0">
                <a:solidFill>
                  <a:schemeClr val="tx1"/>
                </a:solidFill>
                <a:latin typeface="ＭＳ Ｐ明朝" panose="02020600040205080304" pitchFamily="18" charset="-128"/>
                <a:ea typeface="ＭＳ Ｐ明朝" panose="02020600040205080304" pitchFamily="18" charset="-128"/>
              </a:rPr>
              <a:t>　一方、「⑤特に対策をしていない」が</a:t>
            </a:r>
            <a:r>
              <a:rPr lang="en-US" altLang="ja-JP" sz="1200" dirty="0">
                <a:solidFill>
                  <a:schemeClr val="tx1"/>
                </a:solidFill>
                <a:latin typeface="ＭＳ Ｐ明朝" panose="02020600040205080304" pitchFamily="18" charset="-128"/>
                <a:ea typeface="ＭＳ Ｐ明朝" panose="02020600040205080304" pitchFamily="18" charset="-128"/>
              </a:rPr>
              <a:t>8.5%</a:t>
            </a:r>
            <a:r>
              <a:rPr lang="ja-JP" altLang="en-US" sz="1200" dirty="0">
                <a:solidFill>
                  <a:schemeClr val="tx1"/>
                </a:solidFill>
                <a:latin typeface="ＭＳ Ｐ明朝" panose="02020600040205080304" pitchFamily="18" charset="-128"/>
                <a:ea typeface="ＭＳ Ｐ明朝" panose="02020600040205080304" pitchFamily="18" charset="-128"/>
              </a:rPr>
              <a:t>ありました。</a:t>
            </a:r>
          </a:p>
        </p:txBody>
      </p:sp>
      <p:pic>
        <p:nvPicPr>
          <p:cNvPr id="19" name="図 1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150" y="515284"/>
            <a:ext cx="6559701" cy="2022732"/>
          </a:xfrm>
          <a:prstGeom prst="rect">
            <a:avLst/>
          </a:prstGeom>
          <a:noFill/>
          <a:extLst>
            <a:ext uri="{909E8E84-426E-40DD-AFC4-6F175D3DCCD1}">
              <a14:hiddenFill xmlns:a14="http://schemas.microsoft.com/office/drawing/2010/main">
                <a:solidFill>
                  <a:srgbClr val="FFFFFF"/>
                </a:solidFill>
              </a14:hiddenFill>
            </a:ext>
          </a:extLst>
        </p:spPr>
      </p:pic>
      <p:sp>
        <p:nvSpPr>
          <p:cNvPr id="20" name="角丸四角形 19"/>
          <p:cNvSpPr/>
          <p:nvPr/>
        </p:nvSpPr>
        <p:spPr>
          <a:xfrm>
            <a:off x="37356" y="5668973"/>
            <a:ext cx="5642800" cy="865821"/>
          </a:xfrm>
          <a:prstGeom prst="roundRect">
            <a:avLst>
              <a:gd name="adj" fmla="val 8343"/>
            </a:avLst>
          </a:prstGeom>
          <a:noFill/>
          <a:ln w="19050">
            <a:solidFill>
              <a:srgbClr val="FF33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2897" tIns="42897" rIns="42897" bIns="42897" numCol="1" spcCol="0" rtlCol="0" fromWordArt="0" anchor="ctr" anchorCtr="0" forceAA="0" compatLnSpc="1">
            <a:prstTxWarp prst="textNoShape">
              <a:avLst/>
            </a:prstTxWarp>
            <a:noAutofit/>
          </a:bodyPr>
          <a:lstStyle/>
          <a:p>
            <a:r>
              <a:rPr lang="ja-JP" altLang="en-US" sz="1200" dirty="0">
                <a:solidFill>
                  <a:schemeClr val="tx1"/>
                </a:solidFill>
                <a:latin typeface="ＭＳ Ｐ明朝" panose="02020600040205080304" pitchFamily="18" charset="-128"/>
                <a:ea typeface="ＭＳ Ｐ明朝" panose="02020600040205080304" pitchFamily="18" charset="-128"/>
              </a:rPr>
              <a:t>　</a:t>
            </a:r>
            <a:r>
              <a:rPr lang="en-US" altLang="ja-JP" sz="1200" dirty="0" smtClean="0">
                <a:solidFill>
                  <a:schemeClr val="tx1"/>
                </a:solidFill>
                <a:latin typeface="ＭＳ Ｐ明朝" panose="02020600040205080304" pitchFamily="18" charset="-128"/>
                <a:ea typeface="ＭＳ Ｐ明朝" panose="02020600040205080304" pitchFamily="18" charset="-128"/>
              </a:rPr>
              <a:t>3</a:t>
            </a:r>
            <a:r>
              <a:rPr lang="ja-JP" altLang="en-US" sz="1200" dirty="0" smtClean="0">
                <a:solidFill>
                  <a:schemeClr val="tx1"/>
                </a:solidFill>
                <a:latin typeface="ＭＳ Ｐ明朝" panose="02020600040205080304" pitchFamily="18" charset="-128"/>
                <a:ea typeface="ＭＳ Ｐ明朝" panose="02020600040205080304" pitchFamily="18" charset="-128"/>
              </a:rPr>
              <a:t>で「</a:t>
            </a:r>
            <a:r>
              <a:rPr lang="ja-JP" altLang="en-US" sz="1200" dirty="0">
                <a:solidFill>
                  <a:schemeClr val="tx1"/>
                </a:solidFill>
                <a:latin typeface="ＭＳ Ｐ明朝" panose="02020600040205080304" pitchFamily="18" charset="-128"/>
                <a:ea typeface="ＭＳ Ｐ明朝" panose="02020600040205080304" pitchFamily="18" charset="-128"/>
              </a:rPr>
              <a:t>⑤特に対策をしていない」と回答した受託機関の施錠等をしていない理由について、「④パスワードを忘れると事務が繁雑になるため」が最も多く</a:t>
            </a:r>
            <a:r>
              <a:rPr lang="en-US" altLang="ja-JP" sz="1200" dirty="0">
                <a:solidFill>
                  <a:schemeClr val="tx1"/>
                </a:solidFill>
                <a:latin typeface="ＭＳ Ｐ明朝" panose="02020600040205080304" pitchFamily="18" charset="-128"/>
                <a:ea typeface="ＭＳ Ｐ明朝" panose="02020600040205080304" pitchFamily="18" charset="-128"/>
              </a:rPr>
              <a:t>47.2%</a:t>
            </a:r>
            <a:r>
              <a:rPr lang="ja-JP" altLang="en-US" sz="1200" dirty="0" err="1">
                <a:solidFill>
                  <a:schemeClr val="tx1"/>
                </a:solidFill>
                <a:latin typeface="ＭＳ Ｐ明朝" panose="02020600040205080304" pitchFamily="18" charset="-128"/>
                <a:ea typeface="ＭＳ Ｐ明朝" panose="02020600040205080304" pitchFamily="18" charset="-128"/>
              </a:rPr>
              <a:t>、</a:t>
            </a:r>
            <a:r>
              <a:rPr lang="ja-JP" altLang="en-US" sz="1200" dirty="0">
                <a:solidFill>
                  <a:schemeClr val="tx1"/>
                </a:solidFill>
                <a:latin typeface="ＭＳ Ｐ明朝" panose="02020600040205080304" pitchFamily="18" charset="-128"/>
                <a:ea typeface="ＭＳ Ｐ明朝" panose="02020600040205080304" pitchFamily="18" charset="-128"/>
              </a:rPr>
              <a:t>次いで「②セキュリテイのノウハウがない」が</a:t>
            </a:r>
            <a:r>
              <a:rPr lang="en-US" altLang="ja-JP" sz="1200" dirty="0">
                <a:solidFill>
                  <a:schemeClr val="tx1"/>
                </a:solidFill>
                <a:latin typeface="ＭＳ Ｐ明朝" panose="02020600040205080304" pitchFamily="18" charset="-128"/>
                <a:ea typeface="ＭＳ Ｐ明朝" panose="02020600040205080304" pitchFamily="18" charset="-128"/>
              </a:rPr>
              <a:t>32.4%</a:t>
            </a:r>
            <a:r>
              <a:rPr lang="ja-JP" altLang="en-US" sz="1200" dirty="0" err="1">
                <a:solidFill>
                  <a:schemeClr val="tx1"/>
                </a:solidFill>
                <a:latin typeface="ＭＳ Ｐ明朝" panose="02020600040205080304" pitchFamily="18" charset="-128"/>
                <a:ea typeface="ＭＳ Ｐ明朝" panose="02020600040205080304" pitchFamily="18" charset="-128"/>
              </a:rPr>
              <a:t>、</a:t>
            </a:r>
            <a:r>
              <a:rPr lang="ja-JP" altLang="en-US" sz="1200" dirty="0">
                <a:solidFill>
                  <a:schemeClr val="tx1"/>
                </a:solidFill>
                <a:latin typeface="ＭＳ Ｐ明朝" panose="02020600040205080304" pitchFamily="18" charset="-128"/>
                <a:ea typeface="ＭＳ Ｐ明朝" panose="02020600040205080304" pitchFamily="18" charset="-128"/>
              </a:rPr>
              <a:t>「③担当部署から指示がない」が</a:t>
            </a:r>
            <a:r>
              <a:rPr lang="en-US" altLang="ja-JP" sz="1200" dirty="0">
                <a:solidFill>
                  <a:schemeClr val="tx1"/>
                </a:solidFill>
                <a:latin typeface="ＭＳ Ｐ明朝" panose="02020600040205080304" pitchFamily="18" charset="-128"/>
                <a:ea typeface="ＭＳ Ｐ明朝" panose="02020600040205080304" pitchFamily="18" charset="-128"/>
              </a:rPr>
              <a:t>21%</a:t>
            </a:r>
            <a:r>
              <a:rPr lang="ja-JP" altLang="en-US" sz="1200" dirty="0">
                <a:solidFill>
                  <a:schemeClr val="tx1"/>
                </a:solidFill>
                <a:latin typeface="ＭＳ Ｐ明朝" panose="02020600040205080304" pitchFamily="18" charset="-128"/>
                <a:ea typeface="ＭＳ Ｐ明朝" panose="02020600040205080304" pitchFamily="18" charset="-128"/>
              </a:rPr>
              <a:t>でした。</a:t>
            </a:r>
          </a:p>
        </p:txBody>
      </p:sp>
      <p:pic>
        <p:nvPicPr>
          <p:cNvPr id="21" name="図 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56" y="3460570"/>
            <a:ext cx="5642800" cy="1999270"/>
          </a:xfrm>
          <a:prstGeom prst="rect">
            <a:avLst/>
          </a:prstGeom>
          <a:noFill/>
          <a:extLst>
            <a:ext uri="{909E8E84-426E-40DD-AFC4-6F175D3DCCD1}">
              <a14:hiddenFill xmlns:a14="http://schemas.microsoft.com/office/drawing/2010/main">
                <a:solidFill>
                  <a:srgbClr val="FFFFFF"/>
                </a:solidFill>
              </a14:hiddenFill>
            </a:ext>
          </a:extLst>
        </p:spPr>
      </p:pic>
      <p:grpSp>
        <p:nvGrpSpPr>
          <p:cNvPr id="9" name="グループ化 8"/>
          <p:cNvGrpSpPr/>
          <p:nvPr/>
        </p:nvGrpSpPr>
        <p:grpSpPr>
          <a:xfrm>
            <a:off x="5871649" y="3444634"/>
            <a:ext cx="5090633" cy="3198608"/>
            <a:chOff x="6384032" y="3231893"/>
            <a:chExt cx="5414393" cy="2549316"/>
          </a:xfrm>
        </p:grpSpPr>
        <p:sp>
          <p:nvSpPr>
            <p:cNvPr id="11" name="額縁 10"/>
            <p:cNvSpPr/>
            <p:nvPr/>
          </p:nvSpPr>
          <p:spPr>
            <a:xfrm>
              <a:off x="6384032" y="3231893"/>
              <a:ext cx="5414393" cy="2549316"/>
            </a:xfrm>
            <a:prstGeom prst="bevel">
              <a:avLst>
                <a:gd name="adj" fmla="val 3450"/>
              </a:avLst>
            </a:prstGeom>
            <a:no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lIns="77483" tIns="77483" rIns="77483" bIns="77483" rtlCol="0" anchor="t" anchorCtr="0"/>
            <a:lstStyle/>
            <a:p>
              <a:r>
                <a:rPr lang="ja-JP" altLang="en-US" sz="1400" dirty="0">
                  <a:solidFill>
                    <a:schemeClr val="tx1"/>
                  </a:solidFill>
                  <a:latin typeface="ＭＳ Ｐ明朝" panose="02020600040205080304" pitchFamily="18" charset="-128"/>
                  <a:ea typeface="ＭＳ Ｐ明朝" panose="02020600040205080304" pitchFamily="18" charset="-128"/>
                </a:rPr>
                <a:t>☞</a:t>
              </a:r>
              <a:r>
                <a:rPr lang="ja-JP" altLang="en-US" sz="1200" dirty="0">
                  <a:solidFill>
                    <a:schemeClr val="tx1"/>
                  </a:solidFill>
                  <a:latin typeface="ＭＳ Ｐ明朝" panose="02020600040205080304" pitchFamily="18" charset="-128"/>
                  <a:ea typeface="ＭＳ Ｐ明朝" panose="02020600040205080304" pitchFamily="18" charset="-128"/>
                </a:rPr>
                <a:t>　農業者年金加入者等の個人情報が保存された電子ファイルについて、</a:t>
              </a:r>
              <a:br>
                <a:rPr lang="ja-JP" altLang="en-US" sz="1200" dirty="0">
                  <a:solidFill>
                    <a:schemeClr val="tx1"/>
                  </a:solidFill>
                  <a:latin typeface="ＭＳ Ｐ明朝" panose="02020600040205080304" pitchFamily="18" charset="-128"/>
                  <a:ea typeface="ＭＳ Ｐ明朝" panose="02020600040205080304" pitchFamily="18" charset="-128"/>
                </a:rPr>
              </a:br>
              <a:r>
                <a:rPr lang="ja-JP" altLang="en-US" sz="1200" dirty="0">
                  <a:solidFill>
                    <a:schemeClr val="tx1"/>
                  </a:solidFill>
                  <a:latin typeface="ＭＳ Ｐ明朝" panose="02020600040205080304" pitchFamily="18" charset="-128"/>
                  <a:ea typeface="ＭＳ Ｐ明朝" panose="02020600040205080304" pitchFamily="18" charset="-128"/>
                </a:rPr>
                <a:t>　サイバー攻撃等によりコンピュータウイルスに感染した際など、</a:t>
              </a:r>
              <a:r>
                <a:rPr lang="ja-JP" altLang="en-US" sz="1200" dirty="0" smtClean="0">
                  <a:solidFill>
                    <a:schemeClr val="tx1"/>
                  </a:solidFill>
                  <a:latin typeface="ＭＳ Ｐ明朝" panose="02020600040205080304" pitchFamily="18" charset="-128"/>
                  <a:ea typeface="ＭＳ Ｐ明朝" panose="02020600040205080304" pitchFamily="18" charset="-128"/>
                </a:rPr>
                <a:t>パスワード</a:t>
              </a:r>
            </a:p>
            <a:p>
              <a:r>
                <a:rPr lang="ja-JP" altLang="en-US" sz="1200" dirty="0">
                  <a:solidFill>
                    <a:schemeClr val="tx1"/>
                  </a:solidFill>
                  <a:latin typeface="ＭＳ Ｐ明朝" panose="02020600040205080304" pitchFamily="18" charset="-128"/>
                  <a:ea typeface="ＭＳ Ｐ明朝" panose="02020600040205080304" pitchFamily="18" charset="-128"/>
                </a:rPr>
                <a:t>　</a:t>
              </a:r>
              <a:r>
                <a:rPr lang="ja-JP" altLang="en-US" sz="1200" dirty="0" smtClean="0">
                  <a:solidFill>
                    <a:schemeClr val="tx1"/>
                  </a:solidFill>
                  <a:latin typeface="ＭＳ Ｐ明朝" panose="02020600040205080304" pitchFamily="18" charset="-128"/>
                  <a:ea typeface="ＭＳ Ｐ明朝" panose="02020600040205080304" pitchFamily="18" charset="-128"/>
                </a:rPr>
                <a:t>の設定</a:t>
              </a:r>
              <a:r>
                <a:rPr lang="ja-JP" altLang="en-US" sz="1200" dirty="0">
                  <a:solidFill>
                    <a:schemeClr val="tx1"/>
                  </a:solidFill>
                  <a:latin typeface="ＭＳ Ｐ明朝" panose="02020600040205080304" pitchFamily="18" charset="-128"/>
                  <a:ea typeface="ＭＳ Ｐ明朝" panose="02020600040205080304" pitchFamily="18" charset="-128"/>
                </a:rPr>
                <a:t>や暗号化をしていなければ、ファイル内の個人情報が漏えい</a:t>
              </a:r>
              <a:r>
                <a:rPr lang="ja-JP" altLang="en-US" sz="1200" dirty="0" smtClean="0">
                  <a:solidFill>
                    <a:schemeClr val="tx1"/>
                  </a:solidFill>
                  <a:latin typeface="ＭＳ Ｐ明朝" panose="02020600040205080304" pitchFamily="18" charset="-128"/>
                  <a:ea typeface="ＭＳ Ｐ明朝" panose="02020600040205080304" pitchFamily="18" charset="-128"/>
                </a:rPr>
                <a:t>する</a:t>
              </a:r>
            </a:p>
            <a:p>
              <a:r>
                <a:rPr lang="ja-JP" altLang="en-US" sz="1200" dirty="0">
                  <a:solidFill>
                    <a:schemeClr val="tx1"/>
                  </a:solidFill>
                  <a:latin typeface="ＭＳ Ｐ明朝" panose="02020600040205080304" pitchFamily="18" charset="-128"/>
                  <a:ea typeface="ＭＳ Ｐ明朝" panose="02020600040205080304" pitchFamily="18" charset="-128"/>
                </a:rPr>
                <a:t>　</a:t>
              </a:r>
              <a:r>
                <a:rPr lang="ja-JP" altLang="en-US" sz="1200" dirty="0" smtClean="0">
                  <a:solidFill>
                    <a:schemeClr val="tx1"/>
                  </a:solidFill>
                  <a:latin typeface="ＭＳ Ｐ明朝" panose="02020600040205080304" pitchFamily="18" charset="-128"/>
                  <a:ea typeface="ＭＳ Ｐ明朝" panose="02020600040205080304" pitchFamily="18" charset="-128"/>
                </a:rPr>
                <a:t>リスクが高まります</a:t>
              </a:r>
              <a:r>
                <a:rPr lang="ja-JP" altLang="en-US" sz="1200" dirty="0">
                  <a:solidFill>
                    <a:schemeClr val="tx1"/>
                  </a:solidFill>
                  <a:latin typeface="ＭＳ Ｐ明朝" panose="02020600040205080304" pitchFamily="18" charset="-128"/>
                  <a:ea typeface="ＭＳ Ｐ明朝" panose="02020600040205080304" pitchFamily="18" charset="-128"/>
                </a:rPr>
                <a:t>。</a:t>
              </a:r>
            </a:p>
            <a:p>
              <a:r>
                <a:rPr lang="ja-JP" altLang="en-US" sz="1200" dirty="0">
                  <a:solidFill>
                    <a:schemeClr val="tx1"/>
                  </a:solidFill>
                  <a:latin typeface="ＭＳ Ｐ明朝" panose="02020600040205080304" pitchFamily="18" charset="-128"/>
                  <a:ea typeface="ＭＳ Ｐ明朝" panose="02020600040205080304" pitchFamily="18" charset="-128"/>
                </a:rPr>
                <a:t>　</a:t>
              </a:r>
            </a:p>
          </p:txBody>
        </p:sp>
        <p:sp>
          <p:nvSpPr>
            <p:cNvPr id="12" name="角丸四角形 11"/>
            <p:cNvSpPr/>
            <p:nvPr/>
          </p:nvSpPr>
          <p:spPr>
            <a:xfrm>
              <a:off x="6689274" y="4289044"/>
              <a:ext cx="4803907" cy="1147819"/>
            </a:xfrm>
            <a:prstGeom prst="roundRect">
              <a:avLst>
                <a:gd name="adj" fmla="val 9337"/>
              </a:avLst>
            </a:prstGeom>
            <a:noFill/>
            <a:ln w="22225">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lIns="38742" tIns="38742" rIns="38742" bIns="38742" rtlCol="0" anchor="ctr" anchorCtr="0"/>
            <a:lstStyle/>
            <a:p>
              <a:r>
                <a:rPr lang="ja-JP" altLang="en-US" sz="1200" dirty="0">
                  <a:solidFill>
                    <a:schemeClr val="tx1"/>
                  </a:solidFill>
                  <a:latin typeface="ＭＳ Ｐ明朝" panose="02020600040205080304" pitchFamily="18" charset="-128"/>
                  <a:ea typeface="ＭＳ Ｐ明朝" panose="02020600040205080304" pitchFamily="18" charset="-128"/>
                </a:rPr>
                <a:t>　エクセルファイルやワードファイル等へのパスワードの設定については、例えば、エクセルファイルでは、ツールバーの「ファイル」から「ブックの保護」を選択し、「パスワードを使用して暗号化」をすることで、簡単にパスワードを設定することが可能です。</a:t>
              </a:r>
            </a:p>
            <a:p>
              <a:r>
                <a:rPr lang="ja-JP" altLang="en-US" sz="1200" dirty="0">
                  <a:solidFill>
                    <a:schemeClr val="tx1"/>
                  </a:solidFill>
                  <a:latin typeface="ＭＳ Ｐ明朝" panose="02020600040205080304" pitchFamily="18" charset="-128"/>
                  <a:ea typeface="ＭＳ Ｐ明朝" panose="02020600040205080304" pitchFamily="18" charset="-128"/>
                </a:rPr>
                <a:t>　個人情報が保存されたファイルには、必ずパスワードを設定するなどの対策を行ってください。</a:t>
              </a:r>
            </a:p>
          </p:txBody>
        </p:sp>
      </p:grpSp>
    </p:spTree>
    <p:extLst>
      <p:ext uri="{BB962C8B-B14F-4D97-AF65-F5344CB8AC3E}">
        <p14:creationId xmlns:p14="http://schemas.microsoft.com/office/powerpoint/2010/main" val="39907047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0A733B4-637B-4A33-AE48-1932963ED9D0}" type="slidenum">
              <a:rPr kumimoji="1" lang="ja-JP" altLang="en-US" smtClean="0"/>
              <a:pPr/>
              <a:t>4</a:t>
            </a:fld>
            <a:endParaRPr kumimoji="1" lang="ja-JP" altLang="en-US"/>
          </a:p>
        </p:txBody>
      </p:sp>
      <p:sp>
        <p:nvSpPr>
          <p:cNvPr id="9" name="角丸四角形 8"/>
          <p:cNvSpPr/>
          <p:nvPr/>
        </p:nvSpPr>
        <p:spPr>
          <a:xfrm>
            <a:off x="4217" y="192384"/>
            <a:ext cx="5157708" cy="330230"/>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184" dirty="0">
                <a:solidFill>
                  <a:srgbClr val="000066"/>
                </a:solidFill>
                <a:latin typeface="ＭＳ ゴシック" panose="020B0609070205080204" pitchFamily="49" charset="-128"/>
                <a:ea typeface="ＭＳ ゴシック" panose="020B0609070205080204" pitchFamily="49" charset="-128"/>
              </a:rPr>
              <a:t>５　過去１年間、年金業務の目的以外での他部署への個人情報の提供等</a:t>
            </a:r>
          </a:p>
        </p:txBody>
      </p:sp>
      <p:sp>
        <p:nvSpPr>
          <p:cNvPr id="10" name="角丸四角形 9"/>
          <p:cNvSpPr/>
          <p:nvPr/>
        </p:nvSpPr>
        <p:spPr>
          <a:xfrm>
            <a:off x="10731" y="4698287"/>
            <a:ext cx="4543289" cy="34355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184" dirty="0">
                <a:solidFill>
                  <a:srgbClr val="000066"/>
                </a:solidFill>
                <a:latin typeface="ＭＳ ゴシック" panose="020B0609070205080204" pitchFamily="49" charset="-128"/>
                <a:ea typeface="ＭＳ ゴシック" panose="020B0609070205080204" pitchFamily="49" charset="-128"/>
              </a:rPr>
              <a:t>６　過去１年間、個人情報を取り扱う業務を外部に委託した実績</a:t>
            </a:r>
          </a:p>
        </p:txBody>
      </p:sp>
      <p:pic>
        <p:nvPicPr>
          <p:cNvPr id="16" name="図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354" y="520166"/>
            <a:ext cx="4026627" cy="2268523"/>
          </a:xfrm>
          <a:prstGeom prst="rect">
            <a:avLst/>
          </a:prstGeom>
          <a:noFill/>
          <a:extLst>
            <a:ext uri="{909E8E84-426E-40DD-AFC4-6F175D3DCCD1}">
              <a14:hiddenFill xmlns:a14="http://schemas.microsoft.com/office/drawing/2010/main">
                <a:solidFill>
                  <a:srgbClr val="FFFFFF"/>
                </a:solidFill>
              </a14:hiddenFill>
            </a:ext>
          </a:extLst>
        </p:spPr>
      </p:pic>
      <p:pic>
        <p:nvPicPr>
          <p:cNvPr id="17" name="図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745" y="5013050"/>
            <a:ext cx="3321687" cy="1878335"/>
          </a:xfrm>
          <a:prstGeom prst="rect">
            <a:avLst/>
          </a:prstGeom>
          <a:noFill/>
          <a:extLst>
            <a:ext uri="{909E8E84-426E-40DD-AFC4-6F175D3DCCD1}">
              <a14:hiddenFill xmlns:a14="http://schemas.microsoft.com/office/drawing/2010/main">
                <a:solidFill>
                  <a:srgbClr val="FFFFFF"/>
                </a:solidFill>
              </a14:hiddenFill>
            </a:ext>
          </a:extLst>
        </p:spPr>
      </p:pic>
      <p:sp>
        <p:nvSpPr>
          <p:cNvPr id="15" name="角丸四角形 14"/>
          <p:cNvSpPr/>
          <p:nvPr/>
        </p:nvSpPr>
        <p:spPr>
          <a:xfrm>
            <a:off x="129900" y="2905982"/>
            <a:ext cx="4018082" cy="1576250"/>
          </a:xfrm>
          <a:prstGeom prst="roundRect">
            <a:avLst>
              <a:gd name="adj" fmla="val 8343"/>
            </a:avLst>
          </a:prstGeom>
          <a:noFill/>
          <a:ln w="19050">
            <a:solidFill>
              <a:srgbClr val="FF33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2897" tIns="42897" rIns="42897" bIns="42897" numCol="1" spcCol="0" rtlCol="0" fromWordArt="0" anchor="ctr" anchorCtr="0" forceAA="0" compatLnSpc="1">
            <a:prstTxWarp prst="textNoShape">
              <a:avLst/>
            </a:prstTxWarp>
            <a:noAutofit/>
          </a:bodyPr>
          <a:lstStyle/>
          <a:p>
            <a:r>
              <a:rPr lang="ja-JP" altLang="en-US" sz="1200" dirty="0">
                <a:solidFill>
                  <a:schemeClr val="tx1"/>
                </a:solidFill>
                <a:latin typeface="ＭＳ Ｐ明朝" panose="02020600040205080304" pitchFamily="18" charset="-128"/>
                <a:ea typeface="ＭＳ Ｐ明朝" panose="02020600040205080304" pitchFamily="18" charset="-128"/>
              </a:rPr>
              <a:t>　過去１年間、農業者年金の加入者等の個人情報が記載された書類又は保存された電子ファイルを、年金業務以外の目的による他部署等への提供等について、</a:t>
            </a:r>
            <a:r>
              <a:rPr lang="en-US" altLang="ja-JP" sz="1200" dirty="0">
                <a:solidFill>
                  <a:schemeClr val="tx1"/>
                </a:solidFill>
                <a:latin typeface="ＭＳ Ｐ明朝" panose="02020600040205080304" pitchFamily="18" charset="-128"/>
                <a:ea typeface="ＭＳ Ｐ明朝" panose="02020600040205080304" pitchFamily="18" charset="-128"/>
              </a:rPr>
              <a:t>2.1%</a:t>
            </a:r>
            <a:r>
              <a:rPr lang="ja-JP" altLang="en-US" sz="1200" dirty="0">
                <a:solidFill>
                  <a:schemeClr val="tx1"/>
                </a:solidFill>
                <a:latin typeface="ＭＳ Ｐ明朝" panose="02020600040205080304" pitchFamily="18" charset="-128"/>
                <a:ea typeface="ＭＳ Ｐ明朝" panose="02020600040205080304" pitchFamily="18" charset="-128"/>
              </a:rPr>
              <a:t>の受託機関において提供等の実績がありました。</a:t>
            </a:r>
          </a:p>
          <a:p>
            <a:r>
              <a:rPr lang="ja-JP" altLang="en-US" sz="1200" dirty="0">
                <a:solidFill>
                  <a:schemeClr val="tx1"/>
                </a:solidFill>
                <a:latin typeface="ＭＳ Ｐ明朝" panose="02020600040205080304" pitchFamily="18" charset="-128"/>
                <a:ea typeface="ＭＳ Ｐ明朝" panose="02020600040205080304" pitchFamily="18" charset="-128"/>
              </a:rPr>
              <a:t>　提供等の目的は、農業委員会では農地の権利移動手続き、税務関係</a:t>
            </a:r>
            <a:r>
              <a:rPr lang="ja-JP" altLang="en-US" sz="1200" dirty="0" smtClean="0">
                <a:solidFill>
                  <a:schemeClr val="tx1"/>
                </a:solidFill>
                <a:latin typeface="ＭＳ Ｐ明朝" panose="02020600040205080304" pitchFamily="18" charset="-128"/>
                <a:ea typeface="ＭＳ Ｐ明朝" panose="02020600040205080304" pitchFamily="18" charset="-128"/>
              </a:rPr>
              <a:t>手続き等</a:t>
            </a:r>
            <a:r>
              <a:rPr lang="ja-JP" altLang="en-US" sz="1200" dirty="0">
                <a:solidFill>
                  <a:schemeClr val="tx1"/>
                </a:solidFill>
                <a:latin typeface="ＭＳ Ｐ明朝" panose="02020600040205080304" pitchFamily="18" charset="-128"/>
                <a:ea typeface="ＭＳ Ｐ明朝" panose="02020600040205080304" pitchFamily="18" charset="-128"/>
              </a:rPr>
              <a:t>の</a:t>
            </a:r>
            <a:r>
              <a:rPr lang="ja-JP" altLang="en-US" sz="1200" dirty="0" smtClean="0">
                <a:solidFill>
                  <a:schemeClr val="tx1"/>
                </a:solidFill>
                <a:latin typeface="ＭＳ Ｐ明朝" panose="02020600040205080304" pitchFamily="18" charset="-128"/>
                <a:ea typeface="ＭＳ Ｐ明朝" panose="02020600040205080304" pitchFamily="18" charset="-128"/>
              </a:rPr>
              <a:t>ため、</a:t>
            </a:r>
            <a:r>
              <a:rPr lang="en-US" altLang="ja-JP" sz="1200" dirty="0">
                <a:solidFill>
                  <a:schemeClr val="tx1"/>
                </a:solidFill>
                <a:latin typeface="ＭＳ Ｐ明朝" panose="02020600040205080304" pitchFamily="18" charset="-128"/>
                <a:ea typeface="ＭＳ Ｐ明朝" panose="02020600040205080304" pitchFamily="18" charset="-128"/>
              </a:rPr>
              <a:t>JA</a:t>
            </a:r>
            <a:r>
              <a:rPr lang="ja-JP" altLang="en-US" sz="1200" dirty="0">
                <a:solidFill>
                  <a:schemeClr val="tx1"/>
                </a:solidFill>
                <a:latin typeface="ＭＳ Ｐ明朝" panose="02020600040205080304" pitchFamily="18" charset="-128"/>
                <a:ea typeface="ＭＳ Ｐ明朝" panose="02020600040205080304" pitchFamily="18" charset="-128"/>
              </a:rPr>
              <a:t>では相続手続き、青色申告の</a:t>
            </a:r>
            <a:r>
              <a:rPr lang="ja-JP" altLang="en-US" sz="1200" dirty="0" smtClean="0">
                <a:solidFill>
                  <a:schemeClr val="tx1"/>
                </a:solidFill>
                <a:latin typeface="ＭＳ Ｐ明朝" panose="02020600040205080304" pitchFamily="18" charset="-128"/>
                <a:ea typeface="ＭＳ Ｐ明朝" panose="02020600040205080304" pitchFamily="18" charset="-128"/>
              </a:rPr>
              <a:t>ためでした</a:t>
            </a:r>
            <a:r>
              <a:rPr lang="ja-JP" altLang="en-US" sz="1200" dirty="0">
                <a:solidFill>
                  <a:schemeClr val="tx1"/>
                </a:solidFill>
                <a:latin typeface="ＭＳ Ｐ明朝" panose="02020600040205080304" pitchFamily="18" charset="-128"/>
                <a:ea typeface="ＭＳ Ｐ明朝" panose="02020600040205080304" pitchFamily="18" charset="-128"/>
              </a:rPr>
              <a:t>。</a:t>
            </a:r>
          </a:p>
        </p:txBody>
      </p:sp>
      <p:sp>
        <p:nvSpPr>
          <p:cNvPr id="21" name="額縁 20"/>
          <p:cNvSpPr/>
          <p:nvPr/>
        </p:nvSpPr>
        <p:spPr>
          <a:xfrm>
            <a:off x="4805144" y="792758"/>
            <a:ext cx="5036976" cy="2609354"/>
          </a:xfrm>
          <a:prstGeom prst="bevel">
            <a:avLst>
              <a:gd name="adj" fmla="val 3450"/>
            </a:avLst>
          </a:prstGeom>
          <a:no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lIns="77483" tIns="77483" rIns="77483" bIns="77483" rtlCol="0" anchor="ctr" anchorCtr="0"/>
          <a:lstStyle/>
          <a:p>
            <a:r>
              <a:rPr lang="ja-JP" altLang="en-US" sz="1400" dirty="0">
                <a:solidFill>
                  <a:schemeClr val="tx1"/>
                </a:solidFill>
                <a:latin typeface="ＭＳ Ｐ明朝" panose="02020600040205080304" pitchFamily="18" charset="-128"/>
                <a:ea typeface="ＭＳ Ｐ明朝" panose="02020600040205080304" pitchFamily="18" charset="-128"/>
              </a:rPr>
              <a:t>☞</a:t>
            </a:r>
            <a:r>
              <a:rPr lang="ja-JP" altLang="en-US" sz="1200" dirty="0">
                <a:solidFill>
                  <a:schemeClr val="tx1"/>
                </a:solidFill>
                <a:latin typeface="ＭＳ Ｐ明朝" panose="02020600040205080304" pitchFamily="18" charset="-128"/>
                <a:ea typeface="ＭＳ Ｐ明朝" panose="02020600040205080304" pitchFamily="18" charset="-128"/>
              </a:rPr>
              <a:t>　年金加入者等の個人情報の他部署等への提供等について</a:t>
            </a:r>
            <a:r>
              <a:rPr lang="ja-JP" altLang="en-US" sz="1200" dirty="0" smtClean="0">
                <a:solidFill>
                  <a:schemeClr val="tx1"/>
                </a:solidFill>
                <a:latin typeface="ＭＳ Ｐ明朝" panose="02020600040205080304" pitchFamily="18" charset="-128"/>
                <a:ea typeface="ＭＳ Ｐ明朝" panose="02020600040205080304" pitchFamily="18" charset="-128"/>
              </a:rPr>
              <a:t>、「農業者</a:t>
            </a:r>
            <a:br>
              <a:rPr lang="ja-JP" altLang="en-US" sz="1200" dirty="0" smtClean="0">
                <a:solidFill>
                  <a:schemeClr val="tx1"/>
                </a:solidFill>
                <a:latin typeface="ＭＳ Ｐ明朝" panose="02020600040205080304" pitchFamily="18" charset="-128"/>
                <a:ea typeface="ＭＳ Ｐ明朝" panose="02020600040205080304" pitchFamily="18" charset="-128"/>
              </a:rPr>
            </a:br>
            <a:r>
              <a:rPr lang="ja-JP" altLang="en-US" sz="1200" dirty="0" smtClean="0">
                <a:solidFill>
                  <a:schemeClr val="tx1"/>
                </a:solidFill>
                <a:latin typeface="ＭＳ Ｐ明朝" panose="02020600040205080304" pitchFamily="18" charset="-128"/>
                <a:ea typeface="ＭＳ Ｐ明朝" panose="02020600040205080304" pitchFamily="18" charset="-128"/>
              </a:rPr>
              <a:t>　年金</a:t>
            </a:r>
            <a:r>
              <a:rPr lang="ja-JP" altLang="en-US" sz="1200" dirty="0">
                <a:solidFill>
                  <a:schemeClr val="tx1"/>
                </a:solidFill>
                <a:latin typeface="ＭＳ Ｐ明朝" panose="02020600040205080304" pitchFamily="18" charset="-128"/>
                <a:ea typeface="ＭＳ Ｐ明朝" panose="02020600040205080304" pitchFamily="18" charset="-128"/>
              </a:rPr>
              <a:t>業務委託</a:t>
            </a:r>
            <a:r>
              <a:rPr lang="ja-JP" altLang="en-US" sz="1200" dirty="0" smtClean="0">
                <a:solidFill>
                  <a:schemeClr val="tx1"/>
                </a:solidFill>
                <a:latin typeface="ＭＳ Ｐ明朝" panose="02020600040205080304" pitchFamily="18" charset="-128"/>
                <a:ea typeface="ＭＳ Ｐ明朝" panose="02020600040205080304" pitchFamily="18" charset="-128"/>
              </a:rPr>
              <a:t>契約書」の</a:t>
            </a:r>
            <a:r>
              <a:rPr lang="ja-JP" altLang="en-US" sz="1200" dirty="0">
                <a:solidFill>
                  <a:schemeClr val="tx1"/>
                </a:solidFill>
                <a:latin typeface="ＭＳ Ｐ明朝" panose="02020600040205080304" pitchFamily="18" charset="-128"/>
                <a:ea typeface="ＭＳ Ｐ明朝" panose="02020600040205080304" pitchFamily="18" charset="-128"/>
              </a:rPr>
              <a:t>第４条において、「委託契約による業務を行う</a:t>
            </a:r>
            <a:r>
              <a:rPr lang="ja-JP" altLang="en-US" sz="1200" dirty="0" smtClean="0">
                <a:solidFill>
                  <a:schemeClr val="tx1"/>
                </a:solidFill>
                <a:latin typeface="ＭＳ Ｐ明朝" panose="02020600040205080304" pitchFamily="18" charset="-128"/>
                <a:ea typeface="ＭＳ Ｐ明朝" panose="02020600040205080304" pitchFamily="18" charset="-128"/>
              </a:rPr>
              <a:t>に</a:t>
            </a:r>
            <a:br>
              <a:rPr lang="ja-JP" altLang="en-US" sz="1200" dirty="0" smtClean="0">
                <a:solidFill>
                  <a:schemeClr val="tx1"/>
                </a:solidFill>
                <a:latin typeface="ＭＳ Ｐ明朝" panose="02020600040205080304" pitchFamily="18" charset="-128"/>
                <a:ea typeface="ＭＳ Ｐ明朝" panose="02020600040205080304" pitchFamily="18" charset="-128"/>
              </a:rPr>
            </a:br>
            <a:r>
              <a:rPr lang="ja-JP" altLang="en-US" sz="1200" dirty="0" smtClean="0">
                <a:solidFill>
                  <a:schemeClr val="tx1"/>
                </a:solidFill>
                <a:latin typeface="ＭＳ Ｐ明朝" panose="02020600040205080304" pitchFamily="18" charset="-128"/>
                <a:ea typeface="ＭＳ Ｐ明朝" panose="02020600040205080304" pitchFamily="18" charset="-128"/>
              </a:rPr>
              <a:t>　当たって</a:t>
            </a:r>
            <a:r>
              <a:rPr lang="ja-JP" altLang="en-US" sz="1200" dirty="0">
                <a:solidFill>
                  <a:schemeClr val="tx1"/>
                </a:solidFill>
                <a:latin typeface="ＭＳ Ｐ明朝" panose="02020600040205080304" pitchFamily="18" charset="-128"/>
                <a:ea typeface="ＭＳ Ｐ明朝" panose="02020600040205080304" pitchFamily="18" charset="-128"/>
              </a:rPr>
              <a:t>は、委託者より提供を受けた個人情報について、次により行う</a:t>
            </a:r>
            <a:r>
              <a:rPr lang="ja-JP" altLang="en-US" sz="1200" dirty="0" err="1" smtClean="0">
                <a:solidFill>
                  <a:schemeClr val="tx1"/>
                </a:solidFill>
                <a:latin typeface="ＭＳ Ｐ明朝" panose="02020600040205080304" pitchFamily="18" charset="-128"/>
                <a:ea typeface="ＭＳ Ｐ明朝" panose="02020600040205080304" pitchFamily="18" charset="-128"/>
              </a:rPr>
              <a:t>ほ</a:t>
            </a:r>
            <a:r>
              <a:rPr lang="ja-JP" altLang="en-US" sz="1200" dirty="0" smtClean="0">
                <a:solidFill>
                  <a:schemeClr val="tx1"/>
                </a:solidFill>
                <a:latin typeface="ＭＳ Ｐ明朝" panose="02020600040205080304" pitchFamily="18" charset="-128"/>
                <a:ea typeface="ＭＳ Ｐ明朝" panose="02020600040205080304" pitchFamily="18" charset="-128"/>
              </a:rPr>
              <a:t/>
            </a:r>
            <a:br>
              <a:rPr lang="ja-JP" altLang="en-US" sz="1200" dirty="0" smtClean="0">
                <a:solidFill>
                  <a:schemeClr val="tx1"/>
                </a:solidFill>
                <a:latin typeface="ＭＳ Ｐ明朝" panose="02020600040205080304" pitchFamily="18" charset="-128"/>
                <a:ea typeface="ＭＳ Ｐ明朝" panose="02020600040205080304" pitchFamily="18" charset="-128"/>
              </a:rPr>
            </a:br>
            <a:r>
              <a:rPr lang="ja-JP" altLang="en-US" sz="1200" dirty="0" smtClean="0">
                <a:solidFill>
                  <a:schemeClr val="tx1"/>
                </a:solidFill>
                <a:latin typeface="ＭＳ Ｐ明朝" panose="02020600040205080304" pitchFamily="18" charset="-128"/>
                <a:ea typeface="ＭＳ Ｐ明朝" panose="02020600040205080304" pitchFamily="18" charset="-128"/>
              </a:rPr>
              <a:t>　か、事務取扱要領に</a:t>
            </a:r>
            <a:r>
              <a:rPr lang="ja-JP" altLang="en-US" sz="1200" dirty="0">
                <a:solidFill>
                  <a:schemeClr val="tx1"/>
                </a:solidFill>
                <a:latin typeface="ＭＳ Ｐ明朝" panose="02020600040205080304" pitchFamily="18" charset="-128"/>
                <a:ea typeface="ＭＳ Ｐ明朝" panose="02020600040205080304" pitchFamily="18" charset="-128"/>
              </a:rPr>
              <a:t>より適切な管理を行うものとする。」しており、秘密</a:t>
            </a:r>
            <a:r>
              <a:rPr lang="ja-JP" altLang="en-US" sz="1200" dirty="0" smtClean="0">
                <a:solidFill>
                  <a:schemeClr val="tx1"/>
                </a:solidFill>
                <a:latin typeface="ＭＳ Ｐ明朝" panose="02020600040205080304" pitchFamily="18" charset="-128"/>
                <a:ea typeface="ＭＳ Ｐ明朝" panose="02020600040205080304" pitchFamily="18" charset="-128"/>
              </a:rPr>
              <a:t>の</a:t>
            </a:r>
            <a:br>
              <a:rPr lang="ja-JP" altLang="en-US" sz="1200" dirty="0" smtClean="0">
                <a:solidFill>
                  <a:schemeClr val="tx1"/>
                </a:solidFill>
                <a:latin typeface="ＭＳ Ｐ明朝" panose="02020600040205080304" pitchFamily="18" charset="-128"/>
                <a:ea typeface="ＭＳ Ｐ明朝" panose="02020600040205080304" pitchFamily="18" charset="-128"/>
              </a:rPr>
            </a:br>
            <a:r>
              <a:rPr lang="ja-JP" altLang="en-US" sz="1200" dirty="0" smtClean="0">
                <a:solidFill>
                  <a:schemeClr val="tx1"/>
                </a:solidFill>
                <a:latin typeface="ＭＳ Ｐ明朝" panose="02020600040205080304" pitchFamily="18" charset="-128"/>
                <a:ea typeface="ＭＳ Ｐ明朝" panose="02020600040205080304" pitchFamily="18" charset="-128"/>
              </a:rPr>
              <a:t>　保持</a:t>
            </a:r>
            <a:r>
              <a:rPr lang="ja-JP" altLang="en-US" sz="1200" dirty="0">
                <a:solidFill>
                  <a:schemeClr val="tx1"/>
                </a:solidFill>
                <a:latin typeface="ＭＳ Ｐ明朝" panose="02020600040205080304" pitchFamily="18" charset="-128"/>
                <a:ea typeface="ＭＳ Ｐ明朝" panose="02020600040205080304" pitchFamily="18" charset="-128"/>
              </a:rPr>
              <a:t>及び目的外利用の禁止等を規定しています。</a:t>
            </a:r>
          </a:p>
          <a:p>
            <a:r>
              <a:rPr lang="ja-JP" altLang="en-US" sz="1200" dirty="0">
                <a:solidFill>
                  <a:schemeClr val="tx1"/>
                </a:solidFill>
                <a:latin typeface="ＭＳ Ｐ明朝" panose="02020600040205080304" pitchFamily="18" charset="-128"/>
                <a:ea typeface="ＭＳ Ｐ明朝" panose="02020600040205080304" pitchFamily="18" charset="-128"/>
              </a:rPr>
              <a:t>　</a:t>
            </a:r>
            <a:r>
              <a:rPr lang="ja-JP" altLang="en-US" sz="1200" dirty="0" smtClean="0">
                <a:solidFill>
                  <a:schemeClr val="tx1"/>
                </a:solidFill>
                <a:latin typeface="ＭＳ Ｐ明朝" panose="02020600040205080304" pitchFamily="18" charset="-128"/>
                <a:ea typeface="ＭＳ Ｐ明朝" panose="02020600040205080304" pitchFamily="18" charset="-128"/>
              </a:rPr>
              <a:t>　一方、「事務取扱要領」の</a:t>
            </a:r>
            <a:r>
              <a:rPr lang="ja-JP" altLang="en-US" sz="1200" dirty="0">
                <a:solidFill>
                  <a:schemeClr val="tx1"/>
                </a:solidFill>
                <a:latin typeface="ＭＳ Ｐ明朝" panose="02020600040205080304" pitchFamily="18" charset="-128"/>
                <a:ea typeface="ＭＳ Ｐ明朝" panose="02020600040205080304" pitchFamily="18" charset="-128"/>
              </a:rPr>
              <a:t>第</a:t>
            </a:r>
            <a:r>
              <a:rPr lang="en-US" altLang="ja-JP" sz="1200" dirty="0">
                <a:solidFill>
                  <a:schemeClr val="tx1"/>
                </a:solidFill>
                <a:latin typeface="ＭＳ Ｐ明朝" panose="02020600040205080304" pitchFamily="18" charset="-128"/>
                <a:ea typeface="ＭＳ Ｐ明朝" panose="02020600040205080304" pitchFamily="18" charset="-128"/>
              </a:rPr>
              <a:t>38</a:t>
            </a:r>
            <a:r>
              <a:rPr lang="ja-JP" altLang="en-US" sz="1200" dirty="0" smtClean="0">
                <a:solidFill>
                  <a:schemeClr val="tx1"/>
                </a:solidFill>
                <a:latin typeface="ＭＳ Ｐ明朝" panose="02020600040205080304" pitchFamily="18" charset="-128"/>
                <a:ea typeface="ＭＳ Ｐ明朝" panose="02020600040205080304" pitchFamily="18" charset="-128"/>
              </a:rPr>
              <a:t>条の</a:t>
            </a:r>
            <a:r>
              <a:rPr lang="en-US" altLang="ja-JP" sz="1200" dirty="0" smtClean="0">
                <a:solidFill>
                  <a:schemeClr val="tx1"/>
                </a:solidFill>
                <a:latin typeface="ＭＳ Ｐ明朝" panose="02020600040205080304" pitchFamily="18" charset="-128"/>
                <a:ea typeface="ＭＳ Ｐ明朝" panose="02020600040205080304" pitchFamily="18" charset="-128"/>
              </a:rPr>
              <a:t>(</a:t>
            </a:r>
            <a:r>
              <a:rPr lang="en-US" altLang="ja-JP" sz="1200" dirty="0">
                <a:solidFill>
                  <a:schemeClr val="tx1"/>
                </a:solidFill>
                <a:latin typeface="ＭＳ Ｐ明朝" panose="02020600040205080304" pitchFamily="18" charset="-128"/>
                <a:ea typeface="ＭＳ Ｐ明朝" panose="02020600040205080304" pitchFamily="18" charset="-128"/>
              </a:rPr>
              <a:t>1)</a:t>
            </a:r>
            <a:r>
              <a:rPr lang="ja-JP" altLang="en-US" sz="1200" dirty="0">
                <a:solidFill>
                  <a:schemeClr val="tx1"/>
                </a:solidFill>
                <a:latin typeface="ＭＳ Ｐ明朝" panose="02020600040205080304" pitchFamily="18" charset="-128"/>
                <a:ea typeface="ＭＳ Ｐ明朝" panose="02020600040205080304" pitchFamily="18" charset="-128"/>
              </a:rPr>
              <a:t>では、基金から提供を受けた</a:t>
            </a:r>
            <a:r>
              <a:rPr lang="ja-JP" altLang="en-US" sz="1200" dirty="0" smtClean="0">
                <a:solidFill>
                  <a:schemeClr val="tx1"/>
                </a:solidFill>
                <a:latin typeface="ＭＳ Ｐ明朝" panose="02020600040205080304" pitchFamily="18" charset="-128"/>
                <a:ea typeface="ＭＳ Ｐ明朝" panose="02020600040205080304" pitchFamily="18" charset="-128"/>
              </a:rPr>
              <a:t>個</a:t>
            </a:r>
          </a:p>
          <a:p>
            <a:r>
              <a:rPr lang="ja-JP" altLang="en-US" sz="1200" dirty="0">
                <a:solidFill>
                  <a:schemeClr val="tx1"/>
                </a:solidFill>
                <a:latin typeface="ＭＳ Ｐ明朝" panose="02020600040205080304" pitchFamily="18" charset="-128"/>
                <a:ea typeface="ＭＳ Ｐ明朝" panose="02020600040205080304" pitchFamily="18" charset="-128"/>
              </a:rPr>
              <a:t>　</a:t>
            </a:r>
            <a:r>
              <a:rPr lang="ja-JP" altLang="en-US" sz="1200" dirty="0" smtClean="0">
                <a:solidFill>
                  <a:schemeClr val="tx1"/>
                </a:solidFill>
                <a:latin typeface="ＭＳ Ｐ明朝" panose="02020600040205080304" pitchFamily="18" charset="-128"/>
                <a:ea typeface="ＭＳ Ｐ明朝" panose="02020600040205080304" pitchFamily="18" charset="-128"/>
              </a:rPr>
              <a:t>人</a:t>
            </a:r>
            <a:r>
              <a:rPr lang="ja-JP" altLang="en-US" sz="1200" dirty="0">
                <a:solidFill>
                  <a:schemeClr val="tx1"/>
                </a:solidFill>
                <a:latin typeface="ＭＳ Ｐ明朝" panose="02020600040205080304" pitchFamily="18" charset="-128"/>
                <a:ea typeface="ＭＳ Ｐ明朝" panose="02020600040205080304" pitchFamily="18" charset="-128"/>
              </a:rPr>
              <a:t>情報の利用及び管理について、「条例及び内部規定等に基づき</a:t>
            </a:r>
            <a:r>
              <a:rPr lang="ja-JP" altLang="en-US" sz="1200" dirty="0" smtClean="0">
                <a:solidFill>
                  <a:schemeClr val="tx1"/>
                </a:solidFill>
                <a:latin typeface="ＭＳ Ｐ明朝" panose="02020600040205080304" pitchFamily="18" charset="-128"/>
                <a:ea typeface="ＭＳ Ｐ明朝" panose="02020600040205080304" pitchFamily="18" charset="-128"/>
              </a:rPr>
              <a:t>適切</a:t>
            </a:r>
          </a:p>
          <a:p>
            <a:r>
              <a:rPr lang="ja-JP" altLang="en-US" sz="1200" dirty="0">
                <a:solidFill>
                  <a:schemeClr val="tx1"/>
                </a:solidFill>
                <a:latin typeface="ＭＳ Ｐ明朝" panose="02020600040205080304" pitchFamily="18" charset="-128"/>
                <a:ea typeface="ＭＳ Ｐ明朝" panose="02020600040205080304" pitchFamily="18" charset="-128"/>
              </a:rPr>
              <a:t>　</a:t>
            </a:r>
            <a:r>
              <a:rPr lang="ja-JP" altLang="en-US" sz="1200" dirty="0" smtClean="0">
                <a:solidFill>
                  <a:schemeClr val="tx1"/>
                </a:solidFill>
                <a:latin typeface="ＭＳ Ｐ明朝" panose="02020600040205080304" pitchFamily="18" charset="-128"/>
                <a:ea typeface="ＭＳ Ｐ明朝" panose="02020600040205080304" pitchFamily="18" charset="-128"/>
              </a:rPr>
              <a:t>に</a:t>
            </a:r>
            <a:r>
              <a:rPr lang="ja-JP" altLang="en-US" sz="1200" dirty="0">
                <a:solidFill>
                  <a:schemeClr val="tx1"/>
                </a:solidFill>
                <a:latin typeface="ＭＳ Ｐ明朝" panose="02020600040205080304" pitchFamily="18" charset="-128"/>
                <a:ea typeface="ＭＳ Ｐ明朝" panose="02020600040205080304" pitchFamily="18" charset="-128"/>
              </a:rPr>
              <a:t>利用及び管理を行うこととし、」となっています。</a:t>
            </a:r>
          </a:p>
          <a:p>
            <a:r>
              <a:rPr lang="ja-JP" altLang="en-US" sz="1200" dirty="0">
                <a:solidFill>
                  <a:schemeClr val="tx1"/>
                </a:solidFill>
                <a:latin typeface="ＭＳ Ｐ明朝" panose="02020600040205080304" pitchFamily="18" charset="-128"/>
                <a:ea typeface="ＭＳ Ｐ明朝" panose="02020600040205080304" pitchFamily="18" charset="-128"/>
              </a:rPr>
              <a:t>　</a:t>
            </a:r>
            <a:r>
              <a:rPr lang="ja-JP" altLang="en-US" sz="1200" dirty="0" smtClean="0">
                <a:solidFill>
                  <a:schemeClr val="tx1"/>
                </a:solidFill>
                <a:latin typeface="ＭＳ Ｐ明朝" panose="02020600040205080304" pitchFamily="18" charset="-128"/>
                <a:ea typeface="ＭＳ Ｐ明朝" panose="02020600040205080304" pitchFamily="18" charset="-128"/>
              </a:rPr>
              <a:t>　農業者</a:t>
            </a:r>
            <a:r>
              <a:rPr lang="ja-JP" altLang="en-US" sz="1200" dirty="0">
                <a:solidFill>
                  <a:schemeClr val="tx1"/>
                </a:solidFill>
                <a:latin typeface="ＭＳ Ｐ明朝" panose="02020600040205080304" pitchFamily="18" charset="-128"/>
                <a:ea typeface="ＭＳ Ｐ明朝" panose="02020600040205080304" pitchFamily="18" charset="-128"/>
              </a:rPr>
              <a:t>年金の加入者等の個人情報を他部署等へ提供するに</a:t>
            </a:r>
            <a:r>
              <a:rPr lang="ja-JP" altLang="en-US" sz="1200" dirty="0" smtClean="0">
                <a:solidFill>
                  <a:schemeClr val="tx1"/>
                </a:solidFill>
                <a:latin typeface="ＭＳ Ｐ明朝" panose="02020600040205080304" pitchFamily="18" charset="-128"/>
                <a:ea typeface="ＭＳ Ｐ明朝" panose="02020600040205080304" pitchFamily="18" charset="-128"/>
              </a:rPr>
              <a:t>当たって　</a:t>
            </a:r>
            <a:br>
              <a:rPr lang="ja-JP" altLang="en-US" sz="1200" dirty="0" smtClean="0">
                <a:solidFill>
                  <a:schemeClr val="tx1"/>
                </a:solidFill>
                <a:latin typeface="ＭＳ Ｐ明朝" panose="02020600040205080304" pitchFamily="18" charset="-128"/>
                <a:ea typeface="ＭＳ Ｐ明朝" panose="02020600040205080304" pitchFamily="18" charset="-128"/>
              </a:rPr>
            </a:br>
            <a:r>
              <a:rPr lang="ja-JP" altLang="en-US" sz="1200" dirty="0" smtClean="0">
                <a:solidFill>
                  <a:schemeClr val="tx1"/>
                </a:solidFill>
                <a:latin typeface="ＭＳ Ｐ明朝" panose="02020600040205080304" pitchFamily="18" charset="-128"/>
                <a:ea typeface="ＭＳ Ｐ明朝" panose="02020600040205080304" pitchFamily="18" charset="-128"/>
              </a:rPr>
              <a:t>　は</a:t>
            </a:r>
            <a:r>
              <a:rPr lang="ja-JP" altLang="en-US" sz="1200" dirty="0">
                <a:solidFill>
                  <a:schemeClr val="tx1"/>
                </a:solidFill>
                <a:latin typeface="ＭＳ Ｐ明朝" panose="02020600040205080304" pitchFamily="18" charset="-128"/>
                <a:ea typeface="ＭＳ Ｐ明朝" panose="02020600040205080304" pitchFamily="18" charset="-128"/>
              </a:rPr>
              <a:t>、条例や内部規定に基づき適切に手続きを行ったうえで、提供する</a:t>
            </a:r>
            <a:r>
              <a:rPr lang="ja-JP" altLang="en-US" sz="1200" dirty="0" smtClean="0">
                <a:solidFill>
                  <a:schemeClr val="tx1"/>
                </a:solidFill>
                <a:latin typeface="ＭＳ Ｐ明朝" panose="02020600040205080304" pitchFamily="18" charset="-128"/>
                <a:ea typeface="ＭＳ Ｐ明朝" panose="02020600040205080304" pitchFamily="18" charset="-128"/>
              </a:rPr>
              <a:t>必</a:t>
            </a:r>
            <a:br>
              <a:rPr lang="ja-JP" altLang="en-US" sz="1200" dirty="0" smtClean="0">
                <a:solidFill>
                  <a:schemeClr val="tx1"/>
                </a:solidFill>
                <a:latin typeface="ＭＳ Ｐ明朝" panose="02020600040205080304" pitchFamily="18" charset="-128"/>
                <a:ea typeface="ＭＳ Ｐ明朝" panose="02020600040205080304" pitchFamily="18" charset="-128"/>
              </a:rPr>
            </a:br>
            <a:r>
              <a:rPr lang="ja-JP" altLang="en-US" sz="1200" dirty="0" smtClean="0">
                <a:solidFill>
                  <a:schemeClr val="tx1"/>
                </a:solidFill>
                <a:latin typeface="ＭＳ Ｐ明朝" panose="02020600040205080304" pitchFamily="18" charset="-128"/>
                <a:ea typeface="ＭＳ Ｐ明朝" panose="02020600040205080304" pitchFamily="18" charset="-128"/>
              </a:rPr>
              <a:t>　要</a:t>
            </a:r>
            <a:r>
              <a:rPr lang="ja-JP" altLang="en-US" sz="1200" dirty="0">
                <a:solidFill>
                  <a:schemeClr val="tx1"/>
                </a:solidFill>
                <a:latin typeface="ＭＳ Ｐ明朝" panose="02020600040205080304" pitchFamily="18" charset="-128"/>
                <a:ea typeface="ＭＳ Ｐ明朝" panose="02020600040205080304" pitchFamily="18" charset="-128"/>
              </a:rPr>
              <a:t>があります。</a:t>
            </a:r>
          </a:p>
        </p:txBody>
      </p:sp>
      <p:sp>
        <p:nvSpPr>
          <p:cNvPr id="23" name="額縁 22"/>
          <p:cNvSpPr/>
          <p:nvPr/>
        </p:nvSpPr>
        <p:spPr>
          <a:xfrm>
            <a:off x="3779862" y="5084999"/>
            <a:ext cx="5612149" cy="1485465"/>
          </a:xfrm>
          <a:prstGeom prst="bevel">
            <a:avLst>
              <a:gd name="adj" fmla="val 4679"/>
            </a:avLst>
          </a:prstGeom>
          <a:no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lIns="77483" tIns="77483" rIns="77483" bIns="77483" rtlCol="0" anchor="ctr" anchorCtr="0"/>
          <a:lstStyle/>
          <a:p>
            <a:r>
              <a:rPr lang="ja-JP" altLang="en-US" sz="1400" dirty="0">
                <a:solidFill>
                  <a:schemeClr val="tx1"/>
                </a:solidFill>
                <a:latin typeface="ＭＳ Ｐ明朝" panose="02020600040205080304" pitchFamily="18" charset="-128"/>
                <a:ea typeface="ＭＳ Ｐ明朝" panose="02020600040205080304" pitchFamily="18" charset="-128"/>
              </a:rPr>
              <a:t>☞</a:t>
            </a:r>
            <a:r>
              <a:rPr lang="ja-JP" altLang="en-US" sz="1200" dirty="0">
                <a:solidFill>
                  <a:schemeClr val="tx1"/>
                </a:solidFill>
                <a:latin typeface="ＭＳ Ｐ明朝" panose="02020600040205080304" pitchFamily="18" charset="-128"/>
                <a:ea typeface="ＭＳ Ｐ明朝" panose="02020600040205080304" pitchFamily="18" charset="-128"/>
              </a:rPr>
              <a:t>　年金加入者等の個人</a:t>
            </a:r>
            <a:r>
              <a:rPr lang="ja-JP" altLang="en-US" sz="1200" dirty="0" smtClean="0">
                <a:solidFill>
                  <a:schemeClr val="tx1"/>
                </a:solidFill>
                <a:latin typeface="ＭＳ Ｐ明朝" panose="02020600040205080304" pitchFamily="18" charset="-128"/>
                <a:ea typeface="ＭＳ Ｐ明朝" panose="02020600040205080304" pitchFamily="18" charset="-128"/>
              </a:rPr>
              <a:t>情報を取扱う業務を外部に委託</a:t>
            </a:r>
            <a:r>
              <a:rPr lang="ja-JP" altLang="en-US" sz="1200" dirty="0">
                <a:solidFill>
                  <a:schemeClr val="tx1"/>
                </a:solidFill>
                <a:latin typeface="ＭＳ Ｐ明朝" panose="02020600040205080304" pitchFamily="18" charset="-128"/>
                <a:ea typeface="ＭＳ Ｐ明朝" panose="02020600040205080304" pitchFamily="18" charset="-128"/>
              </a:rPr>
              <a:t>について</a:t>
            </a:r>
            <a:r>
              <a:rPr lang="ja-JP" altLang="en-US" sz="1200" dirty="0" smtClean="0">
                <a:solidFill>
                  <a:schemeClr val="tx1"/>
                </a:solidFill>
                <a:latin typeface="ＭＳ Ｐ明朝" panose="02020600040205080304" pitchFamily="18" charset="-128"/>
                <a:ea typeface="ＭＳ Ｐ明朝" panose="02020600040205080304" pitchFamily="18" charset="-128"/>
              </a:rPr>
              <a:t>、「農業者年金</a:t>
            </a:r>
            <a:br>
              <a:rPr lang="ja-JP" altLang="en-US" sz="1200" dirty="0" smtClean="0">
                <a:solidFill>
                  <a:schemeClr val="tx1"/>
                </a:solidFill>
                <a:latin typeface="ＭＳ Ｐ明朝" panose="02020600040205080304" pitchFamily="18" charset="-128"/>
                <a:ea typeface="ＭＳ Ｐ明朝" panose="02020600040205080304" pitchFamily="18" charset="-128"/>
              </a:rPr>
            </a:br>
            <a:r>
              <a:rPr lang="ja-JP" altLang="en-US" sz="1200" dirty="0" smtClean="0">
                <a:solidFill>
                  <a:schemeClr val="tx1"/>
                </a:solidFill>
                <a:latin typeface="ＭＳ Ｐ明朝" panose="02020600040205080304" pitchFamily="18" charset="-128"/>
                <a:ea typeface="ＭＳ Ｐ明朝" panose="02020600040205080304" pitchFamily="18" charset="-128"/>
              </a:rPr>
              <a:t>　業務</a:t>
            </a:r>
            <a:r>
              <a:rPr lang="ja-JP" altLang="en-US" sz="1200" dirty="0">
                <a:solidFill>
                  <a:schemeClr val="tx1"/>
                </a:solidFill>
                <a:latin typeface="ＭＳ Ｐ明朝" panose="02020600040205080304" pitchFamily="18" charset="-128"/>
                <a:ea typeface="ＭＳ Ｐ明朝" panose="02020600040205080304" pitchFamily="18" charset="-128"/>
              </a:rPr>
              <a:t>委託</a:t>
            </a:r>
            <a:r>
              <a:rPr lang="ja-JP" altLang="en-US" sz="1200" dirty="0" smtClean="0">
                <a:solidFill>
                  <a:schemeClr val="tx1"/>
                </a:solidFill>
                <a:latin typeface="ＭＳ Ｐ明朝" panose="02020600040205080304" pitchFamily="18" charset="-128"/>
                <a:ea typeface="ＭＳ Ｐ明朝" panose="02020600040205080304" pitchFamily="18" charset="-128"/>
              </a:rPr>
              <a:t>契約書」の第４条の</a:t>
            </a:r>
            <a:r>
              <a:rPr lang="en-US" altLang="ja-JP" sz="1200" dirty="0" smtClean="0">
                <a:solidFill>
                  <a:schemeClr val="tx1"/>
                </a:solidFill>
                <a:latin typeface="ＭＳ Ｐ明朝" panose="02020600040205080304" pitchFamily="18" charset="-128"/>
                <a:ea typeface="ＭＳ Ｐ明朝" panose="02020600040205080304" pitchFamily="18" charset="-128"/>
              </a:rPr>
              <a:t>(</a:t>
            </a:r>
            <a:r>
              <a:rPr lang="en-US" altLang="ja-JP" sz="1200" dirty="0">
                <a:solidFill>
                  <a:schemeClr val="tx1"/>
                </a:solidFill>
                <a:latin typeface="ＭＳ Ｐ明朝" panose="02020600040205080304" pitchFamily="18" charset="-128"/>
                <a:ea typeface="ＭＳ Ｐ明朝" panose="02020600040205080304" pitchFamily="18" charset="-128"/>
              </a:rPr>
              <a:t>3)</a:t>
            </a:r>
            <a:r>
              <a:rPr lang="ja-JP" altLang="en-US" sz="1200" dirty="0">
                <a:solidFill>
                  <a:schemeClr val="tx1"/>
                </a:solidFill>
                <a:latin typeface="ＭＳ Ｐ明朝" panose="02020600040205080304" pitchFamily="18" charset="-128"/>
                <a:ea typeface="ＭＳ Ｐ明朝" panose="02020600040205080304" pitchFamily="18" charset="-128"/>
              </a:rPr>
              <a:t>の再委託の制限において、「委託者が承諾した</a:t>
            </a:r>
            <a:r>
              <a:rPr lang="ja-JP" altLang="en-US" sz="1200" dirty="0" smtClean="0">
                <a:solidFill>
                  <a:schemeClr val="tx1"/>
                </a:solidFill>
                <a:latin typeface="ＭＳ Ｐ明朝" panose="02020600040205080304" pitchFamily="18" charset="-128"/>
                <a:ea typeface="ＭＳ Ｐ明朝" panose="02020600040205080304" pitchFamily="18" charset="-128"/>
              </a:rPr>
              <a:t>場</a:t>
            </a:r>
            <a:br>
              <a:rPr lang="ja-JP" altLang="en-US" sz="1200" dirty="0" smtClean="0">
                <a:solidFill>
                  <a:schemeClr val="tx1"/>
                </a:solidFill>
                <a:latin typeface="ＭＳ Ｐ明朝" panose="02020600040205080304" pitchFamily="18" charset="-128"/>
                <a:ea typeface="ＭＳ Ｐ明朝" panose="02020600040205080304" pitchFamily="18" charset="-128"/>
              </a:rPr>
            </a:br>
            <a:r>
              <a:rPr lang="ja-JP" altLang="en-US" sz="1200" dirty="0" smtClean="0">
                <a:solidFill>
                  <a:schemeClr val="tx1"/>
                </a:solidFill>
                <a:latin typeface="ＭＳ Ｐ明朝" panose="02020600040205080304" pitchFamily="18" charset="-128"/>
                <a:ea typeface="ＭＳ Ｐ明朝" panose="02020600040205080304" pitchFamily="18" charset="-128"/>
              </a:rPr>
              <a:t>　合</a:t>
            </a:r>
            <a:r>
              <a:rPr lang="ja-JP" altLang="en-US" sz="1200" dirty="0">
                <a:solidFill>
                  <a:schemeClr val="tx1"/>
                </a:solidFill>
                <a:latin typeface="ＭＳ Ｐ明朝" panose="02020600040205080304" pitchFamily="18" charset="-128"/>
                <a:ea typeface="ＭＳ Ｐ明朝" panose="02020600040205080304" pitchFamily="18" charset="-128"/>
              </a:rPr>
              <a:t>を除き、契約による業務については自らが行い、第三者にその取扱いを委託</a:t>
            </a:r>
            <a:r>
              <a:rPr lang="ja-JP" altLang="en-US" sz="1200" dirty="0" smtClean="0">
                <a:solidFill>
                  <a:schemeClr val="tx1"/>
                </a:solidFill>
                <a:latin typeface="ＭＳ Ｐ明朝" panose="02020600040205080304" pitchFamily="18" charset="-128"/>
                <a:ea typeface="ＭＳ Ｐ明朝" panose="02020600040205080304" pitchFamily="18" charset="-128"/>
              </a:rPr>
              <a:t>し</a:t>
            </a:r>
          </a:p>
          <a:p>
            <a:r>
              <a:rPr lang="ja-JP" altLang="en-US" sz="1200" dirty="0">
                <a:solidFill>
                  <a:schemeClr val="tx1"/>
                </a:solidFill>
                <a:latin typeface="ＭＳ Ｐ明朝" panose="02020600040205080304" pitchFamily="18" charset="-128"/>
                <a:ea typeface="ＭＳ Ｐ明朝" panose="02020600040205080304" pitchFamily="18" charset="-128"/>
              </a:rPr>
              <a:t>　</a:t>
            </a:r>
            <a:r>
              <a:rPr lang="ja-JP" altLang="en-US" sz="1200" dirty="0" err="1" smtClean="0">
                <a:solidFill>
                  <a:schemeClr val="tx1"/>
                </a:solidFill>
                <a:latin typeface="ＭＳ Ｐ明朝" panose="02020600040205080304" pitchFamily="18" charset="-128"/>
                <a:ea typeface="ＭＳ Ｐ明朝" panose="02020600040205080304" pitchFamily="18" charset="-128"/>
              </a:rPr>
              <a:t>ては</a:t>
            </a:r>
            <a:r>
              <a:rPr lang="ja-JP" altLang="en-US" sz="1200" dirty="0">
                <a:solidFill>
                  <a:schemeClr val="tx1"/>
                </a:solidFill>
                <a:latin typeface="ＭＳ Ｐ明朝" panose="02020600040205080304" pitchFamily="18" charset="-128"/>
                <a:ea typeface="ＭＳ Ｐ明朝" panose="02020600040205080304" pitchFamily="18" charset="-128"/>
              </a:rPr>
              <a:t>ならない。」としています。</a:t>
            </a:r>
          </a:p>
          <a:p>
            <a:r>
              <a:rPr lang="ja-JP" altLang="en-US" sz="1200" dirty="0">
                <a:solidFill>
                  <a:schemeClr val="tx1"/>
                </a:solidFill>
                <a:latin typeface="ＭＳ Ｐ明朝" panose="02020600040205080304" pitchFamily="18" charset="-128"/>
                <a:ea typeface="ＭＳ Ｐ明朝" panose="02020600040205080304" pitchFamily="18" charset="-128"/>
              </a:rPr>
              <a:t>　</a:t>
            </a:r>
            <a:r>
              <a:rPr lang="ja-JP" altLang="en-US" sz="1200" dirty="0" smtClean="0">
                <a:solidFill>
                  <a:schemeClr val="tx1"/>
                </a:solidFill>
                <a:latin typeface="ＭＳ Ｐ明朝" panose="02020600040205080304" pitchFamily="18" charset="-128"/>
                <a:ea typeface="ＭＳ Ｐ明朝" panose="02020600040205080304" pitchFamily="18" charset="-128"/>
              </a:rPr>
              <a:t>　年金</a:t>
            </a:r>
            <a:r>
              <a:rPr lang="ja-JP" altLang="en-US" sz="1200" dirty="0">
                <a:solidFill>
                  <a:schemeClr val="tx1"/>
                </a:solidFill>
                <a:latin typeface="ＭＳ Ｐ明朝" panose="02020600040205080304" pitchFamily="18" charset="-128"/>
                <a:ea typeface="ＭＳ Ｐ明朝" panose="02020600040205080304" pitchFamily="18" charset="-128"/>
              </a:rPr>
              <a:t>業務の外部委託に当たっては、必ず基金の承諾が必要となります。</a:t>
            </a:r>
          </a:p>
        </p:txBody>
      </p:sp>
    </p:spTree>
    <p:extLst>
      <p:ext uri="{BB962C8B-B14F-4D97-AF65-F5344CB8AC3E}">
        <p14:creationId xmlns:p14="http://schemas.microsoft.com/office/powerpoint/2010/main" val="29320635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0A733B4-637B-4A33-AE48-1932963ED9D0}" type="slidenum">
              <a:rPr kumimoji="1" lang="ja-JP" altLang="en-US" smtClean="0"/>
              <a:pPr/>
              <a:t>5</a:t>
            </a:fld>
            <a:endParaRPr kumimoji="1" lang="ja-JP" altLang="en-US"/>
          </a:p>
        </p:txBody>
      </p:sp>
      <p:sp>
        <p:nvSpPr>
          <p:cNvPr id="8" name="角丸四角形 7"/>
          <p:cNvSpPr/>
          <p:nvPr/>
        </p:nvSpPr>
        <p:spPr>
          <a:xfrm>
            <a:off x="-2868" y="125515"/>
            <a:ext cx="4887620" cy="229809"/>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184" dirty="0">
                <a:solidFill>
                  <a:srgbClr val="000066"/>
                </a:solidFill>
                <a:latin typeface="ＭＳ ゴシック" panose="020B0609070205080204" pitchFamily="49" charset="-128"/>
                <a:ea typeface="ＭＳ ゴシック" panose="020B0609070205080204" pitchFamily="49" charset="-128"/>
              </a:rPr>
              <a:t>７　組織における個人情報漏えい事案等発生時の報告体制等の整備</a:t>
            </a:r>
          </a:p>
        </p:txBody>
      </p:sp>
      <p:sp>
        <p:nvSpPr>
          <p:cNvPr id="11" name="角丸四角形 10"/>
          <p:cNvSpPr/>
          <p:nvPr/>
        </p:nvSpPr>
        <p:spPr>
          <a:xfrm>
            <a:off x="5613970" y="127314"/>
            <a:ext cx="4739136" cy="229809"/>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184" dirty="0">
                <a:solidFill>
                  <a:srgbClr val="000066"/>
                </a:solidFill>
                <a:latin typeface="ＭＳ ゴシック" panose="020B0609070205080204" pitchFamily="49" charset="-128"/>
                <a:ea typeface="ＭＳ ゴシック" panose="020B0609070205080204" pitchFamily="49" charset="-128"/>
              </a:rPr>
              <a:t>８　７で②～④を回答した受託機関の基金への報告ルール等の整備</a:t>
            </a:r>
          </a:p>
        </p:txBody>
      </p:sp>
      <p:pic>
        <p:nvPicPr>
          <p:cNvPr id="13" name="図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339" y="378165"/>
            <a:ext cx="5349979" cy="2471937"/>
          </a:xfrm>
          <a:prstGeom prst="rect">
            <a:avLst/>
          </a:prstGeom>
          <a:noFill/>
          <a:extLst>
            <a:ext uri="{909E8E84-426E-40DD-AFC4-6F175D3DCCD1}">
              <a14:hiddenFill xmlns:a14="http://schemas.microsoft.com/office/drawing/2010/main">
                <a:solidFill>
                  <a:srgbClr val="FFFFFF"/>
                </a:solidFill>
              </a14:hiddenFill>
            </a:ext>
          </a:extLst>
        </p:spPr>
      </p:pic>
      <p:sp>
        <p:nvSpPr>
          <p:cNvPr id="14" name="角丸四角形 13"/>
          <p:cNvSpPr/>
          <p:nvPr/>
        </p:nvSpPr>
        <p:spPr>
          <a:xfrm>
            <a:off x="92779" y="2927412"/>
            <a:ext cx="5350539" cy="1410804"/>
          </a:xfrm>
          <a:prstGeom prst="roundRect">
            <a:avLst>
              <a:gd name="adj" fmla="val 8343"/>
            </a:avLst>
          </a:prstGeom>
          <a:noFill/>
          <a:ln w="19050">
            <a:solidFill>
              <a:srgbClr val="FF33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2897" tIns="42897" rIns="42897" bIns="42897" numCol="1" spcCol="0" rtlCol="0" fromWordArt="0" anchor="ctr" anchorCtr="0" forceAA="0" compatLnSpc="1">
            <a:prstTxWarp prst="textNoShape">
              <a:avLst/>
            </a:prstTxWarp>
            <a:noAutofit/>
          </a:bodyPr>
          <a:lstStyle/>
          <a:p>
            <a:r>
              <a:rPr lang="ja-JP" altLang="en-US" sz="1200" dirty="0">
                <a:solidFill>
                  <a:schemeClr val="tx1"/>
                </a:solidFill>
                <a:latin typeface="ＭＳ Ｐ明朝" panose="02020600040205080304" pitchFamily="18" charset="-128"/>
                <a:ea typeface="ＭＳ Ｐ明朝" panose="02020600040205080304" pitchFamily="18" charset="-128"/>
              </a:rPr>
              <a:t>　個人情報の</a:t>
            </a:r>
            <a:r>
              <a:rPr lang="ja-JP" altLang="en-US" sz="1200" dirty="0" smtClean="0">
                <a:solidFill>
                  <a:schemeClr val="tx1"/>
                </a:solidFill>
                <a:latin typeface="ＭＳ Ｐ明朝" panose="02020600040205080304" pitchFamily="18" charset="-128"/>
                <a:ea typeface="ＭＳ Ｐ明朝" panose="02020600040205080304" pitchFamily="18" charset="-128"/>
              </a:rPr>
              <a:t>漏えい又</a:t>
            </a:r>
            <a:r>
              <a:rPr lang="ja-JP" altLang="en-US" sz="1200" dirty="0">
                <a:solidFill>
                  <a:schemeClr val="tx1"/>
                </a:solidFill>
                <a:latin typeface="ＭＳ Ｐ明朝" panose="02020600040205080304" pitchFamily="18" charset="-128"/>
                <a:ea typeface="ＭＳ Ｐ明朝" panose="02020600040205080304" pitchFamily="18" charset="-128"/>
              </a:rPr>
              <a:t>は漏えいが疑われる事案が発生した際に備えて</a:t>
            </a:r>
            <a:r>
              <a:rPr lang="ja-JP" altLang="en-US" sz="1200" dirty="0" smtClean="0">
                <a:solidFill>
                  <a:schemeClr val="tx1"/>
                </a:solidFill>
                <a:latin typeface="ＭＳ Ｐ明朝" panose="02020600040205080304" pitchFamily="18" charset="-128"/>
                <a:ea typeface="ＭＳ Ｐ明朝" panose="02020600040205080304" pitchFamily="18" charset="-128"/>
              </a:rPr>
              <a:t>、受託機関</a:t>
            </a:r>
            <a:r>
              <a:rPr lang="en-US" altLang="ja-JP" sz="1200" dirty="0" smtClean="0">
                <a:solidFill>
                  <a:schemeClr val="tx1"/>
                </a:solidFill>
                <a:latin typeface="ＭＳ Ｐ明朝" panose="02020600040205080304" pitchFamily="18" charset="-128"/>
                <a:ea typeface="ＭＳ Ｐ明朝" panose="02020600040205080304" pitchFamily="18" charset="-128"/>
              </a:rPr>
              <a:t>(</a:t>
            </a:r>
            <a:r>
              <a:rPr lang="ja-JP" altLang="en-US" sz="1200" dirty="0" smtClean="0">
                <a:solidFill>
                  <a:schemeClr val="tx1"/>
                </a:solidFill>
                <a:latin typeface="ＭＳ Ｐ明朝" panose="02020600040205080304" pitchFamily="18" charset="-128"/>
                <a:ea typeface="ＭＳ Ｐ明朝" panose="02020600040205080304" pitchFamily="18" charset="-128"/>
              </a:rPr>
              <a:t>組織</a:t>
            </a:r>
            <a:r>
              <a:rPr lang="en-US" altLang="ja-JP" sz="1200" dirty="0" smtClean="0">
                <a:solidFill>
                  <a:schemeClr val="tx1"/>
                </a:solidFill>
                <a:latin typeface="ＭＳ Ｐ明朝" panose="02020600040205080304" pitchFamily="18" charset="-128"/>
                <a:ea typeface="ＭＳ Ｐ明朝" panose="02020600040205080304" pitchFamily="18" charset="-128"/>
              </a:rPr>
              <a:t>)</a:t>
            </a:r>
            <a:r>
              <a:rPr lang="ja-JP" altLang="en-US" sz="1200" dirty="0" smtClean="0">
                <a:solidFill>
                  <a:schemeClr val="tx1"/>
                </a:solidFill>
                <a:latin typeface="ＭＳ Ｐ明朝" panose="02020600040205080304" pitchFamily="18" charset="-128"/>
                <a:ea typeface="ＭＳ Ｐ明朝" panose="02020600040205080304" pitchFamily="18" charset="-128"/>
              </a:rPr>
              <a:t>と</a:t>
            </a:r>
            <a:r>
              <a:rPr lang="ja-JP" altLang="en-US" sz="1200" dirty="0">
                <a:solidFill>
                  <a:schemeClr val="tx1"/>
                </a:solidFill>
                <a:latin typeface="ＭＳ Ｐ明朝" panose="02020600040205080304" pitchFamily="18" charset="-128"/>
                <a:ea typeface="ＭＳ Ｐ明朝" panose="02020600040205080304" pitchFamily="18" charset="-128"/>
              </a:rPr>
              <a:t>して報告ルール及び報告体制を整備しているかについて、「①基金を含む報告体制等を整備している」が前年度から約６ポイント増加し</a:t>
            </a:r>
            <a:r>
              <a:rPr lang="en-US" altLang="ja-JP" sz="1200" dirty="0">
                <a:solidFill>
                  <a:schemeClr val="tx1"/>
                </a:solidFill>
                <a:latin typeface="ＭＳ Ｐ明朝" panose="02020600040205080304" pitchFamily="18" charset="-128"/>
                <a:ea typeface="ＭＳ Ｐ明朝" panose="02020600040205080304" pitchFamily="18" charset="-128"/>
              </a:rPr>
              <a:t>33.4%</a:t>
            </a:r>
            <a:r>
              <a:rPr lang="ja-JP" altLang="en-US" sz="1200" dirty="0" err="1">
                <a:solidFill>
                  <a:schemeClr val="tx1"/>
                </a:solidFill>
                <a:latin typeface="ＭＳ Ｐ明朝" panose="02020600040205080304" pitchFamily="18" charset="-128"/>
                <a:ea typeface="ＭＳ Ｐ明朝" panose="02020600040205080304" pitchFamily="18" charset="-128"/>
              </a:rPr>
              <a:t>、</a:t>
            </a:r>
            <a:r>
              <a:rPr lang="ja-JP" altLang="en-US" sz="1200" dirty="0">
                <a:solidFill>
                  <a:schemeClr val="tx1"/>
                </a:solidFill>
                <a:latin typeface="ＭＳ Ｐ明朝" panose="02020600040205080304" pitchFamily="18" charset="-128"/>
                <a:ea typeface="ＭＳ Ｐ明朝" panose="02020600040205080304" pitchFamily="18" charset="-128"/>
              </a:rPr>
              <a:t>「②基金を含まない報告体制等を整備」が前年度から約</a:t>
            </a:r>
            <a:r>
              <a:rPr lang="en-US" altLang="ja-JP" sz="1200" dirty="0">
                <a:solidFill>
                  <a:schemeClr val="tx1"/>
                </a:solidFill>
                <a:latin typeface="ＭＳ Ｐ明朝" panose="02020600040205080304" pitchFamily="18" charset="-128"/>
                <a:ea typeface="ＭＳ Ｐ明朝" panose="02020600040205080304" pitchFamily="18" charset="-128"/>
              </a:rPr>
              <a:t>13</a:t>
            </a:r>
            <a:r>
              <a:rPr lang="ja-JP" altLang="en-US" sz="1200" dirty="0">
                <a:solidFill>
                  <a:schemeClr val="tx1"/>
                </a:solidFill>
                <a:latin typeface="ＭＳ Ｐ明朝" panose="02020600040205080304" pitchFamily="18" charset="-128"/>
                <a:ea typeface="ＭＳ Ｐ明朝" panose="02020600040205080304" pitchFamily="18" charset="-128"/>
              </a:rPr>
              <a:t>ポイント減少し</a:t>
            </a:r>
            <a:r>
              <a:rPr lang="en-US" altLang="ja-JP" sz="1200" dirty="0">
                <a:solidFill>
                  <a:schemeClr val="tx1"/>
                </a:solidFill>
                <a:latin typeface="ＭＳ Ｐ明朝" panose="02020600040205080304" pitchFamily="18" charset="-128"/>
                <a:ea typeface="ＭＳ Ｐ明朝" panose="02020600040205080304" pitchFamily="18" charset="-128"/>
              </a:rPr>
              <a:t>43.4%</a:t>
            </a:r>
            <a:r>
              <a:rPr lang="ja-JP" altLang="en-US" sz="1200" dirty="0">
                <a:solidFill>
                  <a:schemeClr val="tx1"/>
                </a:solidFill>
                <a:latin typeface="ＭＳ Ｐ明朝" panose="02020600040205080304" pitchFamily="18" charset="-128"/>
                <a:ea typeface="ＭＳ Ｐ明朝" panose="02020600040205080304" pitchFamily="18" charset="-128"/>
              </a:rPr>
              <a:t>でした。</a:t>
            </a:r>
          </a:p>
          <a:p>
            <a:r>
              <a:rPr lang="ja-JP" altLang="en-US" sz="1200" dirty="0">
                <a:solidFill>
                  <a:schemeClr val="tx1"/>
                </a:solidFill>
                <a:latin typeface="ＭＳ Ｐ明朝" panose="02020600040205080304" pitchFamily="18" charset="-128"/>
                <a:ea typeface="ＭＳ Ｐ明朝" panose="02020600040205080304" pitchFamily="18" charset="-128"/>
              </a:rPr>
              <a:t>　一方、「③報告体制等を整備していない」は、前年度から約</a:t>
            </a:r>
            <a:r>
              <a:rPr lang="en-US" altLang="ja-JP" sz="1200" dirty="0">
                <a:solidFill>
                  <a:schemeClr val="tx1"/>
                </a:solidFill>
                <a:latin typeface="ＭＳ Ｐ明朝" panose="02020600040205080304" pitchFamily="18" charset="-128"/>
                <a:ea typeface="ＭＳ Ｐ明朝" panose="02020600040205080304" pitchFamily="18" charset="-128"/>
              </a:rPr>
              <a:t>3</a:t>
            </a:r>
            <a:r>
              <a:rPr lang="ja-JP" altLang="en-US" sz="1200" dirty="0">
                <a:solidFill>
                  <a:schemeClr val="tx1"/>
                </a:solidFill>
                <a:latin typeface="ＭＳ Ｐ明朝" panose="02020600040205080304" pitchFamily="18" charset="-128"/>
                <a:ea typeface="ＭＳ Ｐ明朝" panose="02020600040205080304" pitchFamily="18" charset="-128"/>
              </a:rPr>
              <a:t>ポイント増加し</a:t>
            </a:r>
            <a:r>
              <a:rPr lang="en-US" altLang="ja-JP" sz="1200" dirty="0">
                <a:solidFill>
                  <a:schemeClr val="tx1"/>
                </a:solidFill>
                <a:latin typeface="ＭＳ Ｐ明朝" panose="02020600040205080304" pitchFamily="18" charset="-128"/>
                <a:ea typeface="ＭＳ Ｐ明朝" panose="02020600040205080304" pitchFamily="18" charset="-128"/>
              </a:rPr>
              <a:t>14%</a:t>
            </a:r>
            <a:r>
              <a:rPr lang="ja-JP" altLang="en-US" sz="1200" dirty="0">
                <a:solidFill>
                  <a:schemeClr val="tx1"/>
                </a:solidFill>
                <a:latin typeface="ＭＳ Ｐ明朝" panose="02020600040205080304" pitchFamily="18" charset="-128"/>
                <a:ea typeface="ＭＳ Ｐ明朝" panose="02020600040205080304" pitchFamily="18" charset="-128"/>
              </a:rPr>
              <a:t>でした。</a:t>
            </a:r>
          </a:p>
        </p:txBody>
      </p:sp>
      <p:sp>
        <p:nvSpPr>
          <p:cNvPr id="18" name="角丸四角形 17"/>
          <p:cNvSpPr/>
          <p:nvPr/>
        </p:nvSpPr>
        <p:spPr>
          <a:xfrm>
            <a:off x="5767135" y="2262556"/>
            <a:ext cx="5175386" cy="779516"/>
          </a:xfrm>
          <a:prstGeom prst="roundRect">
            <a:avLst>
              <a:gd name="adj" fmla="val 8343"/>
            </a:avLst>
          </a:prstGeom>
          <a:noFill/>
          <a:ln w="19050">
            <a:solidFill>
              <a:srgbClr val="FF33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2897" tIns="42897" rIns="42897" bIns="42897" numCol="1" spcCol="0" rtlCol="0" fromWordArt="0" anchor="ctr" anchorCtr="0" forceAA="0" compatLnSpc="1">
            <a:prstTxWarp prst="textNoShape">
              <a:avLst/>
            </a:prstTxWarp>
            <a:noAutofit/>
          </a:bodyPr>
          <a:lstStyle/>
          <a:p>
            <a:r>
              <a:rPr lang="ja-JP" altLang="en-US" sz="1200" dirty="0">
                <a:solidFill>
                  <a:schemeClr val="tx1"/>
                </a:solidFill>
                <a:latin typeface="ＭＳ Ｐ明朝" panose="02020600040205080304" pitchFamily="18" charset="-128"/>
                <a:ea typeface="ＭＳ Ｐ明朝" panose="02020600040205080304" pitchFamily="18" charset="-128"/>
              </a:rPr>
              <a:t>　</a:t>
            </a:r>
            <a:r>
              <a:rPr lang="ja-JP" altLang="en-US" sz="1200" dirty="0" smtClean="0">
                <a:solidFill>
                  <a:schemeClr val="tx1"/>
                </a:solidFill>
                <a:latin typeface="ＭＳ Ｐ明朝" panose="02020600040205080304" pitchFamily="18" charset="-128"/>
                <a:ea typeface="ＭＳ Ｐ明朝" panose="02020600040205080304" pitchFamily="18" charset="-128"/>
              </a:rPr>
              <a:t>７で基金</a:t>
            </a:r>
            <a:r>
              <a:rPr lang="ja-JP" altLang="en-US" sz="1200" dirty="0">
                <a:solidFill>
                  <a:schemeClr val="tx1"/>
                </a:solidFill>
                <a:latin typeface="ＭＳ Ｐ明朝" panose="02020600040205080304" pitchFamily="18" charset="-128"/>
                <a:ea typeface="ＭＳ Ｐ明朝" panose="02020600040205080304" pitchFamily="18" charset="-128"/>
              </a:rPr>
              <a:t>を含む報告体制等を</a:t>
            </a:r>
            <a:r>
              <a:rPr lang="ja-JP" altLang="en-US" sz="1200" dirty="0" smtClean="0">
                <a:solidFill>
                  <a:schemeClr val="tx1"/>
                </a:solidFill>
                <a:latin typeface="ＭＳ Ｐ明朝" panose="02020600040205080304" pitchFamily="18" charset="-128"/>
                <a:ea typeface="ＭＳ Ｐ明朝" panose="02020600040205080304" pitchFamily="18" charset="-128"/>
              </a:rPr>
              <a:t>整備して</a:t>
            </a:r>
            <a:r>
              <a:rPr lang="ja-JP" altLang="en-US" sz="1200" dirty="0">
                <a:solidFill>
                  <a:schemeClr val="tx1"/>
                </a:solidFill>
                <a:latin typeface="ＭＳ Ｐ明朝" panose="02020600040205080304" pitchFamily="18" charset="-128"/>
                <a:ea typeface="ＭＳ Ｐ明朝" panose="02020600040205080304" pitchFamily="18" charset="-128"/>
              </a:rPr>
              <a:t>いなかった受託機関における、基金への報告ルール等</a:t>
            </a:r>
            <a:r>
              <a:rPr lang="ja-JP" altLang="en-US" sz="1200" dirty="0" smtClean="0">
                <a:solidFill>
                  <a:schemeClr val="tx1"/>
                </a:solidFill>
                <a:latin typeface="ＭＳ Ｐ明朝" panose="02020600040205080304" pitchFamily="18" charset="-128"/>
                <a:ea typeface="ＭＳ Ｐ明朝" panose="02020600040205080304" pitchFamily="18" charset="-128"/>
              </a:rPr>
              <a:t>の整備状況</a:t>
            </a:r>
            <a:r>
              <a:rPr lang="ja-JP" altLang="en-US" sz="1200" dirty="0">
                <a:solidFill>
                  <a:schemeClr val="tx1"/>
                </a:solidFill>
                <a:latin typeface="ＭＳ Ｐ明朝" panose="02020600040205080304" pitchFamily="18" charset="-128"/>
                <a:ea typeface="ＭＳ Ｐ明朝" panose="02020600040205080304" pitchFamily="18" charset="-128"/>
              </a:rPr>
              <a:t>について</a:t>
            </a:r>
            <a:r>
              <a:rPr lang="ja-JP" altLang="en-US" sz="1200" dirty="0" smtClean="0">
                <a:solidFill>
                  <a:schemeClr val="tx1"/>
                </a:solidFill>
                <a:latin typeface="ＭＳ Ｐ明朝" panose="02020600040205080304" pitchFamily="18" charset="-128"/>
                <a:ea typeface="ＭＳ Ｐ明朝" panose="02020600040205080304" pitchFamily="18" charset="-128"/>
              </a:rPr>
              <a:t>、「</a:t>
            </a:r>
            <a:r>
              <a:rPr lang="ja-JP" altLang="en-US" sz="1200" dirty="0">
                <a:solidFill>
                  <a:schemeClr val="tx1"/>
                </a:solidFill>
                <a:latin typeface="ＭＳ Ｐ明朝" panose="02020600040205080304" pitchFamily="18" charset="-128"/>
                <a:ea typeface="ＭＳ Ｐ明朝" panose="02020600040205080304" pitchFamily="18" charset="-128"/>
              </a:rPr>
              <a:t>②基金の連絡先を見やすい場所に掲示</a:t>
            </a:r>
            <a:r>
              <a:rPr lang="ja-JP" altLang="en-US" sz="1200" dirty="0" smtClean="0">
                <a:solidFill>
                  <a:schemeClr val="tx1"/>
                </a:solidFill>
                <a:latin typeface="ＭＳ Ｐ明朝" panose="02020600040205080304" pitchFamily="18" charset="-128"/>
                <a:ea typeface="ＭＳ Ｐ明朝" panose="02020600040205080304" pitchFamily="18" charset="-128"/>
              </a:rPr>
              <a:t>」しているが</a:t>
            </a:r>
            <a:r>
              <a:rPr lang="en-US" altLang="ja-JP" sz="1200" dirty="0" smtClean="0">
                <a:solidFill>
                  <a:schemeClr val="tx1"/>
                </a:solidFill>
                <a:latin typeface="ＭＳ Ｐ明朝" panose="02020600040205080304" pitchFamily="18" charset="-128"/>
                <a:ea typeface="ＭＳ Ｐ明朝" panose="02020600040205080304" pitchFamily="18" charset="-128"/>
              </a:rPr>
              <a:t>55.3%</a:t>
            </a:r>
            <a:r>
              <a:rPr lang="ja-JP" altLang="en-US" sz="1200" dirty="0" smtClean="0">
                <a:solidFill>
                  <a:schemeClr val="tx1"/>
                </a:solidFill>
                <a:latin typeface="ＭＳ Ｐ明朝" panose="02020600040205080304" pitchFamily="18" charset="-128"/>
                <a:ea typeface="ＭＳ Ｐ明朝" panose="02020600040205080304" pitchFamily="18" charset="-128"/>
              </a:rPr>
              <a:t>であった、一方、「</a:t>
            </a:r>
            <a:r>
              <a:rPr lang="ja-JP" altLang="en-US" sz="1200" dirty="0">
                <a:solidFill>
                  <a:schemeClr val="tx1"/>
                </a:solidFill>
                <a:latin typeface="ＭＳ Ｐ明朝" panose="02020600040205080304" pitchFamily="18" charset="-128"/>
                <a:ea typeface="ＭＳ Ｐ明朝" panose="02020600040205080304" pitchFamily="18" charset="-128"/>
              </a:rPr>
              <a:t>③報告ルールが未整備</a:t>
            </a:r>
            <a:r>
              <a:rPr lang="ja-JP" altLang="en-US" sz="1200" dirty="0" smtClean="0">
                <a:solidFill>
                  <a:schemeClr val="tx1"/>
                </a:solidFill>
                <a:latin typeface="ＭＳ Ｐ明朝" panose="02020600040205080304" pitchFamily="18" charset="-128"/>
                <a:ea typeface="ＭＳ Ｐ明朝" panose="02020600040205080304" pitchFamily="18" charset="-128"/>
              </a:rPr>
              <a:t>」は</a:t>
            </a:r>
            <a:r>
              <a:rPr lang="en-US" altLang="ja-JP" sz="1200" dirty="0" smtClean="0">
                <a:solidFill>
                  <a:schemeClr val="tx1"/>
                </a:solidFill>
                <a:latin typeface="ＭＳ Ｐ明朝" panose="02020600040205080304" pitchFamily="18" charset="-128"/>
                <a:ea typeface="ＭＳ Ｐ明朝" panose="02020600040205080304" pitchFamily="18" charset="-128"/>
              </a:rPr>
              <a:t>37.2%</a:t>
            </a:r>
            <a:r>
              <a:rPr lang="ja-JP" altLang="en-US" sz="1200" dirty="0" smtClean="0">
                <a:solidFill>
                  <a:schemeClr val="tx1"/>
                </a:solidFill>
                <a:latin typeface="ＭＳ Ｐ明朝" panose="02020600040205080304" pitchFamily="18" charset="-128"/>
                <a:ea typeface="ＭＳ Ｐ明朝" panose="02020600040205080304" pitchFamily="18" charset="-128"/>
              </a:rPr>
              <a:t>で</a:t>
            </a:r>
            <a:r>
              <a:rPr lang="ja-JP" altLang="en-US" sz="1200" dirty="0">
                <a:solidFill>
                  <a:schemeClr val="tx1"/>
                </a:solidFill>
                <a:latin typeface="ＭＳ Ｐ明朝" panose="02020600040205080304" pitchFamily="18" charset="-128"/>
                <a:ea typeface="ＭＳ Ｐ明朝" panose="02020600040205080304" pitchFamily="18" charset="-128"/>
              </a:rPr>
              <a:t>した。</a:t>
            </a:r>
          </a:p>
        </p:txBody>
      </p:sp>
      <p:pic>
        <p:nvPicPr>
          <p:cNvPr id="19" name="図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47132" y="393704"/>
            <a:ext cx="3772430" cy="1762818"/>
          </a:xfrm>
          <a:prstGeom prst="rect">
            <a:avLst/>
          </a:prstGeom>
          <a:noFill/>
          <a:extLst>
            <a:ext uri="{909E8E84-426E-40DD-AFC4-6F175D3DCCD1}">
              <a14:hiddenFill xmlns:a14="http://schemas.microsoft.com/office/drawing/2010/main">
                <a:solidFill>
                  <a:srgbClr val="FFFFFF"/>
                </a:solidFill>
              </a14:hiddenFill>
            </a:ext>
          </a:extLst>
        </p:spPr>
      </p:pic>
      <p:sp>
        <p:nvSpPr>
          <p:cNvPr id="9" name="角丸四角形 8"/>
          <p:cNvSpPr/>
          <p:nvPr/>
        </p:nvSpPr>
        <p:spPr>
          <a:xfrm>
            <a:off x="36201" y="5073614"/>
            <a:ext cx="4887620" cy="229809"/>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184" dirty="0">
                <a:solidFill>
                  <a:srgbClr val="000066"/>
                </a:solidFill>
                <a:latin typeface="ＭＳ ゴシック" panose="020B0609070205080204" pitchFamily="49" charset="-128"/>
                <a:ea typeface="ＭＳ ゴシック" panose="020B0609070205080204" pitchFamily="49" charset="-128"/>
              </a:rPr>
              <a:t>９　過去１年間における個人情報漏えい等の事案の発生</a:t>
            </a:r>
          </a:p>
        </p:txBody>
      </p:sp>
      <p:pic>
        <p:nvPicPr>
          <p:cNvPr id="10" name="図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981" y="5341685"/>
            <a:ext cx="4091342" cy="1827845"/>
          </a:xfrm>
          <a:prstGeom prst="rect">
            <a:avLst/>
          </a:prstGeom>
          <a:noFill/>
          <a:extLst>
            <a:ext uri="{909E8E84-426E-40DD-AFC4-6F175D3DCCD1}">
              <a14:hiddenFill xmlns:a14="http://schemas.microsoft.com/office/drawing/2010/main">
                <a:solidFill>
                  <a:srgbClr val="FFFFFF"/>
                </a:solidFill>
              </a14:hiddenFill>
            </a:ext>
          </a:extLst>
        </p:spPr>
      </p:pic>
      <p:sp>
        <p:nvSpPr>
          <p:cNvPr id="12" name="角丸四角形 11"/>
          <p:cNvSpPr/>
          <p:nvPr/>
        </p:nvSpPr>
        <p:spPr>
          <a:xfrm>
            <a:off x="4330048" y="5353858"/>
            <a:ext cx="3914310" cy="1815672"/>
          </a:xfrm>
          <a:prstGeom prst="roundRect">
            <a:avLst>
              <a:gd name="adj" fmla="val 8343"/>
            </a:avLst>
          </a:prstGeom>
          <a:noFill/>
          <a:ln w="19050">
            <a:solidFill>
              <a:srgbClr val="FF33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2897" tIns="42897" rIns="42897" bIns="42897" numCol="1" spcCol="0" rtlCol="0" fromWordArt="0" anchor="ctr" anchorCtr="0" forceAA="0" compatLnSpc="1">
            <a:prstTxWarp prst="textNoShape">
              <a:avLst/>
            </a:prstTxWarp>
            <a:noAutofit/>
          </a:bodyPr>
          <a:lstStyle/>
          <a:p>
            <a:r>
              <a:rPr lang="ja-JP" altLang="en-US" sz="1200" dirty="0">
                <a:solidFill>
                  <a:schemeClr val="tx1"/>
                </a:solidFill>
                <a:latin typeface="ＭＳ Ｐ明朝" panose="02020600040205080304" pitchFamily="18" charset="-128"/>
                <a:ea typeface="ＭＳ Ｐ明朝" panose="02020600040205080304" pitchFamily="18" charset="-128"/>
              </a:rPr>
              <a:t>　過去</a:t>
            </a:r>
            <a:r>
              <a:rPr lang="ja-JP" altLang="en-US" sz="1200" dirty="0" smtClean="0">
                <a:solidFill>
                  <a:schemeClr val="tx1"/>
                </a:solidFill>
                <a:latin typeface="ＭＳ Ｐ明朝" panose="02020600040205080304" pitchFamily="18" charset="-128"/>
                <a:ea typeface="ＭＳ Ｐ明朝" panose="02020600040205080304" pitchFamily="18" charset="-128"/>
              </a:rPr>
              <a:t>１年間の年金</a:t>
            </a:r>
            <a:r>
              <a:rPr lang="ja-JP" altLang="en-US" sz="1200" dirty="0">
                <a:solidFill>
                  <a:schemeClr val="tx1"/>
                </a:solidFill>
                <a:latin typeface="ＭＳ Ｐ明朝" panose="02020600040205080304" pitchFamily="18" charset="-128"/>
                <a:ea typeface="ＭＳ Ｐ明朝" panose="02020600040205080304" pitchFamily="18" charset="-128"/>
              </a:rPr>
              <a:t>加入者等の個人情報の漏えい等の</a:t>
            </a:r>
            <a:r>
              <a:rPr lang="ja-JP" altLang="en-US" sz="1200" dirty="0" smtClean="0">
                <a:solidFill>
                  <a:schemeClr val="tx1"/>
                </a:solidFill>
                <a:latin typeface="ＭＳ Ｐ明朝" panose="02020600040205080304" pitchFamily="18" charset="-128"/>
                <a:ea typeface="ＭＳ Ｐ明朝" panose="02020600040205080304" pitchFamily="18" charset="-128"/>
              </a:rPr>
              <a:t>事案について、漏えい等の事案はありませんでした</a:t>
            </a:r>
            <a:r>
              <a:rPr lang="ja-JP" altLang="en-US" sz="1200" dirty="0">
                <a:solidFill>
                  <a:schemeClr val="tx1"/>
                </a:solidFill>
                <a:latin typeface="ＭＳ Ｐ明朝" panose="02020600040205080304" pitchFamily="18" charset="-128"/>
                <a:ea typeface="ＭＳ Ｐ明朝" panose="02020600040205080304" pitchFamily="18" charset="-128"/>
              </a:rPr>
              <a:t>が、漏えい等が疑われる</a:t>
            </a:r>
            <a:r>
              <a:rPr lang="ja-JP" altLang="en-US" sz="1200" dirty="0" smtClean="0">
                <a:solidFill>
                  <a:schemeClr val="tx1"/>
                </a:solidFill>
                <a:latin typeface="ＭＳ Ｐ明朝" panose="02020600040205080304" pitchFamily="18" charset="-128"/>
                <a:ea typeface="ＭＳ Ｐ明朝" panose="02020600040205080304" pitchFamily="18" charset="-128"/>
              </a:rPr>
              <a:t>事案は</a:t>
            </a:r>
            <a:r>
              <a:rPr lang="en-US" altLang="ja-JP" sz="1200" dirty="0" smtClean="0">
                <a:solidFill>
                  <a:schemeClr val="tx1"/>
                </a:solidFill>
                <a:latin typeface="ＭＳ Ｐ明朝" panose="02020600040205080304" pitchFamily="18" charset="-128"/>
                <a:ea typeface="ＭＳ Ｐ明朝" panose="02020600040205080304" pitchFamily="18" charset="-128"/>
              </a:rPr>
              <a:t>1</a:t>
            </a:r>
            <a:r>
              <a:rPr lang="ja-JP" altLang="en-US" sz="1200" dirty="0">
                <a:solidFill>
                  <a:schemeClr val="tx1"/>
                </a:solidFill>
                <a:latin typeface="ＭＳ Ｐ明朝" panose="02020600040205080304" pitchFamily="18" charset="-128"/>
                <a:ea typeface="ＭＳ Ｐ明朝" panose="02020600040205080304" pitchFamily="18" charset="-128"/>
              </a:rPr>
              <a:t>件</a:t>
            </a:r>
            <a:r>
              <a:rPr lang="en-US" altLang="ja-JP" sz="1200" dirty="0">
                <a:solidFill>
                  <a:schemeClr val="tx1"/>
                </a:solidFill>
                <a:latin typeface="ＭＳ Ｐ明朝" panose="02020600040205080304" pitchFamily="18" charset="-128"/>
                <a:ea typeface="ＭＳ Ｐ明朝" panose="02020600040205080304" pitchFamily="18" charset="-128"/>
              </a:rPr>
              <a:t>(0.2</a:t>
            </a:r>
            <a:r>
              <a:rPr lang="en-US" altLang="ja-JP" sz="1200" dirty="0" smtClean="0">
                <a:solidFill>
                  <a:schemeClr val="tx1"/>
                </a:solidFill>
                <a:latin typeface="ＭＳ Ｐ明朝" panose="02020600040205080304" pitchFamily="18" charset="-128"/>
                <a:ea typeface="ＭＳ Ｐ明朝" panose="02020600040205080304" pitchFamily="18" charset="-128"/>
              </a:rPr>
              <a:t>%)</a:t>
            </a:r>
            <a:r>
              <a:rPr lang="ja-JP" altLang="en-US" sz="1200" dirty="0" smtClean="0">
                <a:solidFill>
                  <a:schemeClr val="tx1"/>
                </a:solidFill>
                <a:latin typeface="ＭＳ Ｐ明朝" panose="02020600040205080304" pitchFamily="18" charset="-128"/>
                <a:ea typeface="ＭＳ Ｐ明朝" panose="02020600040205080304" pitchFamily="18" charset="-128"/>
              </a:rPr>
              <a:t>ありました</a:t>
            </a:r>
            <a:r>
              <a:rPr lang="ja-JP" altLang="en-US" sz="1200" dirty="0">
                <a:solidFill>
                  <a:schemeClr val="tx1"/>
                </a:solidFill>
                <a:latin typeface="ＭＳ Ｐ明朝" panose="02020600040205080304" pitchFamily="18" charset="-128"/>
                <a:ea typeface="ＭＳ Ｐ明朝" panose="02020600040205080304" pitchFamily="18" charset="-128"/>
              </a:rPr>
              <a:t>。</a:t>
            </a:r>
          </a:p>
          <a:p>
            <a:r>
              <a:rPr lang="ja-JP" altLang="en-US" sz="1200" dirty="0">
                <a:solidFill>
                  <a:schemeClr val="tx1"/>
                </a:solidFill>
                <a:latin typeface="ＭＳ Ｐ明朝" panose="02020600040205080304" pitchFamily="18" charset="-128"/>
                <a:ea typeface="ＭＳ Ｐ明朝" panose="02020600040205080304" pitchFamily="18" charset="-128"/>
              </a:rPr>
              <a:t>　この事案は、某ＪＡにおいて、年金担当部署以外のパソコンに送信されたメールを開封したところ、コンピュータウイルスに感染し、同じネットワーク内の年金業務に使用するパソコンを含む全ての</a:t>
            </a:r>
            <a:r>
              <a:rPr lang="ja-JP" altLang="en-US" sz="1200" dirty="0" smtClean="0">
                <a:solidFill>
                  <a:schemeClr val="tx1"/>
                </a:solidFill>
                <a:latin typeface="ＭＳ Ｐ明朝" panose="02020600040205080304" pitchFamily="18" charset="-128"/>
                <a:ea typeface="ＭＳ Ｐ明朝" panose="02020600040205080304" pitchFamily="18" charset="-128"/>
              </a:rPr>
              <a:t>パソコンがウイルス感染したものですが、幸いにも個人</a:t>
            </a:r>
            <a:r>
              <a:rPr lang="ja-JP" altLang="en-US" sz="1200" dirty="0">
                <a:solidFill>
                  <a:schemeClr val="tx1"/>
                </a:solidFill>
                <a:latin typeface="ＭＳ Ｐ明朝" panose="02020600040205080304" pitchFamily="18" charset="-128"/>
                <a:ea typeface="ＭＳ Ｐ明朝" panose="02020600040205080304" pitchFamily="18" charset="-128"/>
              </a:rPr>
              <a:t>情報の漏えい等は確認されませんでした。</a:t>
            </a:r>
          </a:p>
        </p:txBody>
      </p:sp>
      <p:sp>
        <p:nvSpPr>
          <p:cNvPr id="15" name="額縁 14"/>
          <p:cNvSpPr/>
          <p:nvPr/>
        </p:nvSpPr>
        <p:spPr>
          <a:xfrm>
            <a:off x="5767135" y="3172164"/>
            <a:ext cx="5175386" cy="1917893"/>
          </a:xfrm>
          <a:prstGeom prst="bevel">
            <a:avLst>
              <a:gd name="adj" fmla="val 4679"/>
            </a:avLst>
          </a:prstGeom>
          <a:no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lIns="77483" tIns="77483" rIns="77483" bIns="77483" rtlCol="0" anchor="ctr" anchorCtr="0"/>
          <a:lstStyle/>
          <a:p>
            <a:r>
              <a:rPr lang="ja-JP" altLang="en-US" sz="1400" dirty="0">
                <a:solidFill>
                  <a:schemeClr val="tx1"/>
                </a:solidFill>
                <a:latin typeface="ＭＳ Ｐ明朝" panose="02020600040205080304" pitchFamily="18" charset="-128"/>
                <a:ea typeface="ＭＳ Ｐ明朝" panose="02020600040205080304" pitchFamily="18" charset="-128"/>
              </a:rPr>
              <a:t>☞</a:t>
            </a:r>
            <a:r>
              <a:rPr lang="ja-JP" altLang="en-US" sz="1200" dirty="0">
                <a:solidFill>
                  <a:schemeClr val="tx1"/>
                </a:solidFill>
                <a:latin typeface="ＭＳ Ｐ明朝" panose="02020600040205080304" pitchFamily="18" charset="-128"/>
                <a:ea typeface="ＭＳ Ｐ明朝" panose="02020600040205080304" pitchFamily="18" charset="-128"/>
              </a:rPr>
              <a:t>　年金加入者等の個人</a:t>
            </a:r>
            <a:r>
              <a:rPr lang="ja-JP" altLang="en-US" sz="1200" dirty="0" smtClean="0">
                <a:solidFill>
                  <a:schemeClr val="tx1"/>
                </a:solidFill>
                <a:latin typeface="ＭＳ Ｐ明朝" panose="02020600040205080304" pitchFamily="18" charset="-128"/>
                <a:ea typeface="ＭＳ Ｐ明朝" panose="02020600040205080304" pitchFamily="18" charset="-128"/>
              </a:rPr>
              <a:t>情報が漏えい又は漏えいが疑われる事案が発生</a:t>
            </a:r>
            <a:br>
              <a:rPr lang="ja-JP" altLang="en-US" sz="1200" dirty="0" smtClean="0">
                <a:solidFill>
                  <a:schemeClr val="tx1"/>
                </a:solidFill>
                <a:latin typeface="ＭＳ Ｐ明朝" panose="02020600040205080304" pitchFamily="18" charset="-128"/>
                <a:ea typeface="ＭＳ Ｐ明朝" panose="02020600040205080304" pitchFamily="18" charset="-128"/>
              </a:rPr>
            </a:br>
            <a:r>
              <a:rPr lang="ja-JP" altLang="en-US" sz="1200" dirty="0" smtClean="0">
                <a:solidFill>
                  <a:schemeClr val="tx1"/>
                </a:solidFill>
                <a:latin typeface="ＭＳ Ｐ明朝" panose="02020600040205080304" pitchFamily="18" charset="-128"/>
                <a:ea typeface="ＭＳ Ｐ明朝" panose="02020600040205080304" pitchFamily="18" charset="-128"/>
              </a:rPr>
              <a:t>　した際は、次ページの報告方法に従い、速やかに基金に報告してください。</a:t>
            </a:r>
            <a:br>
              <a:rPr lang="ja-JP" altLang="en-US" sz="1200" dirty="0" smtClean="0">
                <a:solidFill>
                  <a:schemeClr val="tx1"/>
                </a:solidFill>
                <a:latin typeface="ＭＳ Ｐ明朝" panose="02020600040205080304" pitchFamily="18" charset="-128"/>
                <a:ea typeface="ＭＳ Ｐ明朝" panose="02020600040205080304" pitchFamily="18" charset="-128"/>
              </a:rPr>
            </a:br>
            <a:r>
              <a:rPr lang="ja-JP" altLang="en-US" sz="1200" dirty="0" smtClean="0">
                <a:solidFill>
                  <a:schemeClr val="tx1"/>
                </a:solidFill>
                <a:latin typeface="ＭＳ Ｐ明朝" panose="02020600040205080304" pitchFamily="18" charset="-128"/>
                <a:ea typeface="ＭＳ Ｐ明朝" panose="02020600040205080304" pitchFamily="18" charset="-128"/>
              </a:rPr>
              <a:t>　　基金の連絡先について、担当者以外もすぐ分かるような個所に添付する</a:t>
            </a:r>
            <a:br>
              <a:rPr lang="ja-JP" altLang="en-US" sz="1200" dirty="0" smtClean="0">
                <a:solidFill>
                  <a:schemeClr val="tx1"/>
                </a:solidFill>
                <a:latin typeface="ＭＳ Ｐ明朝" panose="02020600040205080304" pitchFamily="18" charset="-128"/>
                <a:ea typeface="ＭＳ Ｐ明朝" panose="02020600040205080304" pitchFamily="18" charset="-128"/>
              </a:rPr>
            </a:br>
            <a:r>
              <a:rPr lang="ja-JP" altLang="en-US" sz="1200" dirty="0" smtClean="0">
                <a:solidFill>
                  <a:schemeClr val="tx1"/>
                </a:solidFill>
                <a:latin typeface="ＭＳ Ｐ明朝" panose="02020600040205080304" pitchFamily="18" charset="-128"/>
                <a:ea typeface="ＭＳ Ｐ明朝" panose="02020600040205080304" pitchFamily="18" charset="-128"/>
              </a:rPr>
              <a:t>　など</a:t>
            </a:r>
            <a:r>
              <a:rPr lang="ja-JP" altLang="en-US" sz="1200" dirty="0">
                <a:solidFill>
                  <a:schemeClr val="tx1"/>
                </a:solidFill>
                <a:latin typeface="ＭＳ Ｐ明朝" panose="02020600040205080304" pitchFamily="18" charset="-128"/>
                <a:ea typeface="ＭＳ Ｐ明朝" panose="02020600040205080304" pitchFamily="18" charset="-128"/>
              </a:rPr>
              <a:t>、遅滞なく連絡</a:t>
            </a:r>
            <a:r>
              <a:rPr lang="ja-JP" altLang="en-US" sz="1200" dirty="0" smtClean="0">
                <a:solidFill>
                  <a:schemeClr val="tx1"/>
                </a:solidFill>
                <a:latin typeface="ＭＳ Ｐ明朝" panose="02020600040205080304" pitchFamily="18" charset="-128"/>
                <a:ea typeface="ＭＳ Ｐ明朝" panose="02020600040205080304" pitchFamily="18" charset="-128"/>
              </a:rPr>
              <a:t>できるよう連絡体制を整備して</a:t>
            </a:r>
            <a:r>
              <a:rPr lang="ja-JP" altLang="en-US" sz="1200" dirty="0">
                <a:solidFill>
                  <a:schemeClr val="tx1"/>
                </a:solidFill>
                <a:latin typeface="ＭＳ Ｐ明朝" panose="02020600040205080304" pitchFamily="18" charset="-128"/>
                <a:ea typeface="ＭＳ Ｐ明朝" panose="02020600040205080304" pitchFamily="18" charset="-128"/>
              </a:rPr>
              <a:t>下さい</a:t>
            </a:r>
            <a:r>
              <a:rPr lang="ja-JP" altLang="en-US" sz="1200" dirty="0" smtClean="0">
                <a:solidFill>
                  <a:schemeClr val="tx1"/>
                </a:solidFill>
                <a:latin typeface="ＭＳ Ｐ明朝" panose="02020600040205080304" pitchFamily="18" charset="-128"/>
                <a:ea typeface="ＭＳ Ｐ明朝" panose="02020600040205080304" pitchFamily="18" charset="-128"/>
              </a:rPr>
              <a:t>。</a:t>
            </a:r>
            <a:br>
              <a:rPr lang="ja-JP" altLang="en-US" sz="1200" dirty="0" smtClean="0">
                <a:solidFill>
                  <a:schemeClr val="tx1"/>
                </a:solidFill>
                <a:latin typeface="ＭＳ Ｐ明朝" panose="02020600040205080304" pitchFamily="18" charset="-128"/>
                <a:ea typeface="ＭＳ Ｐ明朝" panose="02020600040205080304" pitchFamily="18" charset="-128"/>
              </a:rPr>
            </a:br>
            <a:r>
              <a:rPr lang="ja-JP" altLang="en-US" sz="1200" dirty="0">
                <a:solidFill>
                  <a:schemeClr val="tx1"/>
                </a:solidFill>
                <a:latin typeface="ＭＳ Ｐ明朝" panose="02020600040205080304" pitchFamily="18" charset="-128"/>
                <a:ea typeface="ＭＳ Ｐ明朝" panose="02020600040205080304" pitchFamily="18" charset="-128"/>
              </a:rPr>
              <a:t/>
            </a:r>
            <a:br>
              <a:rPr lang="ja-JP" altLang="en-US" sz="1200" dirty="0">
                <a:solidFill>
                  <a:schemeClr val="tx1"/>
                </a:solidFill>
                <a:latin typeface="ＭＳ Ｐ明朝" panose="02020600040205080304" pitchFamily="18" charset="-128"/>
                <a:ea typeface="ＭＳ Ｐ明朝" panose="02020600040205080304" pitchFamily="18" charset="-128"/>
              </a:rPr>
            </a:br>
            <a:r>
              <a:rPr lang="ja-JP" altLang="en-US" sz="1200" dirty="0">
                <a:solidFill>
                  <a:schemeClr val="tx1"/>
                </a:solidFill>
                <a:latin typeface="ＭＳ Ｐ明朝" panose="02020600040205080304" pitchFamily="18" charset="-128"/>
                <a:ea typeface="ＭＳ Ｐ明朝" panose="02020600040205080304" pitchFamily="18" charset="-128"/>
              </a:rPr>
              <a:t>（独）農業者年金基金　業務部情報管理課</a:t>
            </a:r>
          </a:p>
          <a:p>
            <a:r>
              <a:rPr lang="ja-JP" altLang="en-US" sz="1200" dirty="0">
                <a:solidFill>
                  <a:schemeClr val="tx1"/>
                </a:solidFill>
                <a:latin typeface="ＭＳ Ｐ明朝" panose="02020600040205080304" pitchFamily="18" charset="-128"/>
                <a:ea typeface="ＭＳ Ｐ明朝" panose="02020600040205080304" pitchFamily="18" charset="-128"/>
              </a:rPr>
              <a:t>　　</a:t>
            </a:r>
            <a:r>
              <a:rPr lang="en-US" altLang="ja-JP" sz="1200" dirty="0">
                <a:solidFill>
                  <a:schemeClr val="tx1"/>
                </a:solidFill>
                <a:latin typeface="ＭＳ Ｐ明朝" panose="02020600040205080304" pitchFamily="18" charset="-128"/>
                <a:ea typeface="ＭＳ Ｐ明朝" panose="02020600040205080304" pitchFamily="18" charset="-128"/>
              </a:rPr>
              <a:t>TEL</a:t>
            </a:r>
            <a:r>
              <a:rPr lang="ja-JP" altLang="en-US" sz="1200" dirty="0">
                <a:solidFill>
                  <a:schemeClr val="tx1"/>
                </a:solidFill>
                <a:latin typeface="ＭＳ Ｐ明朝" panose="02020600040205080304" pitchFamily="18" charset="-128"/>
                <a:ea typeface="ＭＳ Ｐ明朝" panose="02020600040205080304" pitchFamily="18" charset="-128"/>
              </a:rPr>
              <a:t>：０３－３５０２－３９４７（直通）　　　</a:t>
            </a:r>
            <a:r>
              <a:rPr lang="en-US" altLang="ja-JP" sz="1200" dirty="0">
                <a:solidFill>
                  <a:schemeClr val="tx1"/>
                </a:solidFill>
                <a:latin typeface="ＭＳ Ｐ明朝" panose="02020600040205080304" pitchFamily="18" charset="-128"/>
                <a:ea typeface="ＭＳ Ｐ明朝" panose="02020600040205080304" pitchFamily="18" charset="-128"/>
              </a:rPr>
              <a:t>FAX</a:t>
            </a:r>
            <a:r>
              <a:rPr lang="ja-JP" altLang="en-US" sz="1200" dirty="0">
                <a:solidFill>
                  <a:schemeClr val="tx1"/>
                </a:solidFill>
                <a:latin typeface="ＭＳ Ｐ明朝" panose="02020600040205080304" pitchFamily="18" charset="-128"/>
                <a:ea typeface="ＭＳ Ｐ明朝" panose="02020600040205080304" pitchFamily="18" charset="-128"/>
              </a:rPr>
              <a:t>：０３－３５０２－４１５５</a:t>
            </a:r>
            <a:br>
              <a:rPr lang="ja-JP" altLang="en-US" sz="1200" dirty="0">
                <a:solidFill>
                  <a:schemeClr val="tx1"/>
                </a:solidFill>
                <a:latin typeface="ＭＳ Ｐ明朝" panose="02020600040205080304" pitchFamily="18" charset="-128"/>
                <a:ea typeface="ＭＳ Ｐ明朝" panose="02020600040205080304" pitchFamily="18" charset="-128"/>
              </a:rPr>
            </a:br>
            <a:r>
              <a:rPr lang="ja-JP" altLang="en-US" sz="1200" dirty="0">
                <a:solidFill>
                  <a:schemeClr val="tx1"/>
                </a:solidFill>
                <a:latin typeface="ＭＳ Ｐ明朝" panose="02020600040205080304" pitchFamily="18" charset="-128"/>
                <a:ea typeface="ＭＳ Ｐ明朝" panose="02020600040205080304" pitchFamily="18" charset="-128"/>
              </a:rPr>
              <a:t>　　</a:t>
            </a:r>
            <a:r>
              <a:rPr lang="en-US" altLang="ja-JP" sz="1200" dirty="0">
                <a:solidFill>
                  <a:schemeClr val="tx1"/>
                </a:solidFill>
                <a:latin typeface="ＭＳ Ｐ明朝" panose="02020600040205080304" pitchFamily="18" charset="-128"/>
                <a:ea typeface="ＭＳ Ｐ明朝" panose="02020600040205080304" pitchFamily="18" charset="-128"/>
              </a:rPr>
              <a:t>E</a:t>
            </a:r>
            <a:r>
              <a:rPr lang="ja-JP" altLang="en-US" sz="1200" dirty="0">
                <a:solidFill>
                  <a:schemeClr val="tx1"/>
                </a:solidFill>
                <a:latin typeface="ＭＳ Ｐ明朝" panose="02020600040205080304" pitchFamily="18" charset="-128"/>
                <a:ea typeface="ＭＳ Ｐ明朝" panose="02020600040205080304" pitchFamily="18" charset="-128"/>
              </a:rPr>
              <a:t>メール：</a:t>
            </a:r>
            <a:r>
              <a:rPr lang="en-US" altLang="ja-JP" sz="1200" dirty="0" smtClean="0">
                <a:solidFill>
                  <a:schemeClr val="tx1"/>
                </a:solidFill>
                <a:latin typeface="ＭＳ Ｐ明朝" panose="02020600040205080304" pitchFamily="18" charset="-128"/>
                <a:ea typeface="ＭＳ Ｐ明朝" panose="02020600040205080304" pitchFamily="18" charset="-128"/>
              </a:rPr>
              <a:t>system-mail@nounen.go.jp</a:t>
            </a:r>
            <a:endParaRPr lang="ja-JP" altLang="en-US" sz="1200" dirty="0">
              <a:solidFill>
                <a:schemeClr val="tx1"/>
              </a:solidFill>
              <a:latin typeface="ＭＳ Ｐ明朝" panose="02020600040205080304" pitchFamily="18" charset="-128"/>
              <a:ea typeface="ＭＳ Ｐ明朝" panose="02020600040205080304" pitchFamily="18" charset="-128"/>
            </a:endParaRPr>
          </a:p>
        </p:txBody>
      </p:sp>
    </p:spTree>
    <p:extLst>
      <p:ext uri="{BB962C8B-B14F-4D97-AF65-F5344CB8AC3E}">
        <p14:creationId xmlns:p14="http://schemas.microsoft.com/office/powerpoint/2010/main" val="25762169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0A733B4-637B-4A33-AE48-1932963ED9D0}" type="slidenum">
              <a:rPr kumimoji="1" lang="ja-JP" altLang="en-US" smtClean="0"/>
              <a:pPr/>
              <a:t>6</a:t>
            </a:fld>
            <a:endParaRPr kumimoji="1" lang="ja-JP" altLang="en-US"/>
          </a:p>
        </p:txBody>
      </p:sp>
      <p:sp>
        <p:nvSpPr>
          <p:cNvPr id="6" name="額縁 5"/>
          <p:cNvSpPr/>
          <p:nvPr/>
        </p:nvSpPr>
        <p:spPr>
          <a:xfrm>
            <a:off x="107453" y="68042"/>
            <a:ext cx="10945217" cy="929903"/>
          </a:xfrm>
          <a:prstGeom prst="bevel">
            <a:avLst>
              <a:gd name="adj" fmla="val 9613"/>
            </a:avLst>
          </a:prstGeom>
          <a:no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lIns="77483" tIns="77483" rIns="77483" bIns="77483" rtlCol="0" anchor="t" anchorCtr="0"/>
          <a:lstStyle/>
          <a:p>
            <a:r>
              <a:rPr lang="ja-JP" altLang="en-US" sz="1400" dirty="0">
                <a:solidFill>
                  <a:schemeClr val="tx1"/>
                </a:solidFill>
                <a:latin typeface="ＭＳ Ｐ明朝" panose="02020600040205080304" pitchFamily="18" charset="-128"/>
                <a:ea typeface="ＭＳ Ｐ明朝" panose="02020600040205080304" pitchFamily="18" charset="-128"/>
              </a:rPr>
              <a:t>☞</a:t>
            </a:r>
            <a:r>
              <a:rPr lang="ja-JP" altLang="en-US" sz="1291" dirty="0">
                <a:solidFill>
                  <a:schemeClr val="tx1"/>
                </a:solidFill>
                <a:latin typeface="ＭＳ Ｐ明朝" panose="02020600040205080304" pitchFamily="18" charset="-128"/>
                <a:ea typeface="ＭＳ Ｐ明朝" panose="02020600040205080304" pitchFamily="18" charset="-128"/>
              </a:rPr>
              <a:t>　</a:t>
            </a:r>
            <a:r>
              <a:rPr lang="ja-JP" altLang="en-US" sz="1291" dirty="0" smtClean="0">
                <a:solidFill>
                  <a:schemeClr val="tx1"/>
                </a:solidFill>
                <a:latin typeface="ＭＳ Ｐ明朝" panose="02020600040205080304" pitchFamily="18" charset="-128"/>
                <a:ea typeface="ＭＳ Ｐ明朝" panose="02020600040205080304" pitchFamily="18" charset="-128"/>
              </a:rPr>
              <a:t>受託</a:t>
            </a:r>
            <a:r>
              <a:rPr lang="ja-JP" altLang="en-US" sz="1291" dirty="0">
                <a:solidFill>
                  <a:schemeClr val="tx1"/>
                </a:solidFill>
                <a:latin typeface="ＭＳ Ｐ明朝" panose="02020600040205080304" pitchFamily="18" charset="-128"/>
                <a:ea typeface="ＭＳ Ｐ明朝" panose="02020600040205080304" pitchFamily="18" charset="-128"/>
              </a:rPr>
              <a:t>機関に</a:t>
            </a:r>
            <a:r>
              <a:rPr lang="ja-JP" altLang="en-US" sz="1291" dirty="0" smtClean="0">
                <a:solidFill>
                  <a:schemeClr val="tx1"/>
                </a:solidFill>
                <a:latin typeface="ＭＳ Ｐ明朝" panose="02020600040205080304" pitchFamily="18" charset="-128"/>
                <a:ea typeface="ＭＳ Ｐ明朝" panose="02020600040205080304" pitchFamily="18" charset="-128"/>
              </a:rPr>
              <a:t>おいて、年金</a:t>
            </a:r>
            <a:r>
              <a:rPr lang="ja-JP" altLang="en-US" sz="1291" dirty="0">
                <a:solidFill>
                  <a:schemeClr val="tx1"/>
                </a:solidFill>
                <a:latin typeface="ＭＳ Ｐ明朝" panose="02020600040205080304" pitchFamily="18" charset="-128"/>
                <a:ea typeface="ＭＳ Ｐ明朝" panose="02020600040205080304" pitchFamily="18" charset="-128"/>
              </a:rPr>
              <a:t>加入者等の個人情報漏えい又は漏えいが疑われる事案が発生した場合</a:t>
            </a:r>
            <a:r>
              <a:rPr lang="ja-JP" altLang="en-US" sz="1291" dirty="0" smtClean="0">
                <a:solidFill>
                  <a:schemeClr val="tx1"/>
                </a:solidFill>
                <a:latin typeface="ＭＳ Ｐ明朝" panose="02020600040205080304" pitchFamily="18" charset="-128"/>
                <a:ea typeface="ＭＳ Ｐ明朝" panose="02020600040205080304" pitchFamily="18" charset="-128"/>
              </a:rPr>
              <a:t>には、</a:t>
            </a:r>
            <a:r>
              <a:rPr lang="ja-JP" altLang="en-US" sz="1291" dirty="0">
                <a:solidFill>
                  <a:schemeClr val="tx1"/>
                </a:solidFill>
                <a:latin typeface="ＭＳ Ｐ明朝" panose="02020600040205080304" pitchFamily="18" charset="-128"/>
                <a:ea typeface="ＭＳ Ｐ明朝" panose="02020600040205080304" pitchFamily="18" charset="-128"/>
              </a:rPr>
              <a:t>「農業者年金業務受託機関において、農業者</a:t>
            </a:r>
            <a:r>
              <a:rPr lang="ja-JP" altLang="en-US" sz="1291" dirty="0" smtClean="0">
                <a:solidFill>
                  <a:schemeClr val="tx1"/>
                </a:solidFill>
                <a:latin typeface="ＭＳ Ｐ明朝" panose="02020600040205080304" pitchFamily="18" charset="-128"/>
                <a:ea typeface="ＭＳ Ｐ明朝" panose="02020600040205080304" pitchFamily="18" charset="-128"/>
              </a:rPr>
              <a:t>年</a:t>
            </a:r>
          </a:p>
          <a:p>
            <a:r>
              <a:rPr lang="ja-JP" altLang="en-US" sz="1291" dirty="0">
                <a:solidFill>
                  <a:schemeClr val="tx1"/>
                </a:solidFill>
                <a:latin typeface="ＭＳ Ｐ明朝" panose="02020600040205080304" pitchFamily="18" charset="-128"/>
                <a:ea typeface="ＭＳ Ｐ明朝" panose="02020600040205080304" pitchFamily="18" charset="-128"/>
              </a:rPr>
              <a:t>　</a:t>
            </a:r>
            <a:r>
              <a:rPr lang="ja-JP" altLang="en-US" sz="1291" dirty="0" smtClean="0">
                <a:solidFill>
                  <a:schemeClr val="tx1"/>
                </a:solidFill>
                <a:latin typeface="ＭＳ Ｐ明朝" panose="02020600040205080304" pitchFamily="18" charset="-128"/>
                <a:ea typeface="ＭＳ Ｐ明朝" panose="02020600040205080304" pitchFamily="18" charset="-128"/>
              </a:rPr>
              <a:t>金</a:t>
            </a:r>
            <a:r>
              <a:rPr lang="ja-JP" altLang="en-US" sz="1291" dirty="0">
                <a:solidFill>
                  <a:schemeClr val="tx1"/>
                </a:solidFill>
                <a:latin typeface="ＭＳ Ｐ明朝" panose="02020600040205080304" pitchFamily="18" charset="-128"/>
                <a:ea typeface="ＭＳ Ｐ明朝" panose="02020600040205080304" pitchFamily="18" charset="-128"/>
              </a:rPr>
              <a:t>加入者等の個人情報の漏えい等の事案が発生した場合の報告方法について」</a:t>
            </a:r>
            <a:r>
              <a:rPr lang="en-US" altLang="ja-JP" sz="1291" dirty="0">
                <a:solidFill>
                  <a:schemeClr val="tx1"/>
                </a:solidFill>
                <a:latin typeface="ＭＳ Ｐ明朝" panose="02020600040205080304" pitchFamily="18" charset="-128"/>
                <a:ea typeface="ＭＳ Ｐ明朝" panose="02020600040205080304" pitchFamily="18" charset="-128"/>
              </a:rPr>
              <a:t>(</a:t>
            </a:r>
            <a:r>
              <a:rPr lang="ja-JP" altLang="en-US" sz="1291" dirty="0">
                <a:solidFill>
                  <a:schemeClr val="tx1"/>
                </a:solidFill>
                <a:latin typeface="ＭＳ Ｐ明朝" panose="02020600040205080304" pitchFamily="18" charset="-128"/>
                <a:ea typeface="ＭＳ Ｐ明朝" panose="02020600040205080304" pitchFamily="18" charset="-128"/>
              </a:rPr>
              <a:t>令和２年１月１４日付け元独農年業情第１６号独立行政法人農業者</a:t>
            </a:r>
            <a:r>
              <a:rPr lang="ja-JP" altLang="en-US" sz="1291" dirty="0" smtClean="0">
                <a:solidFill>
                  <a:schemeClr val="tx1"/>
                </a:solidFill>
                <a:latin typeface="ＭＳ Ｐ明朝" panose="02020600040205080304" pitchFamily="18" charset="-128"/>
                <a:ea typeface="ＭＳ Ｐ明朝" panose="02020600040205080304" pitchFamily="18" charset="-128"/>
              </a:rPr>
              <a:t>年金</a:t>
            </a:r>
            <a:br>
              <a:rPr lang="ja-JP" altLang="en-US" sz="1291" dirty="0" smtClean="0">
                <a:solidFill>
                  <a:schemeClr val="tx1"/>
                </a:solidFill>
                <a:latin typeface="ＭＳ Ｐ明朝" panose="02020600040205080304" pitchFamily="18" charset="-128"/>
                <a:ea typeface="ＭＳ Ｐ明朝" panose="02020600040205080304" pitchFamily="18" charset="-128"/>
              </a:rPr>
            </a:br>
            <a:r>
              <a:rPr lang="ja-JP" altLang="en-US" sz="1291" dirty="0" smtClean="0">
                <a:solidFill>
                  <a:schemeClr val="tx1"/>
                </a:solidFill>
                <a:latin typeface="ＭＳ Ｐ明朝" panose="02020600040205080304" pitchFamily="18" charset="-128"/>
                <a:ea typeface="ＭＳ Ｐ明朝" panose="02020600040205080304" pitchFamily="18" charset="-128"/>
              </a:rPr>
              <a:t>　基金</a:t>
            </a:r>
            <a:r>
              <a:rPr lang="ja-JP" altLang="en-US" sz="1291" dirty="0">
                <a:solidFill>
                  <a:schemeClr val="tx1"/>
                </a:solidFill>
                <a:latin typeface="ＭＳ Ｐ明朝" panose="02020600040205080304" pitchFamily="18" charset="-128"/>
                <a:ea typeface="ＭＳ Ｐ明朝" panose="02020600040205080304" pitchFamily="18" charset="-128"/>
              </a:rPr>
              <a:t>理事長通知</a:t>
            </a:r>
            <a:r>
              <a:rPr lang="en-US" altLang="ja-JP" sz="1291" dirty="0">
                <a:solidFill>
                  <a:schemeClr val="tx1"/>
                </a:solidFill>
                <a:latin typeface="ＭＳ Ｐ明朝" panose="02020600040205080304" pitchFamily="18" charset="-128"/>
                <a:ea typeface="ＭＳ Ｐ明朝" panose="02020600040205080304" pitchFamily="18" charset="-128"/>
              </a:rPr>
              <a:t>)</a:t>
            </a:r>
            <a:r>
              <a:rPr lang="ja-JP" altLang="en-US" sz="1291" dirty="0">
                <a:solidFill>
                  <a:schemeClr val="tx1"/>
                </a:solidFill>
                <a:latin typeface="ＭＳ Ｐ明朝" panose="02020600040205080304" pitchFamily="18" charset="-128"/>
                <a:ea typeface="ＭＳ Ｐ明朝" panose="02020600040205080304" pitchFamily="18" charset="-128"/>
              </a:rPr>
              <a:t>　</a:t>
            </a:r>
            <a:r>
              <a:rPr lang="ja-JP" altLang="en-US" sz="1291" dirty="0" smtClean="0">
                <a:solidFill>
                  <a:schemeClr val="tx1"/>
                </a:solidFill>
                <a:latin typeface="ＭＳ Ｐ明朝" panose="02020600040205080304" pitchFamily="18" charset="-128"/>
                <a:ea typeface="ＭＳ Ｐ明朝" panose="02020600040205080304" pitchFamily="18" charset="-128"/>
              </a:rPr>
              <a:t>に基づき、速やかに「農業者年金基金情報管理課</a:t>
            </a:r>
            <a:r>
              <a:rPr lang="en-US" altLang="ja-JP" sz="1291" dirty="0" smtClean="0">
                <a:solidFill>
                  <a:schemeClr val="tx1"/>
                </a:solidFill>
                <a:latin typeface="ＭＳ Ｐ明朝" panose="02020600040205080304" pitchFamily="18" charset="-128"/>
                <a:ea typeface="ＭＳ Ｐ明朝" panose="02020600040205080304" pitchFamily="18" charset="-128"/>
              </a:rPr>
              <a:t>(TEL03-3502-3947)</a:t>
            </a:r>
            <a:r>
              <a:rPr lang="ja-JP" altLang="en-US" sz="1291" dirty="0" err="1" smtClean="0">
                <a:solidFill>
                  <a:schemeClr val="tx1"/>
                </a:solidFill>
                <a:latin typeface="ＭＳ Ｐ明朝" panose="02020600040205080304" pitchFamily="18" charset="-128"/>
                <a:ea typeface="ＭＳ Ｐ明朝" panose="02020600040205080304" pitchFamily="18" charset="-128"/>
              </a:rPr>
              <a:t>、</a:t>
            </a:r>
            <a:r>
              <a:rPr lang="en-US" altLang="ja-JP" sz="1291" dirty="0" smtClean="0">
                <a:solidFill>
                  <a:schemeClr val="tx1"/>
                </a:solidFill>
                <a:latin typeface="ＭＳ Ｐ明朝" panose="02020600040205080304" pitchFamily="18" charset="-128"/>
                <a:ea typeface="ＭＳ Ｐ明朝" panose="02020600040205080304" pitchFamily="18" charset="-128"/>
              </a:rPr>
              <a:t>(FAX03-3502-4155)</a:t>
            </a:r>
            <a:r>
              <a:rPr lang="ja-JP" altLang="en-US" sz="1291" dirty="0" smtClean="0">
                <a:solidFill>
                  <a:schemeClr val="tx1"/>
                </a:solidFill>
                <a:latin typeface="ＭＳ Ｐ明朝" panose="02020600040205080304" pitchFamily="18" charset="-128"/>
                <a:ea typeface="ＭＳ Ｐ明朝" panose="02020600040205080304" pitchFamily="18" charset="-128"/>
              </a:rPr>
              <a:t>」</a:t>
            </a:r>
            <a:r>
              <a:rPr lang="ja-JP" altLang="en-US" sz="1291" dirty="0">
                <a:solidFill>
                  <a:schemeClr val="tx1"/>
                </a:solidFill>
                <a:latin typeface="ＭＳ Ｐ明朝" panose="02020600040205080304" pitchFamily="18" charset="-128"/>
                <a:ea typeface="ＭＳ Ｐ明朝" panose="02020600040205080304" pitchFamily="18" charset="-128"/>
              </a:rPr>
              <a:t>　</a:t>
            </a:r>
            <a:r>
              <a:rPr lang="ja-JP" altLang="en-US" sz="1291" dirty="0" smtClean="0">
                <a:solidFill>
                  <a:schemeClr val="tx1"/>
                </a:solidFill>
                <a:latin typeface="ＭＳ Ｐ明朝" panose="02020600040205080304" pitchFamily="18" charset="-128"/>
                <a:ea typeface="ＭＳ Ｐ明朝" panose="02020600040205080304" pitchFamily="18" charset="-128"/>
              </a:rPr>
              <a:t>に報告してください。</a:t>
            </a:r>
            <a:endParaRPr lang="ja-JP" altLang="en-US" sz="1291" dirty="0">
              <a:solidFill>
                <a:schemeClr val="tx1"/>
              </a:solidFill>
              <a:latin typeface="ＭＳ Ｐ明朝" panose="02020600040205080304" pitchFamily="18" charset="-128"/>
              <a:ea typeface="ＭＳ Ｐ明朝" panose="02020600040205080304" pitchFamily="18" charset="-128"/>
            </a:endParaRPr>
          </a:p>
        </p:txBody>
      </p:sp>
      <p:sp>
        <p:nvSpPr>
          <p:cNvPr id="7" name="角丸四角形 6"/>
          <p:cNvSpPr/>
          <p:nvPr/>
        </p:nvSpPr>
        <p:spPr>
          <a:xfrm>
            <a:off x="107453" y="1365385"/>
            <a:ext cx="5649211" cy="5867983"/>
          </a:xfrm>
          <a:prstGeom prst="roundRect">
            <a:avLst>
              <a:gd name="adj" fmla="val 650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937"/>
          </a:p>
        </p:txBody>
      </p:sp>
      <p:sp>
        <p:nvSpPr>
          <p:cNvPr id="14" name="タイトル 1"/>
          <p:cNvSpPr txBox="1">
            <a:spLocks/>
          </p:cNvSpPr>
          <p:nvPr/>
        </p:nvSpPr>
        <p:spPr>
          <a:xfrm>
            <a:off x="524683" y="1102788"/>
            <a:ext cx="4695339" cy="460047"/>
          </a:xfrm>
          <a:prstGeom prst="rect">
            <a:avLst/>
          </a:prstGeom>
          <a:solidFill>
            <a:schemeClr val="bg1"/>
          </a:solidFill>
        </p:spPr>
        <p:txBody>
          <a:bodyPr vert="horz" lIns="98404" tIns="49202" rIns="98404" bIns="49202" rtlCol="0" anchor="ct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algn="ctr"/>
            <a:r>
              <a:rPr lang="ja-JP" altLang="en-US" sz="1400" dirty="0">
                <a:solidFill>
                  <a:srgbClr val="000000"/>
                </a:solidFill>
                <a:latin typeface="Meiryo UI" panose="020B0604030504040204" pitchFamily="50" charset="-128"/>
                <a:ea typeface="Meiryo UI" panose="020B0604030504040204" pitchFamily="50" charset="-128"/>
              </a:rPr>
              <a:t>農業者年金加入者等の</a:t>
            </a:r>
            <a:r>
              <a:rPr lang="ja-JP" altLang="en-US" sz="1400" b="1" u="sng" dirty="0">
                <a:solidFill>
                  <a:srgbClr val="000000"/>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rPr>
              <a:t>個人情報の漏えい</a:t>
            </a:r>
            <a:r>
              <a:rPr lang="ja-JP" altLang="en-US" sz="1400" u="sng" dirty="0" smtClean="0">
                <a:solidFill>
                  <a:srgbClr val="000000"/>
                </a:solidFill>
                <a:latin typeface="Meiryo UI" panose="020B0604030504040204" pitchFamily="50" charset="-128"/>
                <a:ea typeface="Meiryo UI" panose="020B0604030504040204" pitchFamily="50" charset="-128"/>
              </a:rPr>
              <a:t>事案</a:t>
            </a:r>
            <a:br>
              <a:rPr lang="ja-JP" altLang="en-US" sz="1400" u="sng" dirty="0" smtClean="0">
                <a:solidFill>
                  <a:srgbClr val="000000"/>
                </a:solidFill>
                <a:latin typeface="Meiryo UI" panose="020B0604030504040204" pitchFamily="50" charset="-128"/>
                <a:ea typeface="Meiryo UI" panose="020B0604030504040204" pitchFamily="50" charset="-128"/>
              </a:rPr>
            </a:br>
            <a:r>
              <a:rPr lang="ja-JP" altLang="en-US" sz="1400" dirty="0" smtClean="0">
                <a:solidFill>
                  <a:srgbClr val="000000"/>
                </a:solidFill>
                <a:latin typeface="Meiryo UI" panose="020B0604030504040204" pitchFamily="50" charset="-128"/>
                <a:ea typeface="Meiryo UI" panose="020B0604030504040204" pitchFamily="50" charset="-128"/>
              </a:rPr>
              <a:t>又</a:t>
            </a:r>
            <a:r>
              <a:rPr lang="ja-JP" altLang="en-US" sz="1400" dirty="0">
                <a:solidFill>
                  <a:srgbClr val="000000"/>
                </a:solidFill>
                <a:latin typeface="Meiryo UI" panose="020B0604030504040204" pitchFamily="50" charset="-128"/>
                <a:ea typeface="Meiryo UI" panose="020B0604030504040204" pitchFamily="50" charset="-128"/>
              </a:rPr>
              <a:t>は</a:t>
            </a:r>
            <a:r>
              <a:rPr lang="ja-JP" altLang="en-US" sz="1400" b="1" u="sng" dirty="0">
                <a:solidFill>
                  <a:srgbClr val="000000"/>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rPr>
              <a:t>漏えいが疑われる</a:t>
            </a:r>
            <a:r>
              <a:rPr lang="ja-JP" altLang="en-US" sz="1400" u="sng" dirty="0">
                <a:solidFill>
                  <a:srgbClr val="000000"/>
                </a:solidFill>
                <a:latin typeface="Meiryo UI" panose="020B0604030504040204" pitchFamily="50" charset="-128"/>
                <a:ea typeface="Meiryo UI" panose="020B0604030504040204" pitchFamily="50" charset="-128"/>
              </a:rPr>
              <a:t>事案</a:t>
            </a:r>
            <a:r>
              <a:rPr lang="ja-JP" altLang="en-US" sz="1400" dirty="0">
                <a:solidFill>
                  <a:srgbClr val="000000"/>
                </a:solidFill>
                <a:latin typeface="Meiryo UI" panose="020B0604030504040204" pitchFamily="50" charset="-128"/>
                <a:ea typeface="Meiryo UI" panose="020B0604030504040204" pitchFamily="50" charset="-128"/>
              </a:rPr>
              <a:t>が発生した場合</a:t>
            </a:r>
          </a:p>
        </p:txBody>
      </p:sp>
      <p:sp>
        <p:nvSpPr>
          <p:cNvPr id="16" name="角丸四角形 15"/>
          <p:cNvSpPr/>
          <p:nvPr/>
        </p:nvSpPr>
        <p:spPr>
          <a:xfrm>
            <a:off x="570507" y="6579513"/>
            <a:ext cx="5464081" cy="596731"/>
          </a:xfrm>
          <a:prstGeom prst="roundRect">
            <a:avLst>
              <a:gd name="adj" fmla="val 11165"/>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77483" tIns="38742" rIns="38742" bIns="38742" rtlCol="0" anchor="t" anchorCtr="0"/>
          <a:lstStyle/>
          <a:p>
            <a:pPr lvl="0"/>
            <a:r>
              <a:rPr lang="ja-JP" altLang="en-US" sz="1130" dirty="0">
                <a:solidFill>
                  <a:prstClr val="black"/>
                </a:solidFill>
                <a:latin typeface="ＭＳ Ｐゴシック" panose="020B0600070205080204" pitchFamily="50" charset="-128"/>
                <a:ea typeface="ＭＳ Ｐゴシック" panose="020B0600070205080204" pitchFamily="50" charset="-128"/>
              </a:rPr>
              <a:t>（独）農業者年金基金　業務部情報管理課</a:t>
            </a:r>
          </a:p>
          <a:p>
            <a:pPr lvl="0"/>
            <a:r>
              <a:rPr lang="ja-JP" altLang="en-US" sz="1130" dirty="0">
                <a:solidFill>
                  <a:prstClr val="black"/>
                </a:solidFill>
                <a:latin typeface="ＭＳ Ｐゴシック" panose="020B0600070205080204" pitchFamily="50" charset="-128"/>
                <a:ea typeface="ＭＳ Ｐゴシック" panose="020B0600070205080204" pitchFamily="50" charset="-128"/>
              </a:rPr>
              <a:t>　　</a:t>
            </a:r>
            <a:r>
              <a:rPr lang="en-US" altLang="ja-JP" sz="1130" dirty="0">
                <a:solidFill>
                  <a:prstClr val="black"/>
                </a:solidFill>
                <a:latin typeface="ＭＳ Ｐゴシック" panose="020B0600070205080204" pitchFamily="50" charset="-128"/>
                <a:ea typeface="ＭＳ Ｐゴシック" panose="020B0600070205080204" pitchFamily="50" charset="-128"/>
              </a:rPr>
              <a:t>TEL</a:t>
            </a:r>
            <a:r>
              <a:rPr lang="ja-JP" altLang="en-US" sz="1130" dirty="0">
                <a:solidFill>
                  <a:prstClr val="black"/>
                </a:solidFill>
                <a:latin typeface="ＭＳ Ｐゴシック" panose="020B0600070205080204" pitchFamily="50" charset="-128"/>
                <a:ea typeface="ＭＳ Ｐゴシック" panose="020B0600070205080204" pitchFamily="50" charset="-128"/>
              </a:rPr>
              <a:t>：０３－３５０２－３９４７（直通）　　　</a:t>
            </a:r>
            <a:r>
              <a:rPr lang="en-US" altLang="ja-JP" sz="1130" dirty="0">
                <a:solidFill>
                  <a:prstClr val="black"/>
                </a:solidFill>
                <a:latin typeface="ＭＳ Ｐゴシック" panose="020B0600070205080204" pitchFamily="50" charset="-128"/>
                <a:ea typeface="ＭＳ Ｐゴシック" panose="020B0600070205080204" pitchFamily="50" charset="-128"/>
              </a:rPr>
              <a:t>FAX</a:t>
            </a:r>
            <a:r>
              <a:rPr lang="ja-JP" altLang="en-US" sz="1130" dirty="0">
                <a:solidFill>
                  <a:prstClr val="black"/>
                </a:solidFill>
                <a:latin typeface="ＭＳ Ｐゴシック" panose="020B0600070205080204" pitchFamily="50" charset="-128"/>
                <a:ea typeface="ＭＳ Ｐゴシック" panose="020B0600070205080204" pitchFamily="50" charset="-128"/>
              </a:rPr>
              <a:t>：０３－３５０２－４１５５</a:t>
            </a:r>
            <a:br>
              <a:rPr lang="ja-JP" altLang="en-US" sz="1130" dirty="0">
                <a:solidFill>
                  <a:prstClr val="black"/>
                </a:solidFill>
                <a:latin typeface="ＭＳ Ｐゴシック" panose="020B0600070205080204" pitchFamily="50" charset="-128"/>
                <a:ea typeface="ＭＳ Ｐゴシック" panose="020B0600070205080204" pitchFamily="50" charset="-128"/>
              </a:rPr>
            </a:br>
            <a:r>
              <a:rPr lang="ja-JP" altLang="en-US" sz="1130" dirty="0">
                <a:solidFill>
                  <a:prstClr val="black"/>
                </a:solidFill>
                <a:latin typeface="ＭＳ Ｐゴシック" panose="020B0600070205080204" pitchFamily="50" charset="-128"/>
                <a:ea typeface="ＭＳ Ｐゴシック" panose="020B0600070205080204" pitchFamily="50" charset="-128"/>
              </a:rPr>
              <a:t>　　</a:t>
            </a:r>
            <a:r>
              <a:rPr lang="en-US" altLang="ja-JP" sz="1130" dirty="0">
                <a:solidFill>
                  <a:prstClr val="black"/>
                </a:solidFill>
                <a:latin typeface="ＭＳ Ｐゴシック" panose="020B0600070205080204" pitchFamily="50" charset="-128"/>
                <a:ea typeface="ＭＳ Ｐゴシック" panose="020B0600070205080204" pitchFamily="50" charset="-128"/>
              </a:rPr>
              <a:t>E</a:t>
            </a:r>
            <a:r>
              <a:rPr lang="ja-JP" altLang="en-US" sz="1130" dirty="0">
                <a:solidFill>
                  <a:prstClr val="black"/>
                </a:solidFill>
                <a:latin typeface="ＭＳ Ｐゴシック" panose="020B0600070205080204" pitchFamily="50" charset="-128"/>
                <a:ea typeface="ＭＳ Ｐゴシック" panose="020B0600070205080204" pitchFamily="50" charset="-128"/>
              </a:rPr>
              <a:t>メール：</a:t>
            </a:r>
            <a:r>
              <a:rPr lang="en-US" altLang="ja-JP" sz="1130" dirty="0">
                <a:solidFill>
                  <a:prstClr val="black"/>
                </a:solidFill>
                <a:latin typeface="ＭＳ Ｐゴシック" panose="020B0600070205080204" pitchFamily="50" charset="-128"/>
                <a:ea typeface="ＭＳ Ｐゴシック" panose="020B0600070205080204" pitchFamily="50" charset="-128"/>
              </a:rPr>
              <a:t>system-mail@nounen.go.jp</a:t>
            </a:r>
            <a:endParaRPr lang="ja-JP" altLang="en-US" sz="1076" dirty="0">
              <a:solidFill>
                <a:schemeClr val="tx1"/>
              </a:solidFill>
              <a:latin typeface="ＭＳ Ｐゴシック" panose="020B0600070205080204" pitchFamily="50" charset="-128"/>
              <a:ea typeface="ＭＳ Ｐゴシック" panose="020B0600070205080204" pitchFamily="50" charset="-128"/>
            </a:endParaRPr>
          </a:p>
        </p:txBody>
      </p:sp>
      <p:sp>
        <p:nvSpPr>
          <p:cNvPr id="18" name="角丸四角形 17"/>
          <p:cNvSpPr/>
          <p:nvPr/>
        </p:nvSpPr>
        <p:spPr>
          <a:xfrm>
            <a:off x="5967522" y="1405752"/>
            <a:ext cx="5085148" cy="5827616"/>
          </a:xfrm>
          <a:prstGeom prst="roundRect">
            <a:avLst>
              <a:gd name="adj" fmla="val 5440"/>
            </a:avLst>
          </a:prstGeom>
          <a:noFill/>
          <a:ln w="22225">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lIns="38742" tIns="38742" rIns="38742" bIns="38742" rtlCol="0" anchor="t" anchorCtr="0"/>
          <a:lstStyle/>
          <a:p>
            <a:pPr algn="ctr"/>
            <a:r>
              <a:rPr lang="ja-JP" altLang="en-US" sz="1291" dirty="0">
                <a:solidFill>
                  <a:schemeClr val="tx1"/>
                </a:solidFill>
                <a:latin typeface="ＭＳ Ｐ明朝" panose="02020600040205080304" pitchFamily="18" charset="-128"/>
                <a:ea typeface="ＭＳ Ｐ明朝" panose="02020600040205080304" pitchFamily="18" charset="-128"/>
              </a:rPr>
              <a:t>　</a:t>
            </a:r>
            <a:r>
              <a:rPr lang="ja-JP" altLang="en-US" sz="1507" dirty="0">
                <a:solidFill>
                  <a:srgbClr val="000066"/>
                </a:solidFill>
                <a:latin typeface="+mn-ea"/>
              </a:rPr>
              <a:t>個人情報の漏えい事故を起こさないために</a:t>
            </a:r>
          </a:p>
          <a:p>
            <a:endParaRPr lang="ja-JP" altLang="en-US" sz="1291" dirty="0">
              <a:solidFill>
                <a:schemeClr val="tx1"/>
              </a:solidFill>
              <a:latin typeface="ＭＳ Ｐ明朝" panose="02020600040205080304" pitchFamily="18" charset="-128"/>
              <a:ea typeface="ＭＳ Ｐ明朝" panose="02020600040205080304" pitchFamily="18" charset="-128"/>
            </a:endParaRPr>
          </a:p>
          <a:p>
            <a:r>
              <a:rPr lang="ja-JP" altLang="en-US" sz="1291" dirty="0">
                <a:solidFill>
                  <a:schemeClr val="tx1"/>
                </a:solidFill>
                <a:latin typeface="ＭＳ Ｐ明朝" panose="02020600040205080304" pitchFamily="18" charset="-128"/>
                <a:ea typeface="ＭＳ Ｐ明朝" panose="02020600040205080304" pitchFamily="18" charset="-128"/>
              </a:rPr>
              <a:t>　年金加入者等の個人情報の漏えい事案が発生した場合には</a:t>
            </a:r>
            <a:r>
              <a:rPr lang="ja-JP" altLang="en-US" sz="1291" dirty="0" smtClean="0">
                <a:solidFill>
                  <a:schemeClr val="tx1"/>
                </a:solidFill>
                <a:latin typeface="ＭＳ Ｐ明朝" panose="02020600040205080304" pitchFamily="18" charset="-128"/>
                <a:ea typeface="ＭＳ Ｐ明朝" panose="02020600040205080304" pitchFamily="18" charset="-128"/>
              </a:rPr>
              <a:t>、</a:t>
            </a:r>
            <a:r>
              <a:rPr lang="ja-JP" altLang="en-US" sz="1291" dirty="0" err="1" smtClean="0">
                <a:solidFill>
                  <a:schemeClr val="tx1"/>
                </a:solidFill>
                <a:latin typeface="ＭＳ Ｐ明朝" panose="02020600040205080304" pitchFamily="18" charset="-128"/>
                <a:ea typeface="ＭＳ Ｐ明朝" panose="02020600040205080304" pitchFamily="18" charset="-128"/>
              </a:rPr>
              <a:t>個人のの</a:t>
            </a:r>
            <a:r>
              <a:rPr lang="ja-JP" altLang="en-US" sz="1291" dirty="0" err="1">
                <a:solidFill>
                  <a:schemeClr val="tx1"/>
                </a:solidFill>
                <a:latin typeface="ＭＳ Ｐ明朝" panose="02020600040205080304" pitchFamily="18" charset="-128"/>
                <a:ea typeface="ＭＳ Ｐ明朝" panose="02020600040205080304" pitchFamily="18" charset="-128"/>
              </a:rPr>
              <a:t>権利</a:t>
            </a:r>
            <a:r>
              <a:rPr lang="ja-JP" altLang="en-US" sz="1291" dirty="0">
                <a:solidFill>
                  <a:schemeClr val="tx1"/>
                </a:solidFill>
                <a:latin typeface="ＭＳ Ｐ明朝" panose="02020600040205080304" pitchFamily="18" charset="-128"/>
                <a:ea typeface="ＭＳ Ｐ明朝" panose="02020600040205080304" pitchFamily="18" charset="-128"/>
              </a:rPr>
              <a:t>利益が侵害される恐れがあるとともに、農業者年金制度のみならず、漏えい事案を起こした組織の信頼と信用が損なわれます。</a:t>
            </a:r>
          </a:p>
          <a:p>
            <a:r>
              <a:rPr lang="ja-JP" altLang="en-US" sz="1291" dirty="0">
                <a:solidFill>
                  <a:schemeClr val="tx1"/>
                </a:solidFill>
                <a:latin typeface="ＭＳ Ｐ明朝" panose="02020600040205080304" pitchFamily="18" charset="-128"/>
                <a:ea typeface="ＭＳ Ｐ明朝" panose="02020600040205080304" pitchFamily="18" charset="-128"/>
              </a:rPr>
              <a:t>　このため、受託機関に</a:t>
            </a:r>
            <a:r>
              <a:rPr lang="ja-JP" altLang="en-US" sz="1291" dirty="0" smtClean="0">
                <a:solidFill>
                  <a:schemeClr val="tx1"/>
                </a:solidFill>
                <a:latin typeface="ＭＳ Ｐ明朝" panose="02020600040205080304" pitchFamily="18" charset="-128"/>
                <a:ea typeface="ＭＳ Ｐ明朝" panose="02020600040205080304" pitchFamily="18" charset="-128"/>
              </a:rPr>
              <a:t>おいて</a:t>
            </a:r>
            <a:r>
              <a:rPr lang="ja-JP" altLang="en-US" sz="1291" dirty="0">
                <a:solidFill>
                  <a:schemeClr val="tx1"/>
                </a:solidFill>
                <a:latin typeface="ＭＳ Ｐ明朝" panose="02020600040205080304" pitchFamily="18" charset="-128"/>
                <a:ea typeface="ＭＳ Ｐ明朝" panose="02020600040205080304" pitchFamily="18" charset="-128"/>
              </a:rPr>
              <a:t>は、各機関で策定している「個人情報保護管理規程」及び「情報セキュリティ対策規程」等のほか</a:t>
            </a:r>
            <a:r>
              <a:rPr lang="ja-JP" altLang="en-US" sz="1291" dirty="0" smtClean="0">
                <a:solidFill>
                  <a:schemeClr val="tx1"/>
                </a:solidFill>
                <a:latin typeface="ＭＳ Ｐ明朝" panose="02020600040205080304" pitchFamily="18" charset="-128"/>
                <a:ea typeface="ＭＳ Ｐ明朝" panose="02020600040205080304" pitchFamily="18" charset="-128"/>
              </a:rPr>
              <a:t>、「農業者</a:t>
            </a:r>
            <a:r>
              <a:rPr lang="ja-JP" altLang="en-US" sz="1291" dirty="0">
                <a:solidFill>
                  <a:schemeClr val="tx1"/>
                </a:solidFill>
                <a:latin typeface="ＭＳ Ｐ明朝" panose="02020600040205080304" pitchFamily="18" charset="-128"/>
                <a:ea typeface="ＭＳ Ｐ明朝" panose="02020600040205080304" pitchFamily="18" charset="-128"/>
              </a:rPr>
              <a:t>年金業務委託</a:t>
            </a:r>
            <a:r>
              <a:rPr lang="ja-JP" altLang="en-US" sz="1291" dirty="0" smtClean="0">
                <a:solidFill>
                  <a:schemeClr val="tx1"/>
                </a:solidFill>
                <a:latin typeface="ＭＳ Ｐ明朝" panose="02020600040205080304" pitchFamily="18" charset="-128"/>
                <a:ea typeface="ＭＳ Ｐ明朝" panose="02020600040205080304" pitchFamily="18" charset="-128"/>
              </a:rPr>
              <a:t>契約書」及び「農業者</a:t>
            </a:r>
            <a:r>
              <a:rPr lang="ja-JP" altLang="en-US" sz="1291" dirty="0">
                <a:solidFill>
                  <a:schemeClr val="tx1"/>
                </a:solidFill>
                <a:latin typeface="ＭＳ Ｐ明朝" panose="02020600040205080304" pitchFamily="18" charset="-128"/>
                <a:ea typeface="ＭＳ Ｐ明朝" panose="02020600040205080304" pitchFamily="18" charset="-128"/>
              </a:rPr>
              <a:t>年金事業事務取扱</a:t>
            </a:r>
            <a:r>
              <a:rPr lang="ja-JP" altLang="en-US" sz="1291" dirty="0" smtClean="0">
                <a:solidFill>
                  <a:schemeClr val="tx1"/>
                </a:solidFill>
                <a:latin typeface="ＭＳ Ｐ明朝" panose="02020600040205080304" pitchFamily="18" charset="-128"/>
                <a:ea typeface="ＭＳ Ｐ明朝" panose="02020600040205080304" pitchFamily="18" charset="-128"/>
              </a:rPr>
              <a:t>要領」に</a:t>
            </a:r>
            <a:r>
              <a:rPr lang="ja-JP" altLang="en-US" sz="1291" dirty="0">
                <a:solidFill>
                  <a:schemeClr val="tx1"/>
                </a:solidFill>
                <a:latin typeface="ＭＳ Ｐ明朝" panose="02020600040205080304" pitchFamily="18" charset="-128"/>
                <a:ea typeface="ＭＳ Ｐ明朝" panose="02020600040205080304" pitchFamily="18" charset="-128"/>
              </a:rPr>
              <a:t>従い、個人情報の適切な取扱い及び管理、情報セキュリティを確保するための対策をお願いします。</a:t>
            </a:r>
          </a:p>
          <a:p>
            <a:endParaRPr lang="ja-JP" altLang="en-US" sz="1291" dirty="0">
              <a:solidFill>
                <a:schemeClr val="tx1"/>
              </a:solidFill>
              <a:latin typeface="ＭＳ Ｐ明朝" panose="02020600040205080304" pitchFamily="18" charset="-128"/>
              <a:ea typeface="ＭＳ Ｐ明朝" panose="02020600040205080304" pitchFamily="18" charset="-128"/>
            </a:endParaRPr>
          </a:p>
          <a:p>
            <a:r>
              <a:rPr lang="ja-JP" altLang="en-US" sz="1291" dirty="0">
                <a:solidFill>
                  <a:schemeClr val="tx1"/>
                </a:solidFill>
                <a:latin typeface="ＭＳ Ｐ明朝" panose="02020600040205080304" pitchFamily="18" charset="-128"/>
                <a:ea typeface="ＭＳ Ｐ明朝" panose="02020600040205080304" pitchFamily="18" charset="-128"/>
              </a:rPr>
              <a:t>　　</a:t>
            </a:r>
            <a:r>
              <a:rPr lang="ja-JP" altLang="en-US" sz="1291" dirty="0" smtClean="0">
                <a:solidFill>
                  <a:schemeClr val="tx1"/>
                </a:solidFill>
                <a:latin typeface="ＭＳ Ｐ明朝" panose="02020600040205080304" pitchFamily="18" charset="-128"/>
                <a:ea typeface="ＭＳ Ｐ明朝" panose="02020600040205080304" pitchFamily="18" charset="-128"/>
              </a:rPr>
              <a:t>また、次</a:t>
            </a:r>
            <a:r>
              <a:rPr lang="ja-JP" altLang="en-US" sz="1291" dirty="0">
                <a:solidFill>
                  <a:schemeClr val="tx1"/>
                </a:solidFill>
                <a:latin typeface="ＭＳ Ｐ明朝" panose="02020600040205080304" pitchFamily="18" charset="-128"/>
                <a:ea typeface="ＭＳ Ｐ明朝" panose="02020600040205080304" pitchFamily="18" charset="-128"/>
              </a:rPr>
              <a:t>の事項については、担当者が日々留意することで、個人情報の漏えいが</a:t>
            </a:r>
            <a:r>
              <a:rPr lang="ja-JP" altLang="en-US" sz="1291" dirty="0" smtClean="0">
                <a:solidFill>
                  <a:schemeClr val="tx1"/>
                </a:solidFill>
                <a:latin typeface="ＭＳ Ｐ明朝" panose="02020600040205080304" pitchFamily="18" charset="-128"/>
                <a:ea typeface="ＭＳ Ｐ明朝" panose="02020600040205080304" pitchFamily="18" charset="-128"/>
              </a:rPr>
              <a:t>防止できる</a:t>
            </a:r>
            <a:r>
              <a:rPr lang="ja-JP" altLang="en-US" sz="1291" dirty="0">
                <a:solidFill>
                  <a:schemeClr val="tx1"/>
                </a:solidFill>
                <a:latin typeface="ＭＳ Ｐ明朝" panose="02020600040205080304" pitchFamily="18" charset="-128"/>
                <a:ea typeface="ＭＳ Ｐ明朝" panose="02020600040205080304" pitchFamily="18" charset="-128"/>
              </a:rPr>
              <a:t>ため、適切に対応いただくようお願いします</a:t>
            </a:r>
            <a:r>
              <a:rPr lang="ja-JP" altLang="en-US" sz="1291" dirty="0" smtClean="0">
                <a:solidFill>
                  <a:schemeClr val="tx1"/>
                </a:solidFill>
                <a:latin typeface="ＭＳ Ｐ明朝" panose="02020600040205080304" pitchFamily="18" charset="-128"/>
                <a:ea typeface="ＭＳ Ｐ明朝" panose="02020600040205080304" pitchFamily="18" charset="-128"/>
              </a:rPr>
              <a:t>。</a:t>
            </a:r>
            <a:r>
              <a:rPr lang="ja-JP" altLang="en-US" sz="600" dirty="0" smtClean="0">
                <a:solidFill>
                  <a:schemeClr val="tx1"/>
                </a:solidFill>
                <a:latin typeface="ＭＳ Ｐ明朝" panose="02020600040205080304" pitchFamily="18" charset="-128"/>
                <a:ea typeface="ＭＳ Ｐ明朝" panose="02020600040205080304" pitchFamily="18" charset="-128"/>
              </a:rPr>
              <a:t/>
            </a:r>
            <a:br>
              <a:rPr lang="ja-JP" altLang="en-US" sz="600" dirty="0" smtClean="0">
                <a:solidFill>
                  <a:schemeClr val="tx1"/>
                </a:solidFill>
                <a:latin typeface="ＭＳ Ｐ明朝" panose="02020600040205080304" pitchFamily="18" charset="-128"/>
                <a:ea typeface="ＭＳ Ｐ明朝" panose="02020600040205080304" pitchFamily="18" charset="-128"/>
              </a:rPr>
            </a:br>
            <a:endParaRPr lang="ja-JP" altLang="en-US" sz="600" dirty="0">
              <a:solidFill>
                <a:schemeClr val="tx1"/>
              </a:solidFill>
              <a:latin typeface="ＭＳ Ｐ明朝" panose="02020600040205080304" pitchFamily="18" charset="-128"/>
              <a:ea typeface="ＭＳ Ｐ明朝" panose="02020600040205080304" pitchFamily="18" charset="-128"/>
            </a:endParaRPr>
          </a:p>
          <a:p>
            <a:r>
              <a:rPr lang="ja-JP" altLang="en-US" sz="1291" dirty="0" smtClean="0">
                <a:solidFill>
                  <a:schemeClr val="tx1"/>
                </a:solidFill>
                <a:latin typeface="ＭＳ Ｐ明朝" panose="02020600040205080304" pitchFamily="18" charset="-128"/>
                <a:ea typeface="ＭＳ Ｐ明朝" panose="02020600040205080304" pitchFamily="18" charset="-128"/>
              </a:rPr>
              <a:t>①</a:t>
            </a:r>
            <a:r>
              <a:rPr lang="ja-JP" altLang="en-US" sz="1291" dirty="0">
                <a:solidFill>
                  <a:schemeClr val="tx1"/>
                </a:solidFill>
                <a:latin typeface="ＭＳ Ｐ明朝" panose="02020600040205080304" pitchFamily="18" charset="-128"/>
                <a:ea typeface="ＭＳ Ｐ明朝" panose="02020600040205080304" pitchFamily="18" charset="-128"/>
              </a:rPr>
              <a:t>　年金加入者等の情報が記載された書類・電子ファイルの誤送信</a:t>
            </a:r>
            <a:r>
              <a:rPr lang="ja-JP" altLang="en-US" sz="1291" dirty="0" smtClean="0">
                <a:solidFill>
                  <a:schemeClr val="tx1"/>
                </a:solidFill>
                <a:latin typeface="ＭＳ Ｐ明朝" panose="02020600040205080304" pitchFamily="18" charset="-128"/>
                <a:ea typeface="ＭＳ Ｐ明朝" panose="02020600040205080304" pitchFamily="18" charset="-128"/>
              </a:rPr>
              <a:t>、</a:t>
            </a:r>
            <a:br>
              <a:rPr lang="ja-JP" altLang="en-US" sz="1291" dirty="0" smtClean="0">
                <a:solidFill>
                  <a:schemeClr val="tx1"/>
                </a:solidFill>
                <a:latin typeface="ＭＳ Ｐ明朝" panose="02020600040205080304" pitchFamily="18" charset="-128"/>
                <a:ea typeface="ＭＳ Ｐ明朝" panose="02020600040205080304" pitchFamily="18" charset="-128"/>
              </a:rPr>
            </a:br>
            <a:r>
              <a:rPr lang="ja-JP" altLang="en-US" sz="1291" dirty="0" smtClean="0">
                <a:solidFill>
                  <a:schemeClr val="tx1"/>
                </a:solidFill>
                <a:latin typeface="ＭＳ Ｐ明朝" panose="02020600040205080304" pitchFamily="18" charset="-128"/>
                <a:ea typeface="ＭＳ Ｐ明朝" panose="02020600040205080304" pitchFamily="18" charset="-128"/>
              </a:rPr>
              <a:t>　誤</a:t>
            </a:r>
            <a:r>
              <a:rPr lang="ja-JP" altLang="en-US" sz="1291" dirty="0">
                <a:solidFill>
                  <a:schemeClr val="tx1"/>
                </a:solidFill>
                <a:latin typeface="ＭＳ Ｐ明朝" panose="02020600040205080304" pitchFamily="18" charset="-128"/>
                <a:ea typeface="ＭＳ Ｐ明朝" panose="02020600040205080304" pitchFamily="18" charset="-128"/>
              </a:rPr>
              <a:t>廃棄等</a:t>
            </a:r>
            <a:r>
              <a:rPr lang="ja-JP" altLang="en-US" sz="1291" dirty="0" smtClean="0">
                <a:solidFill>
                  <a:schemeClr val="tx1"/>
                </a:solidFill>
                <a:latin typeface="ＭＳ Ｐ明朝" panose="02020600040205080304" pitchFamily="18" charset="-128"/>
                <a:ea typeface="ＭＳ Ｐ明朝" panose="02020600040205080304" pitchFamily="18" charset="-128"/>
              </a:rPr>
              <a:t>の防止</a:t>
            </a:r>
            <a:endParaRPr lang="ja-JP" altLang="en-US" sz="600" dirty="0" smtClean="0">
              <a:solidFill>
                <a:schemeClr val="tx1"/>
              </a:solidFill>
              <a:latin typeface="ＭＳ Ｐ明朝" panose="02020600040205080304" pitchFamily="18" charset="-128"/>
              <a:ea typeface="ＭＳ Ｐ明朝" panose="02020600040205080304" pitchFamily="18" charset="-128"/>
            </a:endParaRPr>
          </a:p>
          <a:p>
            <a:endParaRPr lang="ja-JP" altLang="en-US" sz="600" dirty="0">
              <a:solidFill>
                <a:schemeClr val="tx1"/>
              </a:solidFill>
              <a:latin typeface="ＭＳ Ｐ明朝" panose="02020600040205080304" pitchFamily="18" charset="-128"/>
              <a:ea typeface="ＭＳ Ｐ明朝" panose="02020600040205080304" pitchFamily="18" charset="-128"/>
            </a:endParaRPr>
          </a:p>
          <a:p>
            <a:r>
              <a:rPr lang="ja-JP" altLang="en-US" sz="1291" dirty="0" smtClean="0">
                <a:solidFill>
                  <a:schemeClr val="tx1"/>
                </a:solidFill>
                <a:latin typeface="ＭＳ Ｐ明朝" panose="02020600040205080304" pitchFamily="18" charset="-128"/>
                <a:ea typeface="ＭＳ Ｐ明朝" panose="02020600040205080304" pitchFamily="18" charset="-128"/>
              </a:rPr>
              <a:t>②</a:t>
            </a:r>
            <a:r>
              <a:rPr lang="ja-JP" altLang="en-US" sz="1291" dirty="0">
                <a:solidFill>
                  <a:schemeClr val="tx1"/>
                </a:solidFill>
                <a:latin typeface="ＭＳ Ｐ明朝" panose="02020600040205080304" pitchFamily="18" charset="-128"/>
                <a:ea typeface="ＭＳ Ｐ明朝" panose="02020600040205080304" pitchFamily="18" charset="-128"/>
              </a:rPr>
              <a:t>　年金加入者等の情報が記載された書類の放置の禁止</a:t>
            </a:r>
            <a:r>
              <a:rPr lang="en-US" altLang="ja-JP" sz="1291" dirty="0">
                <a:solidFill>
                  <a:schemeClr val="tx1"/>
                </a:solidFill>
                <a:latin typeface="ＭＳ Ｐ明朝" panose="02020600040205080304" pitchFamily="18" charset="-128"/>
                <a:ea typeface="ＭＳ Ｐ明朝" panose="02020600040205080304" pitchFamily="18" charset="-128"/>
              </a:rPr>
              <a:t>(</a:t>
            </a:r>
            <a:r>
              <a:rPr lang="ja-JP" altLang="en-US" sz="1291" dirty="0">
                <a:solidFill>
                  <a:schemeClr val="tx1"/>
                </a:solidFill>
                <a:latin typeface="ＭＳ Ｐ明朝" panose="02020600040205080304" pitchFamily="18" charset="-128"/>
                <a:ea typeface="ＭＳ Ｐ明朝" panose="02020600040205080304" pitchFamily="18" charset="-128"/>
              </a:rPr>
              <a:t>施錠可能</a:t>
            </a:r>
            <a:r>
              <a:rPr lang="ja-JP" altLang="en-US" sz="1291" dirty="0" smtClean="0">
                <a:solidFill>
                  <a:schemeClr val="tx1"/>
                </a:solidFill>
                <a:latin typeface="ＭＳ Ｐ明朝" panose="02020600040205080304" pitchFamily="18" charset="-128"/>
                <a:ea typeface="ＭＳ Ｐ明朝" panose="02020600040205080304" pitchFamily="18" charset="-128"/>
              </a:rPr>
              <a:t>な</a:t>
            </a:r>
            <a:br>
              <a:rPr lang="ja-JP" altLang="en-US" sz="1291" dirty="0" smtClean="0">
                <a:solidFill>
                  <a:schemeClr val="tx1"/>
                </a:solidFill>
                <a:latin typeface="ＭＳ Ｐ明朝" panose="02020600040205080304" pitchFamily="18" charset="-128"/>
                <a:ea typeface="ＭＳ Ｐ明朝" panose="02020600040205080304" pitchFamily="18" charset="-128"/>
              </a:rPr>
            </a:br>
            <a:r>
              <a:rPr lang="ja-JP" altLang="en-US" sz="1291" dirty="0" smtClean="0">
                <a:solidFill>
                  <a:schemeClr val="tx1"/>
                </a:solidFill>
                <a:latin typeface="ＭＳ Ｐ明朝" panose="02020600040205080304" pitchFamily="18" charset="-128"/>
                <a:ea typeface="ＭＳ Ｐ明朝" panose="02020600040205080304" pitchFamily="18" charset="-128"/>
              </a:rPr>
              <a:t>　書庫</a:t>
            </a:r>
            <a:r>
              <a:rPr lang="ja-JP" altLang="en-US" sz="1291" dirty="0">
                <a:solidFill>
                  <a:schemeClr val="tx1"/>
                </a:solidFill>
                <a:latin typeface="ＭＳ Ｐ明朝" panose="02020600040205080304" pitchFamily="18" charset="-128"/>
                <a:ea typeface="ＭＳ Ｐ明朝" panose="02020600040205080304" pitchFamily="18" charset="-128"/>
              </a:rPr>
              <a:t>等</a:t>
            </a:r>
            <a:r>
              <a:rPr lang="ja-JP" altLang="en-US" sz="1291" dirty="0" smtClean="0">
                <a:solidFill>
                  <a:schemeClr val="tx1"/>
                </a:solidFill>
                <a:latin typeface="ＭＳ Ｐ明朝" panose="02020600040205080304" pitchFamily="18" charset="-128"/>
                <a:ea typeface="ＭＳ Ｐ明朝" panose="02020600040205080304" pitchFamily="18" charset="-128"/>
              </a:rPr>
              <a:t>での</a:t>
            </a:r>
            <a:r>
              <a:rPr lang="ja-JP" altLang="en-US" sz="1291" dirty="0">
                <a:solidFill>
                  <a:schemeClr val="tx1"/>
                </a:solidFill>
                <a:latin typeface="ＭＳ Ｐ明朝" panose="02020600040205080304" pitchFamily="18" charset="-128"/>
                <a:ea typeface="ＭＳ Ｐ明朝" panose="02020600040205080304" pitchFamily="18" charset="-128"/>
              </a:rPr>
              <a:t>保管</a:t>
            </a:r>
            <a:r>
              <a:rPr lang="en-US" altLang="ja-JP" sz="1291" dirty="0" smtClean="0">
                <a:solidFill>
                  <a:schemeClr val="tx1"/>
                </a:solidFill>
                <a:latin typeface="ＭＳ Ｐ明朝" panose="02020600040205080304" pitchFamily="18" charset="-128"/>
                <a:ea typeface="ＭＳ Ｐ明朝" panose="02020600040205080304" pitchFamily="18" charset="-128"/>
              </a:rPr>
              <a:t>)</a:t>
            </a:r>
            <a:endParaRPr lang="ja-JP" altLang="en-US" sz="600" dirty="0" smtClean="0">
              <a:solidFill>
                <a:schemeClr val="tx1"/>
              </a:solidFill>
              <a:latin typeface="ＭＳ Ｐ明朝" panose="02020600040205080304" pitchFamily="18" charset="-128"/>
              <a:ea typeface="ＭＳ Ｐ明朝" panose="02020600040205080304" pitchFamily="18" charset="-128"/>
            </a:endParaRPr>
          </a:p>
          <a:p>
            <a:endParaRPr lang="en-US" altLang="ja-JP" sz="600" dirty="0">
              <a:solidFill>
                <a:schemeClr val="tx1"/>
              </a:solidFill>
              <a:latin typeface="ＭＳ Ｐ明朝" panose="02020600040205080304" pitchFamily="18" charset="-128"/>
              <a:ea typeface="ＭＳ Ｐ明朝" panose="02020600040205080304" pitchFamily="18" charset="-128"/>
            </a:endParaRPr>
          </a:p>
          <a:p>
            <a:r>
              <a:rPr lang="en-US" altLang="ja-JP" sz="1291" dirty="0" smtClean="0">
                <a:solidFill>
                  <a:schemeClr val="tx1"/>
                </a:solidFill>
                <a:latin typeface="ＭＳ Ｐ明朝" panose="02020600040205080304" pitchFamily="18" charset="-128"/>
                <a:ea typeface="ＭＳ Ｐ明朝" panose="02020600040205080304" pitchFamily="18" charset="-128"/>
              </a:rPr>
              <a:t>③</a:t>
            </a:r>
            <a:r>
              <a:rPr lang="ja-JP" altLang="en-US" sz="1291" dirty="0">
                <a:solidFill>
                  <a:schemeClr val="tx1"/>
                </a:solidFill>
                <a:latin typeface="ＭＳ Ｐ明朝" panose="02020600040205080304" pitchFamily="18" charset="-128"/>
                <a:ea typeface="ＭＳ Ｐ明朝" panose="02020600040205080304" pitchFamily="18" charset="-128"/>
              </a:rPr>
              <a:t>　不要となった年金加入者等の情報が記載された書類・電磁的</a:t>
            </a:r>
            <a:r>
              <a:rPr lang="ja-JP" altLang="en-US" sz="1291" dirty="0" smtClean="0">
                <a:solidFill>
                  <a:schemeClr val="tx1"/>
                </a:solidFill>
                <a:latin typeface="ＭＳ Ｐ明朝" panose="02020600040205080304" pitchFamily="18" charset="-128"/>
                <a:ea typeface="ＭＳ Ｐ明朝" panose="02020600040205080304" pitchFamily="18" charset="-128"/>
              </a:rPr>
              <a:t>記録</a:t>
            </a:r>
            <a:br>
              <a:rPr lang="ja-JP" altLang="en-US" sz="1291" dirty="0" smtClean="0">
                <a:solidFill>
                  <a:schemeClr val="tx1"/>
                </a:solidFill>
                <a:latin typeface="ＭＳ Ｐ明朝" panose="02020600040205080304" pitchFamily="18" charset="-128"/>
                <a:ea typeface="ＭＳ Ｐ明朝" panose="02020600040205080304" pitchFamily="18" charset="-128"/>
              </a:rPr>
            </a:br>
            <a:r>
              <a:rPr lang="ja-JP" altLang="en-US" sz="1291" dirty="0" smtClean="0">
                <a:solidFill>
                  <a:schemeClr val="tx1"/>
                </a:solidFill>
                <a:latin typeface="ＭＳ Ｐ明朝" panose="02020600040205080304" pitchFamily="18" charset="-128"/>
                <a:ea typeface="ＭＳ Ｐ明朝" panose="02020600040205080304" pitchFamily="18" charset="-128"/>
              </a:rPr>
              <a:t>　媒体</a:t>
            </a:r>
            <a:r>
              <a:rPr lang="ja-JP" altLang="en-US" sz="1291" dirty="0">
                <a:solidFill>
                  <a:schemeClr val="tx1"/>
                </a:solidFill>
                <a:latin typeface="ＭＳ Ｐ明朝" panose="02020600040205080304" pitchFamily="18" charset="-128"/>
                <a:ea typeface="ＭＳ Ｐ明朝" panose="02020600040205080304" pitchFamily="18" charset="-128"/>
              </a:rPr>
              <a:t>の</a:t>
            </a:r>
            <a:r>
              <a:rPr lang="ja-JP" altLang="en-US" sz="1291" dirty="0" smtClean="0">
                <a:solidFill>
                  <a:schemeClr val="tx1"/>
                </a:solidFill>
                <a:latin typeface="ＭＳ Ｐ明朝" panose="02020600040205080304" pitchFamily="18" charset="-128"/>
                <a:ea typeface="ＭＳ Ｐ明朝" panose="02020600040205080304" pitchFamily="18" charset="-128"/>
              </a:rPr>
              <a:t>適切</a:t>
            </a:r>
            <a:r>
              <a:rPr lang="ja-JP" altLang="en-US" sz="1291" dirty="0">
                <a:solidFill>
                  <a:schemeClr val="tx1"/>
                </a:solidFill>
                <a:latin typeface="ＭＳ Ｐ明朝" panose="02020600040205080304" pitchFamily="18" charset="-128"/>
                <a:ea typeface="ＭＳ Ｐ明朝" panose="02020600040205080304" pitchFamily="18" charset="-128"/>
              </a:rPr>
              <a:t>な廃棄</a:t>
            </a:r>
            <a:r>
              <a:rPr lang="en-US" altLang="ja-JP" sz="1291" dirty="0">
                <a:solidFill>
                  <a:schemeClr val="tx1"/>
                </a:solidFill>
                <a:latin typeface="ＭＳ Ｐ明朝" panose="02020600040205080304" pitchFamily="18" charset="-128"/>
                <a:ea typeface="ＭＳ Ｐ明朝" panose="02020600040205080304" pitchFamily="18" charset="-128"/>
              </a:rPr>
              <a:t>(</a:t>
            </a:r>
            <a:r>
              <a:rPr lang="ja-JP" altLang="en-US" sz="1291" dirty="0">
                <a:solidFill>
                  <a:schemeClr val="tx1"/>
                </a:solidFill>
                <a:latin typeface="ＭＳ Ｐ明朝" panose="02020600040205080304" pitchFamily="18" charset="-128"/>
                <a:ea typeface="ＭＳ Ｐ明朝" panose="02020600040205080304" pitchFamily="18" charset="-128"/>
              </a:rPr>
              <a:t>復元不可能な状態にして廃棄</a:t>
            </a:r>
            <a:r>
              <a:rPr lang="en-US" altLang="ja-JP" sz="1291" dirty="0" smtClean="0">
                <a:solidFill>
                  <a:schemeClr val="tx1"/>
                </a:solidFill>
                <a:latin typeface="ＭＳ Ｐ明朝" panose="02020600040205080304" pitchFamily="18" charset="-128"/>
                <a:ea typeface="ＭＳ Ｐ明朝" panose="02020600040205080304" pitchFamily="18" charset="-128"/>
              </a:rPr>
              <a:t>)</a:t>
            </a:r>
            <a:endParaRPr lang="ja-JP" altLang="en-US" sz="600" dirty="0" smtClean="0">
              <a:solidFill>
                <a:schemeClr val="tx1"/>
              </a:solidFill>
              <a:latin typeface="ＭＳ Ｐ明朝" panose="02020600040205080304" pitchFamily="18" charset="-128"/>
              <a:ea typeface="ＭＳ Ｐ明朝" panose="02020600040205080304" pitchFamily="18" charset="-128"/>
            </a:endParaRPr>
          </a:p>
          <a:p>
            <a:endParaRPr lang="en-US" altLang="ja-JP" sz="600" dirty="0">
              <a:solidFill>
                <a:schemeClr val="tx1"/>
              </a:solidFill>
              <a:latin typeface="ＭＳ Ｐ明朝" panose="02020600040205080304" pitchFamily="18" charset="-128"/>
              <a:ea typeface="ＭＳ Ｐ明朝" panose="02020600040205080304" pitchFamily="18" charset="-128"/>
            </a:endParaRPr>
          </a:p>
          <a:p>
            <a:r>
              <a:rPr lang="en-US" altLang="ja-JP" sz="1291" dirty="0" smtClean="0">
                <a:solidFill>
                  <a:schemeClr val="tx1"/>
                </a:solidFill>
                <a:latin typeface="ＭＳ Ｐ明朝" panose="02020600040205080304" pitchFamily="18" charset="-128"/>
                <a:ea typeface="ＭＳ Ｐ明朝" panose="02020600040205080304" pitchFamily="18" charset="-128"/>
              </a:rPr>
              <a:t>④</a:t>
            </a:r>
            <a:r>
              <a:rPr lang="ja-JP" altLang="en-US" sz="1291" dirty="0">
                <a:solidFill>
                  <a:schemeClr val="tx1"/>
                </a:solidFill>
                <a:latin typeface="ＭＳ Ｐ明朝" panose="02020600040205080304" pitchFamily="18" charset="-128"/>
                <a:ea typeface="ＭＳ Ｐ明朝" panose="02020600040205080304" pitchFamily="18" charset="-128"/>
              </a:rPr>
              <a:t>　農業者年金記録管理システムのパスワードの適切な管理</a:t>
            </a:r>
            <a:r>
              <a:rPr lang="en-US" altLang="ja-JP" sz="1291" dirty="0">
                <a:solidFill>
                  <a:schemeClr val="tx1"/>
                </a:solidFill>
                <a:latin typeface="ＭＳ Ｐ明朝" panose="02020600040205080304" pitchFamily="18" charset="-128"/>
                <a:ea typeface="ＭＳ Ｐ明朝" panose="02020600040205080304" pitchFamily="18" charset="-128"/>
              </a:rPr>
              <a:t>(</a:t>
            </a:r>
            <a:r>
              <a:rPr lang="ja-JP" altLang="en-US" sz="1291" dirty="0" smtClean="0">
                <a:solidFill>
                  <a:schemeClr val="tx1"/>
                </a:solidFill>
                <a:latin typeface="ＭＳ Ｐ明朝" panose="02020600040205080304" pitchFamily="18" charset="-128"/>
                <a:ea typeface="ＭＳ Ｐ明朝" panose="02020600040205080304" pitchFamily="18" charset="-128"/>
              </a:rPr>
              <a:t>パスワー</a:t>
            </a:r>
            <a:br>
              <a:rPr lang="ja-JP" altLang="en-US" sz="1291" dirty="0" smtClean="0">
                <a:solidFill>
                  <a:schemeClr val="tx1"/>
                </a:solidFill>
                <a:latin typeface="ＭＳ Ｐ明朝" panose="02020600040205080304" pitchFamily="18" charset="-128"/>
                <a:ea typeface="ＭＳ Ｐ明朝" panose="02020600040205080304" pitchFamily="18" charset="-128"/>
              </a:rPr>
            </a:br>
            <a:r>
              <a:rPr lang="ja-JP" altLang="en-US" sz="1291" dirty="0" smtClean="0">
                <a:solidFill>
                  <a:schemeClr val="tx1"/>
                </a:solidFill>
                <a:latin typeface="ＭＳ Ｐ明朝" panose="02020600040205080304" pitchFamily="18" charset="-128"/>
                <a:ea typeface="ＭＳ Ｐ明朝" panose="02020600040205080304" pitchFamily="18" charset="-128"/>
              </a:rPr>
              <a:t>　ド</a:t>
            </a:r>
            <a:r>
              <a:rPr lang="ja-JP" altLang="en-US" sz="1291" dirty="0">
                <a:solidFill>
                  <a:schemeClr val="tx1"/>
                </a:solidFill>
                <a:latin typeface="ＭＳ Ｐ明朝" panose="02020600040205080304" pitchFamily="18" charset="-128"/>
                <a:ea typeface="ＭＳ Ｐ明朝" panose="02020600040205080304" pitchFamily="18" charset="-128"/>
              </a:rPr>
              <a:t>を共有</a:t>
            </a:r>
            <a:r>
              <a:rPr lang="ja-JP" altLang="en-US" sz="1291" dirty="0" smtClean="0">
                <a:solidFill>
                  <a:schemeClr val="tx1"/>
                </a:solidFill>
                <a:latin typeface="ＭＳ Ｐ明朝" panose="02020600040205080304" pitchFamily="18" charset="-128"/>
                <a:ea typeface="ＭＳ Ｐ明朝" panose="02020600040205080304" pitchFamily="18" charset="-128"/>
              </a:rPr>
              <a:t>しない</a:t>
            </a:r>
            <a:r>
              <a:rPr lang="ja-JP" altLang="en-US" sz="1291" dirty="0">
                <a:solidFill>
                  <a:schemeClr val="tx1"/>
                </a:solidFill>
                <a:latin typeface="ＭＳ Ｐ明朝" panose="02020600040205080304" pitchFamily="18" charset="-128"/>
                <a:ea typeface="ＭＳ Ｐ明朝" panose="02020600040205080304" pitchFamily="18" charset="-128"/>
              </a:rPr>
              <a:t>、パスワードを人目に触れるところに添付しない</a:t>
            </a:r>
            <a:r>
              <a:rPr lang="en-US" altLang="ja-JP" sz="1291" dirty="0">
                <a:solidFill>
                  <a:schemeClr val="tx1"/>
                </a:solidFill>
                <a:latin typeface="ＭＳ Ｐ明朝" panose="02020600040205080304" pitchFamily="18" charset="-128"/>
                <a:ea typeface="ＭＳ Ｐ明朝" panose="02020600040205080304" pitchFamily="18" charset="-128"/>
              </a:rPr>
              <a:t>)   </a:t>
            </a:r>
            <a:r>
              <a:rPr lang="ja-JP" altLang="en-US" sz="1291" dirty="0">
                <a:solidFill>
                  <a:schemeClr val="tx1"/>
                </a:solidFill>
                <a:latin typeface="ＭＳ Ｐ明朝" panose="02020600040205080304" pitchFamily="18" charset="-128"/>
                <a:ea typeface="ＭＳ Ｐ明朝" panose="02020600040205080304" pitchFamily="18" charset="-128"/>
              </a:rPr>
              <a:t>等</a:t>
            </a:r>
          </a:p>
        </p:txBody>
      </p:sp>
      <p:grpSp>
        <p:nvGrpSpPr>
          <p:cNvPr id="2" name="グループ化 1"/>
          <p:cNvGrpSpPr/>
          <p:nvPr/>
        </p:nvGrpSpPr>
        <p:grpSpPr>
          <a:xfrm>
            <a:off x="101168" y="1571175"/>
            <a:ext cx="2481581" cy="1417736"/>
            <a:chOff x="226293" y="1532675"/>
            <a:chExt cx="2481581" cy="1417736"/>
          </a:xfrm>
        </p:grpSpPr>
        <p:pic>
          <p:nvPicPr>
            <p:cNvPr id="53" name="Picture 3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9926" y="1803387"/>
              <a:ext cx="1203376" cy="114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グループ化 9"/>
            <p:cNvGrpSpPr/>
            <p:nvPr/>
          </p:nvGrpSpPr>
          <p:grpSpPr>
            <a:xfrm>
              <a:off x="226293" y="1532675"/>
              <a:ext cx="2481581" cy="1365128"/>
              <a:chOff x="319903" y="3019661"/>
              <a:chExt cx="2329762" cy="1158665"/>
            </a:xfrm>
          </p:grpSpPr>
          <p:grpSp>
            <p:nvGrpSpPr>
              <p:cNvPr id="11" name="グループ化 10"/>
              <p:cNvGrpSpPr/>
              <p:nvPr/>
            </p:nvGrpSpPr>
            <p:grpSpPr>
              <a:xfrm>
                <a:off x="319903" y="3019661"/>
                <a:ext cx="2329762" cy="676183"/>
                <a:chOff x="8092748" y="6150220"/>
                <a:chExt cx="1513225" cy="676183"/>
              </a:xfrm>
            </p:grpSpPr>
            <p:sp>
              <p:nvSpPr>
                <p:cNvPr id="20" name="爆発 1 19"/>
                <p:cNvSpPr/>
                <p:nvPr/>
              </p:nvSpPr>
              <p:spPr>
                <a:xfrm>
                  <a:off x="8126877" y="6150220"/>
                  <a:ext cx="1438494" cy="676183"/>
                </a:xfrm>
                <a:prstGeom prst="irregularSeal1">
                  <a:avLst/>
                </a:prstGeom>
                <a:solidFill>
                  <a:srgbClr val="CCFF33"/>
                </a:solidFill>
                <a:ln w="635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p:cNvSpPr txBox="1"/>
                <p:nvPr/>
              </p:nvSpPr>
              <p:spPr>
                <a:xfrm>
                  <a:off x="8092748" y="6308629"/>
                  <a:ext cx="1513225" cy="339597"/>
                </a:xfrm>
                <a:prstGeom prst="rect">
                  <a:avLst/>
                </a:prstGeom>
                <a:noFill/>
              </p:spPr>
              <p:txBody>
                <a:bodyPr wrap="square">
                  <a:spAutoFit/>
                </a:bodyPr>
                <a:lstStyle/>
                <a:p>
                  <a:pPr algn="ctr">
                    <a:defRPr/>
                  </a:pPr>
                  <a:r>
                    <a:rPr lang="ja-JP" altLang="en-US" sz="1000" b="1" dirty="0" smtClean="0">
                      <a:latin typeface="+mj-ea"/>
                      <a:ea typeface="+mj-ea"/>
                    </a:rPr>
                    <a:t>盗難・紛失・誤送信</a:t>
                  </a:r>
                  <a:r>
                    <a:rPr lang="en-US" altLang="ja-JP" sz="1000" b="1" dirty="0" smtClean="0">
                      <a:latin typeface="+mj-ea"/>
                      <a:ea typeface="+mj-ea"/>
                    </a:rPr>
                    <a:t/>
                  </a:r>
                  <a:br>
                    <a:rPr lang="en-US" altLang="ja-JP" sz="1000" b="1" dirty="0" smtClean="0">
                      <a:latin typeface="+mj-ea"/>
                      <a:ea typeface="+mj-ea"/>
                    </a:rPr>
                  </a:br>
                  <a:r>
                    <a:rPr lang="ja-JP" altLang="en-US" sz="1000" b="1" dirty="0" smtClean="0">
                      <a:latin typeface="+mj-ea"/>
                      <a:ea typeface="+mj-ea"/>
                    </a:rPr>
                    <a:t>・ウイルス感染等</a:t>
                  </a:r>
                  <a:endParaRPr lang="ja-JP" altLang="en-US" sz="1000" b="1" dirty="0">
                    <a:latin typeface="+mj-ea"/>
                    <a:ea typeface="+mj-ea"/>
                  </a:endParaRPr>
                </a:p>
              </p:txBody>
            </p:sp>
          </p:grpSp>
          <p:pic>
            <p:nvPicPr>
              <p:cNvPr id="12" name="Picture 1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211865" flipH="1">
                <a:off x="615117" y="3345626"/>
                <a:ext cx="452770" cy="149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2" descr="C:\Users\hironari_isida\AppData\Local\Microsoft\Windows\Temporary Internet Files\Content.IE5\DHY6MC4K\MC900150501[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flipH="1">
                <a:off x="587027" y="3629219"/>
                <a:ext cx="338216" cy="348400"/>
              </a:xfrm>
              <a:prstGeom prst="rect">
                <a:avLst/>
              </a:prstGeom>
              <a:noFill/>
              <a:extLst>
                <a:ext uri="{909E8E84-426E-40DD-AFC4-6F175D3DCCD1}">
                  <a14:hiddenFill xmlns:a14="http://schemas.microsoft.com/office/drawing/2010/main">
                    <a:solidFill>
                      <a:srgbClr val="FFFFFF"/>
                    </a:solidFill>
                  </a14:hiddenFill>
                </a:ext>
              </a:extLst>
            </p:spPr>
          </p:pic>
          <p:grpSp>
            <p:nvGrpSpPr>
              <p:cNvPr id="15" name="グループ化 14"/>
              <p:cNvGrpSpPr/>
              <p:nvPr/>
            </p:nvGrpSpPr>
            <p:grpSpPr>
              <a:xfrm>
                <a:off x="1497909" y="3587609"/>
                <a:ext cx="521812" cy="590717"/>
                <a:chOff x="1497909" y="3587609"/>
                <a:chExt cx="521812" cy="590717"/>
              </a:xfrm>
            </p:grpSpPr>
            <p:pic>
              <p:nvPicPr>
                <p:cNvPr id="17" name="Picture 18" descr="C:\Users\satoshi_matsumoto\AppData\Local\Microsoft\Windows\Temporary Internet Files\Content.IE5\LVT2ONTK\dglxasset[1].aspx"/>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67770" y="3587609"/>
                  <a:ext cx="251951" cy="27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5" descr="j043264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497909" y="3692757"/>
                  <a:ext cx="509812" cy="485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grpSp>
        <p:nvGrpSpPr>
          <p:cNvPr id="22" name="グループ化 21"/>
          <p:cNvGrpSpPr/>
          <p:nvPr/>
        </p:nvGrpSpPr>
        <p:grpSpPr>
          <a:xfrm>
            <a:off x="2789625" y="1848538"/>
            <a:ext cx="2973039" cy="1129151"/>
            <a:chOff x="3569023" y="2916780"/>
            <a:chExt cx="2973039" cy="1129151"/>
          </a:xfrm>
        </p:grpSpPr>
        <p:sp>
          <p:nvSpPr>
            <p:cNvPr id="24" name="角丸四角形 23"/>
            <p:cNvSpPr/>
            <p:nvPr/>
          </p:nvSpPr>
          <p:spPr>
            <a:xfrm>
              <a:off x="3606112" y="3208405"/>
              <a:ext cx="2935950" cy="837526"/>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t" anchorCtr="0"/>
            <a:lstStyle/>
            <a:p>
              <a:r>
                <a:rPr kumimoji="1" lang="ja-JP" altLang="en-US" sz="1000" dirty="0">
                  <a:solidFill>
                    <a:schemeClr val="tx1"/>
                  </a:solidFill>
                  <a:latin typeface="ＭＳ Ｐ明朝" panose="02020600040205080304" pitchFamily="18" charset="-128"/>
                  <a:ea typeface="ＭＳ Ｐ明朝" panose="02020600040205080304" pitchFamily="18" charset="-128"/>
                </a:rPr>
                <a:t>①</a:t>
              </a:r>
              <a:r>
                <a:rPr kumimoji="1" lang="ja-JP" altLang="en-US" sz="1000" dirty="0" smtClean="0">
                  <a:solidFill>
                    <a:schemeClr val="tx1"/>
                  </a:solidFill>
                  <a:latin typeface="ＭＳ Ｐ明朝" panose="02020600040205080304" pitchFamily="18" charset="-128"/>
                  <a:ea typeface="ＭＳ Ｐ明朝" panose="02020600040205080304" pitchFamily="18" charset="-128"/>
                </a:rPr>
                <a:t>　紛失・誤廃棄等による漏えい</a:t>
              </a:r>
              <a:br>
                <a:rPr kumimoji="1" lang="ja-JP" altLang="en-US" sz="1000" dirty="0" smtClean="0">
                  <a:solidFill>
                    <a:schemeClr val="tx1"/>
                  </a:solidFill>
                  <a:latin typeface="ＭＳ Ｐ明朝" panose="02020600040205080304" pitchFamily="18" charset="-128"/>
                  <a:ea typeface="ＭＳ Ｐ明朝" panose="02020600040205080304" pitchFamily="18" charset="-128"/>
                </a:rPr>
              </a:br>
              <a:r>
                <a:rPr kumimoji="1" lang="ja-JP" altLang="en-US" sz="1000" dirty="0" smtClean="0">
                  <a:solidFill>
                    <a:schemeClr val="tx1"/>
                  </a:solidFill>
                  <a:latin typeface="ＭＳ Ｐ明朝" panose="02020600040205080304" pitchFamily="18" charset="-128"/>
                  <a:ea typeface="ＭＳ Ｐ明朝" panose="02020600040205080304" pitchFamily="18" charset="-128"/>
                </a:rPr>
                <a:t>　・書類及び</a:t>
              </a:r>
              <a:r>
                <a:rPr kumimoji="1" lang="en-US" altLang="ja-JP" sz="1000" dirty="0" smtClean="0">
                  <a:solidFill>
                    <a:schemeClr val="tx1"/>
                  </a:solidFill>
                  <a:latin typeface="ＭＳ Ｐ明朝" panose="02020600040205080304" pitchFamily="18" charset="-128"/>
                  <a:ea typeface="ＭＳ Ｐ明朝" panose="02020600040205080304" pitchFamily="18" charset="-128"/>
                </a:rPr>
                <a:t>USB</a:t>
              </a:r>
              <a:r>
                <a:rPr kumimoji="1" lang="ja-JP" altLang="en-US" sz="1000" dirty="0" smtClean="0">
                  <a:solidFill>
                    <a:schemeClr val="tx1"/>
                  </a:solidFill>
                  <a:latin typeface="ＭＳ Ｐ明朝" panose="02020600040205080304" pitchFamily="18" charset="-128"/>
                  <a:ea typeface="ＭＳ Ｐ明朝" panose="02020600040205080304" pitchFamily="18" charset="-128"/>
                </a:rPr>
                <a:t>等の紛失・誤廃棄・盗難</a:t>
              </a:r>
            </a:p>
            <a:p>
              <a:r>
                <a:rPr kumimoji="1" lang="ja-JP" altLang="en-US" sz="1000" dirty="0">
                  <a:solidFill>
                    <a:schemeClr val="tx1"/>
                  </a:solidFill>
                  <a:latin typeface="ＭＳ Ｐ明朝" panose="02020600040205080304" pitchFamily="18" charset="-128"/>
                  <a:ea typeface="ＭＳ Ｐ明朝" panose="02020600040205080304" pitchFamily="18" charset="-128"/>
                </a:rPr>
                <a:t>　</a:t>
              </a:r>
              <a:r>
                <a:rPr kumimoji="1" lang="ja-JP" altLang="en-US" sz="1000" dirty="0" smtClean="0">
                  <a:solidFill>
                    <a:schemeClr val="tx1"/>
                  </a:solidFill>
                  <a:latin typeface="ＭＳ Ｐ明朝" panose="02020600040205080304" pitchFamily="18" charset="-128"/>
                  <a:ea typeface="ＭＳ Ｐ明朝" panose="02020600040205080304" pitchFamily="18" charset="-128"/>
                </a:rPr>
                <a:t>・誤送信、誤送付</a:t>
              </a:r>
              <a:br>
                <a:rPr kumimoji="1" lang="ja-JP" altLang="en-US" sz="1000" dirty="0" smtClean="0">
                  <a:solidFill>
                    <a:schemeClr val="tx1"/>
                  </a:solidFill>
                  <a:latin typeface="ＭＳ Ｐ明朝" panose="02020600040205080304" pitchFamily="18" charset="-128"/>
                  <a:ea typeface="ＭＳ Ｐ明朝" panose="02020600040205080304" pitchFamily="18" charset="-128"/>
                </a:rPr>
              </a:br>
              <a:r>
                <a:rPr kumimoji="1" lang="ja-JP" altLang="en-US" sz="1000" dirty="0" smtClean="0">
                  <a:solidFill>
                    <a:schemeClr val="tx1"/>
                  </a:solidFill>
                  <a:latin typeface="ＭＳ Ｐ明朝" panose="02020600040205080304" pitchFamily="18" charset="-128"/>
                  <a:ea typeface="ＭＳ Ｐ明朝" panose="02020600040205080304" pitchFamily="18" charset="-128"/>
                </a:rPr>
                <a:t>②　コンピュータウイルスへの感染による漏えい</a:t>
              </a:r>
              <a:br>
                <a:rPr kumimoji="1" lang="ja-JP" altLang="en-US" sz="1000" dirty="0" smtClean="0">
                  <a:solidFill>
                    <a:schemeClr val="tx1"/>
                  </a:solidFill>
                  <a:latin typeface="ＭＳ Ｐ明朝" panose="02020600040205080304" pitchFamily="18" charset="-128"/>
                  <a:ea typeface="ＭＳ Ｐ明朝" panose="02020600040205080304" pitchFamily="18" charset="-128"/>
                </a:rPr>
              </a:br>
              <a:r>
                <a:rPr kumimoji="1" lang="ja-JP" altLang="en-US" sz="1000" dirty="0" smtClean="0">
                  <a:solidFill>
                    <a:schemeClr val="tx1"/>
                  </a:solidFill>
                  <a:latin typeface="ＭＳ Ｐ明朝" panose="02020600040205080304" pitchFamily="18" charset="-128"/>
                  <a:ea typeface="ＭＳ Ｐ明朝" panose="02020600040205080304" pitchFamily="18" charset="-128"/>
                </a:rPr>
                <a:t>③　外部委託した業者による漏えい　等</a:t>
              </a:r>
              <a:br>
                <a:rPr kumimoji="1" lang="ja-JP" altLang="en-US" sz="1000" dirty="0" smtClean="0">
                  <a:solidFill>
                    <a:schemeClr val="tx1"/>
                  </a:solidFill>
                  <a:latin typeface="ＭＳ Ｐ明朝" panose="02020600040205080304" pitchFamily="18" charset="-128"/>
                  <a:ea typeface="ＭＳ Ｐ明朝" panose="02020600040205080304" pitchFamily="18" charset="-128"/>
                </a:rPr>
              </a:br>
              <a:endParaRPr kumimoji="1" lang="ja-JP" altLang="en-US" sz="1000" dirty="0">
                <a:solidFill>
                  <a:schemeClr val="tx1"/>
                </a:solidFill>
                <a:latin typeface="ＭＳ Ｐ明朝" panose="02020600040205080304" pitchFamily="18" charset="-128"/>
                <a:ea typeface="ＭＳ Ｐ明朝" panose="02020600040205080304" pitchFamily="18" charset="-128"/>
              </a:endParaRPr>
            </a:p>
          </p:txBody>
        </p:sp>
        <p:sp>
          <p:nvSpPr>
            <p:cNvPr id="25" name="角丸四角形 24"/>
            <p:cNvSpPr/>
            <p:nvPr/>
          </p:nvSpPr>
          <p:spPr>
            <a:xfrm>
              <a:off x="3569023" y="2916780"/>
              <a:ext cx="2817490" cy="255044"/>
            </a:xfrm>
            <a:prstGeom prst="roundRect">
              <a:avLst>
                <a:gd name="adj" fmla="val 23336"/>
              </a:avLst>
            </a:prstGeom>
            <a:solidFill>
              <a:srgbClr val="FF66FF"/>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lvl="0" algn="ctr"/>
              <a:r>
                <a:rPr kumimoji="1" lang="ja-JP" altLang="en-US" sz="1050" dirty="0" smtClean="0">
                  <a:solidFill>
                    <a:schemeClr val="bg1"/>
                  </a:solidFill>
                  <a:latin typeface="Meiryo UI" panose="020B0604030504040204" pitchFamily="50" charset="-128"/>
                  <a:ea typeface="Meiryo UI" panose="020B0604030504040204" pitchFamily="50" charset="-128"/>
                </a:rPr>
                <a:t>個人情報の漏えい又は漏えいが疑われる事案の例</a:t>
              </a:r>
              <a:endParaRPr kumimoji="1" lang="ja-JP" altLang="en-US" sz="1050" dirty="0">
                <a:solidFill>
                  <a:schemeClr val="bg1"/>
                </a:solidFill>
                <a:latin typeface="Meiryo UI" panose="020B0604030504040204" pitchFamily="50" charset="-128"/>
                <a:ea typeface="Meiryo UI" panose="020B0604030504040204" pitchFamily="50" charset="-128"/>
              </a:endParaRPr>
            </a:p>
          </p:txBody>
        </p:sp>
      </p:grpSp>
      <p:grpSp>
        <p:nvGrpSpPr>
          <p:cNvPr id="26" name="グループ化 25"/>
          <p:cNvGrpSpPr/>
          <p:nvPr/>
        </p:nvGrpSpPr>
        <p:grpSpPr>
          <a:xfrm>
            <a:off x="986349" y="3227693"/>
            <a:ext cx="3894523" cy="913234"/>
            <a:chOff x="1694718" y="6252315"/>
            <a:chExt cx="3894523" cy="913234"/>
          </a:xfrm>
        </p:grpSpPr>
        <p:sp>
          <p:nvSpPr>
            <p:cNvPr id="27" name="右矢印 26"/>
            <p:cNvSpPr/>
            <p:nvPr/>
          </p:nvSpPr>
          <p:spPr>
            <a:xfrm>
              <a:off x="1694718" y="6294021"/>
              <a:ext cx="3699877" cy="471395"/>
            </a:xfrm>
            <a:prstGeom prst="rightArrow">
              <a:avLst>
                <a:gd name="adj1" fmla="val 50000"/>
                <a:gd name="adj2" fmla="val 70419"/>
              </a:avLst>
            </a:prstGeom>
            <a:solidFill>
              <a:srgbClr val="33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角丸四角形 27"/>
            <p:cNvSpPr/>
            <p:nvPr/>
          </p:nvSpPr>
          <p:spPr>
            <a:xfrm>
              <a:off x="2113957" y="6252315"/>
              <a:ext cx="2807847" cy="534760"/>
            </a:xfrm>
            <a:prstGeom prst="roundRect">
              <a:avLst/>
            </a:prstGeom>
            <a:solidFill>
              <a:schemeClr val="bg1"/>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t" anchorCtr="1"/>
            <a:lstStyle/>
            <a:p>
              <a:r>
                <a:rPr kumimoji="1" lang="ja-JP" altLang="en-US" sz="1000" dirty="0" smtClean="0">
                  <a:solidFill>
                    <a:schemeClr val="tx1"/>
                  </a:solidFill>
                  <a:latin typeface="ＭＳ Ｐ明朝" panose="02020600040205080304" pitchFamily="18" charset="-128"/>
                  <a:ea typeface="ＭＳ Ｐ明朝" panose="02020600040205080304" pitchFamily="18" charset="-128"/>
                </a:rPr>
                <a:t>速やかに「年金加入者等の個人情報</a:t>
              </a:r>
              <a:br>
                <a:rPr kumimoji="1" lang="ja-JP" altLang="en-US" sz="1000" dirty="0" smtClean="0">
                  <a:solidFill>
                    <a:schemeClr val="tx1"/>
                  </a:solidFill>
                  <a:latin typeface="ＭＳ Ｐ明朝" panose="02020600040205080304" pitchFamily="18" charset="-128"/>
                  <a:ea typeface="ＭＳ Ｐ明朝" panose="02020600040205080304" pitchFamily="18" charset="-128"/>
                </a:rPr>
              </a:br>
              <a:r>
                <a:rPr kumimoji="1" lang="ja-JP" altLang="en-US" sz="1000" dirty="0" smtClean="0">
                  <a:solidFill>
                    <a:schemeClr val="tx1"/>
                  </a:solidFill>
                  <a:latin typeface="ＭＳ Ｐ明朝" panose="02020600040205080304" pitchFamily="18" charset="-128"/>
                  <a:ea typeface="ＭＳ Ｐ明朝" panose="02020600040205080304" pitchFamily="18" charset="-128"/>
                </a:rPr>
                <a:t>漏えい事案発生に関する報告書</a:t>
              </a:r>
              <a:r>
                <a:rPr kumimoji="1" lang="en-US" altLang="ja-JP" sz="1000" dirty="0" smtClean="0">
                  <a:solidFill>
                    <a:schemeClr val="tx1"/>
                  </a:solidFill>
                  <a:latin typeface="ＭＳ Ｐ明朝" panose="02020600040205080304" pitchFamily="18" charset="-128"/>
                  <a:ea typeface="ＭＳ Ｐ明朝" panose="02020600040205080304" pitchFamily="18" charset="-128"/>
                </a:rPr>
                <a:t>(</a:t>
              </a:r>
              <a:r>
                <a:rPr kumimoji="1" lang="ja-JP" altLang="en-US" sz="1000" dirty="0" smtClean="0">
                  <a:solidFill>
                    <a:schemeClr val="tx1"/>
                  </a:solidFill>
                  <a:latin typeface="ＭＳ Ｐ明朝" panose="02020600040205080304" pitchFamily="18" charset="-128"/>
                  <a:ea typeface="ＭＳ Ｐ明朝" panose="02020600040205080304" pitchFamily="18" charset="-128"/>
                </a:rPr>
                <a:t>第一報</a:t>
              </a:r>
              <a:r>
                <a:rPr kumimoji="1" lang="en-US" altLang="ja-JP" sz="1000" dirty="0" smtClean="0">
                  <a:solidFill>
                    <a:schemeClr val="tx1"/>
                  </a:solidFill>
                  <a:latin typeface="ＭＳ Ｐ明朝" panose="02020600040205080304" pitchFamily="18" charset="-128"/>
                  <a:ea typeface="ＭＳ Ｐ明朝" panose="02020600040205080304" pitchFamily="18" charset="-128"/>
                </a:rPr>
                <a:t>)</a:t>
              </a:r>
              <a:r>
                <a:rPr kumimoji="1" lang="ja-JP" altLang="en-US" sz="1000" dirty="0" smtClean="0">
                  <a:solidFill>
                    <a:schemeClr val="tx1"/>
                  </a:solidFill>
                  <a:latin typeface="ＭＳ Ｐ明朝" panose="02020600040205080304" pitchFamily="18" charset="-128"/>
                  <a:ea typeface="ＭＳ Ｐ明朝" panose="02020600040205080304" pitchFamily="18" charset="-128"/>
                </a:rPr>
                <a:t>」</a:t>
              </a:r>
              <a:br>
                <a:rPr kumimoji="1" lang="ja-JP" altLang="en-US" sz="1000" dirty="0" smtClean="0">
                  <a:solidFill>
                    <a:schemeClr val="tx1"/>
                  </a:solidFill>
                  <a:latin typeface="ＭＳ Ｐ明朝" panose="02020600040205080304" pitchFamily="18" charset="-128"/>
                  <a:ea typeface="ＭＳ Ｐ明朝" panose="02020600040205080304" pitchFamily="18" charset="-128"/>
                </a:rPr>
              </a:br>
              <a:r>
                <a:rPr kumimoji="1" lang="ja-JP" altLang="en-US" sz="1000" dirty="0" smtClean="0">
                  <a:solidFill>
                    <a:schemeClr val="tx1"/>
                  </a:solidFill>
                  <a:latin typeface="ＭＳ Ｐ明朝" panose="02020600040205080304" pitchFamily="18" charset="-128"/>
                  <a:ea typeface="ＭＳ Ｐ明朝" panose="02020600040205080304" pitchFamily="18" charset="-128"/>
                </a:rPr>
                <a:t>により報告してください。</a:t>
              </a:r>
              <a:endParaRPr kumimoji="1" lang="ja-JP" altLang="en-US" sz="1000" dirty="0">
                <a:solidFill>
                  <a:schemeClr val="tx1"/>
                </a:solidFill>
                <a:latin typeface="ＭＳ Ｐ明朝" panose="02020600040205080304" pitchFamily="18" charset="-128"/>
                <a:ea typeface="ＭＳ Ｐ明朝" panose="02020600040205080304" pitchFamily="18" charset="-128"/>
              </a:endParaRPr>
            </a:p>
          </p:txBody>
        </p:sp>
        <p:sp>
          <p:nvSpPr>
            <p:cNvPr id="29" name="角丸四角形 28"/>
            <p:cNvSpPr/>
            <p:nvPr/>
          </p:nvSpPr>
          <p:spPr>
            <a:xfrm>
              <a:off x="1868825" y="6810104"/>
              <a:ext cx="3720416" cy="355445"/>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t" anchorCtr="0"/>
            <a:lstStyle/>
            <a:p>
              <a:r>
                <a:rPr kumimoji="1" lang="en-US" altLang="ja-JP" sz="1000" dirty="0" smtClean="0">
                  <a:solidFill>
                    <a:schemeClr val="tx1"/>
                  </a:solidFill>
                  <a:latin typeface="ＭＳ Ｐ明朝" panose="02020600040205080304" pitchFamily="18" charset="-128"/>
                  <a:ea typeface="ＭＳ Ｐ明朝" panose="02020600040205080304" pitchFamily="18" charset="-128"/>
                </a:rPr>
                <a:t>※</a:t>
              </a:r>
              <a:r>
                <a:rPr kumimoji="1" lang="ja-JP" altLang="en-US" sz="1000" dirty="0" smtClean="0">
                  <a:solidFill>
                    <a:schemeClr val="tx1"/>
                  </a:solidFill>
                  <a:latin typeface="ＭＳ Ｐ明朝" panose="02020600040205080304" pitchFamily="18" charset="-128"/>
                  <a:ea typeface="ＭＳ Ｐ明朝" panose="02020600040205080304" pitchFamily="18" charset="-128"/>
                </a:rPr>
                <a:t>詳細が明らかになることを待つことなく、未確定な情報を含んだ</a:t>
              </a:r>
              <a:br>
                <a:rPr kumimoji="1" lang="ja-JP" altLang="en-US" sz="1000" dirty="0" smtClean="0">
                  <a:solidFill>
                    <a:schemeClr val="tx1"/>
                  </a:solidFill>
                  <a:latin typeface="ＭＳ Ｐ明朝" panose="02020600040205080304" pitchFamily="18" charset="-128"/>
                  <a:ea typeface="ＭＳ Ｐ明朝" panose="02020600040205080304" pitchFamily="18" charset="-128"/>
                </a:rPr>
              </a:br>
              <a:r>
                <a:rPr kumimoji="1" lang="ja-JP" altLang="en-US" sz="1000" dirty="0" smtClean="0">
                  <a:solidFill>
                    <a:schemeClr val="tx1"/>
                  </a:solidFill>
                  <a:latin typeface="ＭＳ Ｐ明朝" panose="02020600040205080304" pitchFamily="18" charset="-128"/>
                  <a:ea typeface="ＭＳ Ｐ明朝" panose="02020600040205080304" pitchFamily="18" charset="-128"/>
                </a:rPr>
                <a:t>　状態で構わないので、速やかに報告してください。</a:t>
              </a:r>
              <a:endParaRPr kumimoji="1" lang="ja-JP" altLang="en-US" sz="1000" dirty="0">
                <a:solidFill>
                  <a:schemeClr val="tx1"/>
                </a:solidFill>
                <a:latin typeface="ＭＳ Ｐ明朝" panose="02020600040205080304" pitchFamily="18" charset="-128"/>
                <a:ea typeface="ＭＳ Ｐ明朝" panose="02020600040205080304" pitchFamily="18" charset="-128"/>
              </a:endParaRPr>
            </a:p>
          </p:txBody>
        </p:sp>
        <p:sp>
          <p:nvSpPr>
            <p:cNvPr id="30" name="正方形/長方形 29"/>
            <p:cNvSpPr/>
            <p:nvPr/>
          </p:nvSpPr>
          <p:spPr>
            <a:xfrm>
              <a:off x="1792738" y="6348195"/>
              <a:ext cx="364277"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ja-JP" altLang="en-US" sz="1100" b="1" dirty="0" smtClean="0">
                  <a:solidFill>
                    <a:schemeClr val="tx1"/>
                  </a:solidFill>
                  <a:latin typeface="ＭＳ Ｐゴシック" panose="020B0600070205080204" pitchFamily="50" charset="-128"/>
                  <a:ea typeface="ＭＳ Ｐゴシック" panose="020B0600070205080204" pitchFamily="50" charset="-128"/>
                </a:rPr>
                <a:t>①</a:t>
              </a:r>
              <a:endParaRPr kumimoji="1" lang="ja-JP" altLang="en-US" sz="1100" b="1" dirty="0">
                <a:solidFill>
                  <a:schemeClr val="tx1"/>
                </a:solidFill>
                <a:latin typeface="ＭＳ Ｐゴシック" panose="020B0600070205080204" pitchFamily="50" charset="-128"/>
                <a:ea typeface="ＭＳ Ｐゴシック" panose="020B0600070205080204" pitchFamily="50" charset="-128"/>
              </a:endParaRPr>
            </a:p>
          </p:txBody>
        </p:sp>
      </p:grpSp>
      <p:grpSp>
        <p:nvGrpSpPr>
          <p:cNvPr id="31" name="グループ化 30"/>
          <p:cNvGrpSpPr/>
          <p:nvPr/>
        </p:nvGrpSpPr>
        <p:grpSpPr>
          <a:xfrm>
            <a:off x="776415" y="4381696"/>
            <a:ext cx="4357924" cy="721715"/>
            <a:chOff x="1484784" y="7312560"/>
            <a:chExt cx="4357924" cy="721715"/>
          </a:xfrm>
        </p:grpSpPr>
        <p:sp>
          <p:nvSpPr>
            <p:cNvPr id="32" name="右矢印 31"/>
            <p:cNvSpPr/>
            <p:nvPr/>
          </p:nvSpPr>
          <p:spPr>
            <a:xfrm rot="10800000">
              <a:off x="1484784" y="7312560"/>
              <a:ext cx="3699877" cy="471395"/>
            </a:xfrm>
            <a:prstGeom prst="rightArrow">
              <a:avLst>
                <a:gd name="adj1" fmla="val 50000"/>
                <a:gd name="adj2" fmla="val 70419"/>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角丸四角形 32"/>
            <p:cNvSpPr/>
            <p:nvPr/>
          </p:nvSpPr>
          <p:spPr>
            <a:xfrm>
              <a:off x="2194165" y="7385495"/>
              <a:ext cx="2807847" cy="289285"/>
            </a:xfrm>
            <a:prstGeom prst="roundRect">
              <a:avLst/>
            </a:prstGeom>
            <a:solidFill>
              <a:schemeClr val="bg1"/>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nchorCtr="0"/>
            <a:lstStyle/>
            <a:p>
              <a:r>
                <a:rPr kumimoji="1" lang="ja-JP" altLang="en-US" sz="1000" dirty="0" smtClean="0">
                  <a:solidFill>
                    <a:schemeClr val="tx1"/>
                  </a:solidFill>
                  <a:latin typeface="ＭＳ Ｐ明朝" panose="02020600040205080304" pitchFamily="18" charset="-128"/>
                  <a:ea typeface="ＭＳ Ｐ明朝" panose="02020600040205080304" pitchFamily="18" charset="-128"/>
                </a:rPr>
                <a:t>必要事項等を聞き取り、対応等を指示します。</a:t>
              </a:r>
              <a:endParaRPr kumimoji="1" lang="ja-JP" altLang="en-US" sz="1000" dirty="0">
                <a:solidFill>
                  <a:schemeClr val="tx1"/>
                </a:solidFill>
                <a:latin typeface="ＭＳ Ｐ明朝" panose="02020600040205080304" pitchFamily="18" charset="-128"/>
                <a:ea typeface="ＭＳ Ｐ明朝" panose="02020600040205080304" pitchFamily="18" charset="-128"/>
              </a:endParaRPr>
            </a:p>
          </p:txBody>
        </p:sp>
        <p:sp>
          <p:nvSpPr>
            <p:cNvPr id="34" name="正方形/長方形 33"/>
            <p:cNvSpPr/>
            <p:nvPr/>
          </p:nvSpPr>
          <p:spPr>
            <a:xfrm>
              <a:off x="1897010" y="7353512"/>
              <a:ext cx="364277"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ja-JP" altLang="en-US" sz="1100" b="1" dirty="0" smtClean="0">
                  <a:solidFill>
                    <a:schemeClr val="tx1"/>
                  </a:solidFill>
                  <a:latin typeface="ＭＳ Ｐゴシック" panose="020B0600070205080204" pitchFamily="50" charset="-128"/>
                  <a:ea typeface="ＭＳ Ｐゴシック" panose="020B0600070205080204" pitchFamily="50" charset="-128"/>
                </a:rPr>
                <a:t>②</a:t>
              </a:r>
              <a:endParaRPr kumimoji="1" lang="ja-JP" altLang="en-US" sz="1100" b="1" dirty="0">
                <a:solidFill>
                  <a:schemeClr val="tx1"/>
                </a:solidFill>
                <a:latin typeface="ＭＳ Ｐゴシック" panose="020B0600070205080204" pitchFamily="50" charset="-128"/>
                <a:ea typeface="ＭＳ Ｐゴシック" panose="020B0600070205080204" pitchFamily="50" charset="-128"/>
              </a:endParaRPr>
            </a:p>
          </p:txBody>
        </p:sp>
        <p:sp>
          <p:nvSpPr>
            <p:cNvPr id="35" name="角丸四角形 34"/>
            <p:cNvSpPr/>
            <p:nvPr/>
          </p:nvSpPr>
          <p:spPr>
            <a:xfrm>
              <a:off x="1898310" y="7713266"/>
              <a:ext cx="3944398" cy="321009"/>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t" anchorCtr="0"/>
            <a:lstStyle/>
            <a:p>
              <a:r>
                <a:rPr kumimoji="1" lang="en-US" altLang="ja-JP" sz="1050" dirty="0" smtClean="0">
                  <a:solidFill>
                    <a:schemeClr val="tx1"/>
                  </a:solidFill>
                  <a:latin typeface="ＭＳ Ｐ明朝" panose="02020600040205080304" pitchFamily="18" charset="-128"/>
                  <a:ea typeface="ＭＳ Ｐ明朝" panose="02020600040205080304" pitchFamily="18" charset="-128"/>
                </a:rPr>
                <a:t>※</a:t>
              </a:r>
              <a:r>
                <a:rPr kumimoji="1" lang="ja-JP" altLang="en-US" sz="1050" dirty="0" smtClean="0">
                  <a:solidFill>
                    <a:schemeClr val="tx1"/>
                  </a:solidFill>
                  <a:latin typeface="ＭＳ Ｐ明朝" panose="02020600040205080304" pitchFamily="18" charset="-128"/>
                  <a:ea typeface="ＭＳ Ｐ明朝" panose="02020600040205080304" pitchFamily="18" charset="-128"/>
                </a:rPr>
                <a:t>情報管理課又は事案の担当部署から指示します。</a:t>
              </a:r>
              <a:endParaRPr kumimoji="1" lang="ja-JP" altLang="en-US" sz="1050" dirty="0">
                <a:solidFill>
                  <a:schemeClr val="tx1"/>
                </a:solidFill>
                <a:latin typeface="ＭＳ Ｐ明朝" panose="02020600040205080304" pitchFamily="18" charset="-128"/>
                <a:ea typeface="ＭＳ Ｐ明朝" panose="02020600040205080304" pitchFamily="18" charset="-128"/>
              </a:endParaRPr>
            </a:p>
          </p:txBody>
        </p:sp>
      </p:grpSp>
      <p:grpSp>
        <p:nvGrpSpPr>
          <p:cNvPr id="36" name="グループ化 35"/>
          <p:cNvGrpSpPr/>
          <p:nvPr/>
        </p:nvGrpSpPr>
        <p:grpSpPr>
          <a:xfrm>
            <a:off x="982336" y="5239679"/>
            <a:ext cx="3894522" cy="1137682"/>
            <a:chOff x="1690705" y="6891986"/>
            <a:chExt cx="3894522" cy="1137682"/>
          </a:xfrm>
        </p:grpSpPr>
        <p:sp>
          <p:nvSpPr>
            <p:cNvPr id="37" name="右矢印 36"/>
            <p:cNvSpPr/>
            <p:nvPr/>
          </p:nvSpPr>
          <p:spPr>
            <a:xfrm>
              <a:off x="1690705" y="7015352"/>
              <a:ext cx="3699877" cy="471395"/>
            </a:xfrm>
            <a:prstGeom prst="rightArrow">
              <a:avLst>
                <a:gd name="adj1" fmla="val 50000"/>
                <a:gd name="adj2" fmla="val 70419"/>
              </a:avLst>
            </a:prstGeom>
            <a:solidFill>
              <a:srgbClr val="33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角丸四角形 37"/>
            <p:cNvSpPr/>
            <p:nvPr/>
          </p:nvSpPr>
          <p:spPr>
            <a:xfrm>
              <a:off x="1981235" y="6891986"/>
              <a:ext cx="2940570" cy="710123"/>
            </a:xfrm>
            <a:prstGeom prst="roundRect">
              <a:avLst/>
            </a:prstGeom>
            <a:solidFill>
              <a:schemeClr val="bg1"/>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1"/>
            <a:lstStyle/>
            <a:p>
              <a:r>
                <a:rPr kumimoji="1" lang="ja-JP" altLang="en-US" sz="1000" dirty="0" smtClean="0">
                  <a:solidFill>
                    <a:schemeClr val="tx1"/>
                  </a:solidFill>
                  <a:latin typeface="ＭＳ Ｐ明朝" panose="02020600040205080304" pitchFamily="18" charset="-128"/>
                  <a:ea typeface="ＭＳ Ｐ明朝" panose="02020600040205080304" pitchFamily="18" charset="-128"/>
                </a:rPr>
                <a:t>漏えいの原因、漏えいの状況等を適切に調査するとともに、再発防止策等を検討し、「年金加入者等の個人情報漏えい事案発生に関する結果報告書」により報告してください。</a:t>
              </a:r>
              <a:endParaRPr kumimoji="1" lang="ja-JP" altLang="en-US" sz="1000" dirty="0">
                <a:solidFill>
                  <a:schemeClr val="tx1"/>
                </a:solidFill>
                <a:latin typeface="ＭＳ Ｐ明朝" panose="02020600040205080304" pitchFamily="18" charset="-128"/>
                <a:ea typeface="ＭＳ Ｐ明朝" panose="02020600040205080304" pitchFamily="18" charset="-128"/>
              </a:endParaRPr>
            </a:p>
          </p:txBody>
        </p:sp>
        <p:sp>
          <p:nvSpPr>
            <p:cNvPr id="39" name="角丸四角形 38"/>
            <p:cNvSpPr/>
            <p:nvPr/>
          </p:nvSpPr>
          <p:spPr>
            <a:xfrm>
              <a:off x="1868824" y="7650773"/>
              <a:ext cx="3716403" cy="378895"/>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t" anchorCtr="0"/>
            <a:lstStyle/>
            <a:p>
              <a:r>
                <a:rPr kumimoji="1" lang="en-US" altLang="ja-JP" sz="1000" dirty="0" smtClean="0">
                  <a:solidFill>
                    <a:schemeClr val="tx1"/>
                  </a:solidFill>
                  <a:latin typeface="ＭＳ Ｐ明朝" panose="02020600040205080304" pitchFamily="18" charset="-128"/>
                  <a:ea typeface="ＭＳ Ｐ明朝" panose="02020600040205080304" pitchFamily="18" charset="-128"/>
                </a:rPr>
                <a:t>※</a:t>
              </a:r>
              <a:r>
                <a:rPr kumimoji="1" lang="ja-JP" altLang="en-US" sz="1000" dirty="0" smtClean="0">
                  <a:solidFill>
                    <a:schemeClr val="tx1"/>
                  </a:solidFill>
                  <a:latin typeface="ＭＳ Ｐ明朝" panose="02020600040205080304" pitchFamily="18" charset="-128"/>
                  <a:ea typeface="ＭＳ Ｐ明朝" panose="02020600040205080304" pitchFamily="18" charset="-128"/>
                </a:rPr>
                <a:t>担当部署より追加の確認、再発防止策や本人への対応等に</a:t>
              </a:r>
              <a:br>
                <a:rPr kumimoji="1" lang="ja-JP" altLang="en-US" sz="1000" dirty="0" smtClean="0">
                  <a:solidFill>
                    <a:schemeClr val="tx1"/>
                  </a:solidFill>
                  <a:latin typeface="ＭＳ Ｐ明朝" panose="02020600040205080304" pitchFamily="18" charset="-128"/>
                  <a:ea typeface="ＭＳ Ｐ明朝" panose="02020600040205080304" pitchFamily="18" charset="-128"/>
                </a:rPr>
              </a:br>
              <a:r>
                <a:rPr kumimoji="1" lang="ja-JP" altLang="en-US" sz="1000" dirty="0" smtClean="0">
                  <a:solidFill>
                    <a:schemeClr val="tx1"/>
                  </a:solidFill>
                  <a:latin typeface="ＭＳ Ｐ明朝" panose="02020600040205080304" pitchFamily="18" charset="-128"/>
                  <a:ea typeface="ＭＳ Ｐ明朝" panose="02020600040205080304" pitchFamily="18" charset="-128"/>
                </a:rPr>
                <a:t>　ついて、指示を行う場合があります。</a:t>
              </a:r>
              <a:endParaRPr kumimoji="1" lang="ja-JP" altLang="en-US" sz="1000" dirty="0">
                <a:solidFill>
                  <a:schemeClr val="tx1"/>
                </a:solidFill>
                <a:latin typeface="ＭＳ Ｐ明朝" panose="02020600040205080304" pitchFamily="18" charset="-128"/>
                <a:ea typeface="ＭＳ Ｐ明朝" panose="02020600040205080304" pitchFamily="18" charset="-128"/>
              </a:endParaRPr>
            </a:p>
          </p:txBody>
        </p:sp>
        <p:sp>
          <p:nvSpPr>
            <p:cNvPr id="40" name="正方形/長方形 39"/>
            <p:cNvSpPr/>
            <p:nvPr/>
          </p:nvSpPr>
          <p:spPr>
            <a:xfrm>
              <a:off x="1692469" y="7069526"/>
              <a:ext cx="364277"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ja-JP" altLang="en-US" sz="1100" b="1" dirty="0" smtClean="0">
                  <a:solidFill>
                    <a:schemeClr val="tx1"/>
                  </a:solidFill>
                  <a:latin typeface="ＭＳ Ｐゴシック" panose="020B0600070205080204" pitchFamily="50" charset="-128"/>
                  <a:ea typeface="ＭＳ Ｐゴシック" panose="020B0600070205080204" pitchFamily="50" charset="-128"/>
                </a:rPr>
                <a:t>③</a:t>
              </a:r>
              <a:endParaRPr kumimoji="1" lang="ja-JP" altLang="en-US" sz="1100" b="1" dirty="0">
                <a:solidFill>
                  <a:schemeClr val="tx1"/>
                </a:solidFill>
                <a:latin typeface="ＭＳ Ｐゴシック" panose="020B0600070205080204" pitchFamily="50" charset="-128"/>
                <a:ea typeface="ＭＳ Ｐゴシック" panose="020B0600070205080204" pitchFamily="50" charset="-128"/>
              </a:endParaRPr>
            </a:p>
          </p:txBody>
        </p:sp>
      </p:grpSp>
      <p:grpSp>
        <p:nvGrpSpPr>
          <p:cNvPr id="41" name="グループ化 40"/>
          <p:cNvGrpSpPr/>
          <p:nvPr/>
        </p:nvGrpSpPr>
        <p:grpSpPr>
          <a:xfrm>
            <a:off x="168143" y="3805358"/>
            <a:ext cx="761949" cy="644556"/>
            <a:chOff x="425491" y="5751092"/>
            <a:chExt cx="1389035" cy="1140444"/>
          </a:xfrm>
        </p:grpSpPr>
        <p:pic>
          <p:nvPicPr>
            <p:cNvPr id="42" name="Picture 13" descr="j0432625"/>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64441" y="5751092"/>
              <a:ext cx="812662" cy="76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71" descr="j0433907"/>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145443" y="6019885"/>
              <a:ext cx="549275"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 name="角丸四角形 43"/>
            <p:cNvSpPr/>
            <p:nvPr/>
          </p:nvSpPr>
          <p:spPr>
            <a:xfrm>
              <a:off x="425491" y="6450609"/>
              <a:ext cx="1389035" cy="440927"/>
            </a:xfrm>
            <a:prstGeom prst="roundRect">
              <a:avLst>
                <a:gd name="adj" fmla="val 0"/>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lvl="0" algn="ctr"/>
              <a:r>
                <a:rPr kumimoji="1" lang="ja-JP" altLang="en-US" sz="1100" b="1" dirty="0" smtClean="0">
                  <a:solidFill>
                    <a:schemeClr val="tx1"/>
                  </a:solidFill>
                  <a:latin typeface="ＭＳ Ｐゴシック" panose="020B0600070205080204" pitchFamily="50" charset="-128"/>
                  <a:ea typeface="ＭＳ Ｐゴシック" panose="020B0600070205080204" pitchFamily="50" charset="-128"/>
                </a:rPr>
                <a:t>受託機関</a:t>
              </a:r>
              <a:endParaRPr kumimoji="1" lang="ja-JP" altLang="en-US" sz="1100" b="1" dirty="0">
                <a:solidFill>
                  <a:schemeClr val="tx1"/>
                </a:solidFill>
                <a:latin typeface="ＭＳ Ｐゴシック" panose="020B0600070205080204" pitchFamily="50" charset="-128"/>
                <a:ea typeface="ＭＳ Ｐゴシック" panose="020B0600070205080204" pitchFamily="50" charset="-128"/>
              </a:endParaRPr>
            </a:p>
          </p:txBody>
        </p:sp>
      </p:grpSp>
      <p:grpSp>
        <p:nvGrpSpPr>
          <p:cNvPr id="45" name="グループ化 44"/>
          <p:cNvGrpSpPr/>
          <p:nvPr/>
        </p:nvGrpSpPr>
        <p:grpSpPr>
          <a:xfrm>
            <a:off x="4613263" y="3295143"/>
            <a:ext cx="944934" cy="770023"/>
            <a:chOff x="4837223" y="5928022"/>
            <a:chExt cx="1722617" cy="1362437"/>
          </a:xfrm>
        </p:grpSpPr>
        <p:pic>
          <p:nvPicPr>
            <p:cNvPr id="46" name="Picture 3" descr="C:\Users\naoki_ogawa\AppData\Local\Microsoft\Windows\Temporary Internet Files\Low\Content.IE5\FYAOMJXD\MC900432624[1].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490720" y="5928022"/>
              <a:ext cx="815477" cy="780547"/>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71" descr="j0433907"/>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065713" y="6283136"/>
              <a:ext cx="549275"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 name="角丸四角形 47"/>
            <p:cNvSpPr/>
            <p:nvPr/>
          </p:nvSpPr>
          <p:spPr>
            <a:xfrm>
              <a:off x="4837223" y="6741392"/>
              <a:ext cx="1722617" cy="549067"/>
            </a:xfrm>
            <a:prstGeom prst="roundRect">
              <a:avLst>
                <a:gd name="adj" fmla="val 0"/>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lvl="0" algn="ctr"/>
              <a:r>
                <a:rPr kumimoji="1" lang="ja-JP" altLang="en-US" sz="1100" b="1" dirty="0" smtClean="0">
                  <a:solidFill>
                    <a:schemeClr val="tx1"/>
                  </a:solidFill>
                  <a:latin typeface="ＭＳ Ｐゴシック" panose="020B0600070205080204" pitchFamily="50" charset="-128"/>
                  <a:ea typeface="ＭＳ Ｐゴシック" panose="020B0600070205080204" pitchFamily="50" charset="-128"/>
                </a:rPr>
                <a:t>基金</a:t>
              </a:r>
              <a:br>
                <a:rPr kumimoji="1" lang="ja-JP" altLang="en-US" sz="1100" b="1" dirty="0" smtClean="0">
                  <a:solidFill>
                    <a:schemeClr val="tx1"/>
                  </a:solidFill>
                  <a:latin typeface="ＭＳ Ｐゴシック" panose="020B0600070205080204" pitchFamily="50" charset="-128"/>
                  <a:ea typeface="ＭＳ Ｐゴシック" panose="020B0600070205080204" pitchFamily="50" charset="-128"/>
                </a:rPr>
              </a:br>
              <a:r>
                <a:rPr kumimoji="1" lang="ja-JP" altLang="en-US" sz="1100" b="1" dirty="0" smtClean="0">
                  <a:solidFill>
                    <a:schemeClr val="tx1"/>
                  </a:solidFill>
                  <a:latin typeface="ＭＳ Ｐゴシック" panose="020B0600070205080204" pitchFamily="50" charset="-128"/>
                  <a:ea typeface="ＭＳ Ｐゴシック" panose="020B0600070205080204" pitchFamily="50" charset="-128"/>
                </a:rPr>
                <a:t>情報管理課</a:t>
              </a:r>
              <a:endParaRPr kumimoji="1" lang="ja-JP" altLang="en-US" sz="1100" b="1" dirty="0">
                <a:solidFill>
                  <a:schemeClr val="tx1"/>
                </a:solidFill>
                <a:latin typeface="ＭＳ Ｐゴシック" panose="020B0600070205080204" pitchFamily="50" charset="-128"/>
                <a:ea typeface="ＭＳ Ｐゴシック" panose="020B0600070205080204" pitchFamily="50" charset="-128"/>
              </a:endParaRPr>
            </a:p>
          </p:txBody>
        </p:sp>
      </p:grpSp>
      <p:grpSp>
        <p:nvGrpSpPr>
          <p:cNvPr id="49" name="グループ化 48"/>
          <p:cNvGrpSpPr/>
          <p:nvPr/>
        </p:nvGrpSpPr>
        <p:grpSpPr>
          <a:xfrm>
            <a:off x="4696396" y="5178068"/>
            <a:ext cx="944115" cy="780381"/>
            <a:chOff x="5213591" y="8177119"/>
            <a:chExt cx="1721124" cy="1380764"/>
          </a:xfrm>
        </p:grpSpPr>
        <p:pic>
          <p:nvPicPr>
            <p:cNvPr id="50" name="Picture 17" descr="j0432621"/>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703513" y="8177119"/>
              <a:ext cx="788002" cy="7880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 name="Picture 71" descr="j0433907"/>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412834" y="8669014"/>
              <a:ext cx="549275"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 name="角丸四角形 51"/>
            <p:cNvSpPr/>
            <p:nvPr/>
          </p:nvSpPr>
          <p:spPr>
            <a:xfrm>
              <a:off x="5213591" y="9008816"/>
              <a:ext cx="1721124" cy="549067"/>
            </a:xfrm>
            <a:prstGeom prst="roundRect">
              <a:avLst>
                <a:gd name="adj" fmla="val 0"/>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lvl="0" algn="ctr"/>
              <a:r>
                <a:rPr kumimoji="1" lang="ja-JP" altLang="en-US" sz="1100" b="1" dirty="0" smtClean="0">
                  <a:solidFill>
                    <a:schemeClr val="tx1"/>
                  </a:solidFill>
                  <a:latin typeface="ＭＳ Ｐゴシック" panose="020B0600070205080204" pitchFamily="50" charset="-128"/>
                  <a:ea typeface="ＭＳ Ｐゴシック" panose="020B0600070205080204" pitchFamily="50" charset="-128"/>
                </a:rPr>
                <a:t>基金</a:t>
              </a:r>
              <a:br>
                <a:rPr kumimoji="1" lang="ja-JP" altLang="en-US" sz="1100" b="1" dirty="0" smtClean="0">
                  <a:solidFill>
                    <a:schemeClr val="tx1"/>
                  </a:solidFill>
                  <a:latin typeface="ＭＳ Ｐゴシック" panose="020B0600070205080204" pitchFamily="50" charset="-128"/>
                  <a:ea typeface="ＭＳ Ｐゴシック" panose="020B0600070205080204" pitchFamily="50" charset="-128"/>
                </a:rPr>
              </a:br>
              <a:r>
                <a:rPr kumimoji="1" lang="ja-JP" altLang="en-US" sz="1100" b="1" dirty="0" smtClean="0">
                  <a:solidFill>
                    <a:schemeClr val="tx1"/>
                  </a:solidFill>
                  <a:latin typeface="ＭＳ Ｐゴシック" panose="020B0600070205080204" pitchFamily="50" charset="-128"/>
                  <a:ea typeface="ＭＳ Ｐゴシック" panose="020B0600070205080204" pitchFamily="50" charset="-128"/>
                </a:rPr>
                <a:t>担当部署</a:t>
              </a:r>
              <a:endParaRPr kumimoji="1" lang="ja-JP" altLang="en-US" sz="1100" b="1" dirty="0">
                <a:solidFill>
                  <a:schemeClr val="tx1"/>
                </a:solidFill>
                <a:latin typeface="ＭＳ Ｐゴシック" panose="020B0600070205080204" pitchFamily="50" charset="-128"/>
                <a:ea typeface="ＭＳ Ｐゴシック" panose="020B0600070205080204" pitchFamily="50" charset="-128"/>
              </a:endParaRPr>
            </a:p>
          </p:txBody>
        </p:sp>
      </p:grpSp>
    </p:spTree>
    <p:extLst>
      <p:ext uri="{BB962C8B-B14F-4D97-AF65-F5344CB8AC3E}">
        <p14:creationId xmlns:p14="http://schemas.microsoft.com/office/powerpoint/2010/main" val="34946826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0A733B4-637B-4A33-AE48-1932963ED9D0}" type="slidenum">
              <a:rPr kumimoji="1" lang="ja-JP" altLang="en-US" smtClean="0"/>
              <a:pPr/>
              <a:t>7</a:t>
            </a:fld>
            <a:endParaRPr kumimoji="1" lang="ja-JP" altLang="en-US"/>
          </a:p>
        </p:txBody>
      </p:sp>
      <p:sp>
        <p:nvSpPr>
          <p:cNvPr id="14" name="角丸四角形 13"/>
          <p:cNvSpPr/>
          <p:nvPr/>
        </p:nvSpPr>
        <p:spPr>
          <a:xfrm>
            <a:off x="10906" y="438553"/>
            <a:ext cx="4887620" cy="229809"/>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altLang="ja-JP" sz="1184" dirty="0">
                <a:solidFill>
                  <a:srgbClr val="000066"/>
                </a:solidFill>
                <a:latin typeface="ＭＳ ゴシック" panose="020B0609070205080204" pitchFamily="49" charset="-128"/>
                <a:ea typeface="ＭＳ ゴシック" panose="020B0609070205080204" pitchFamily="49" charset="-128"/>
              </a:rPr>
              <a:t>10</a:t>
            </a:r>
            <a:r>
              <a:rPr lang="ja-JP" altLang="en-US" sz="1184" dirty="0">
                <a:solidFill>
                  <a:srgbClr val="000066"/>
                </a:solidFill>
                <a:latin typeface="ＭＳ ゴシック" panose="020B0609070205080204" pitchFamily="49" charset="-128"/>
                <a:ea typeface="ＭＳ ゴシック" panose="020B0609070205080204" pitchFamily="49" charset="-128"/>
              </a:rPr>
              <a:t>　年金記録システム用のパソコン等のセキュリテイ対策</a:t>
            </a:r>
            <a:r>
              <a:rPr lang="en-US" altLang="ja-JP" sz="1184" dirty="0">
                <a:solidFill>
                  <a:srgbClr val="000066"/>
                </a:solidFill>
                <a:latin typeface="ＭＳ ゴシック" panose="020B0609070205080204" pitchFamily="49" charset="-128"/>
                <a:ea typeface="ＭＳ ゴシック" panose="020B0609070205080204" pitchFamily="49" charset="-128"/>
              </a:rPr>
              <a:t>(</a:t>
            </a:r>
            <a:r>
              <a:rPr lang="ja-JP" altLang="en-US" sz="1184" dirty="0">
                <a:solidFill>
                  <a:srgbClr val="000066"/>
                </a:solidFill>
                <a:latin typeface="ＭＳ ゴシック" panose="020B0609070205080204" pitchFamily="49" charset="-128"/>
                <a:ea typeface="ＭＳ ゴシック" panose="020B0609070205080204" pitchFamily="49" charset="-128"/>
              </a:rPr>
              <a:t>複数回答</a:t>
            </a:r>
            <a:r>
              <a:rPr lang="en-US" altLang="ja-JP" sz="1184" dirty="0">
                <a:solidFill>
                  <a:srgbClr val="000066"/>
                </a:solidFill>
                <a:latin typeface="ＭＳ ゴシック" panose="020B0609070205080204" pitchFamily="49" charset="-128"/>
                <a:ea typeface="ＭＳ ゴシック" panose="020B0609070205080204" pitchFamily="49" charset="-128"/>
              </a:rPr>
              <a:t>)</a:t>
            </a:r>
            <a:endParaRPr lang="ja-JP" altLang="en-US" sz="1184" dirty="0">
              <a:solidFill>
                <a:srgbClr val="000066"/>
              </a:solidFill>
              <a:latin typeface="ＭＳ ゴシック" panose="020B0609070205080204" pitchFamily="49" charset="-128"/>
              <a:ea typeface="ＭＳ ゴシック" panose="020B0609070205080204" pitchFamily="49" charset="-128"/>
            </a:endParaRPr>
          </a:p>
        </p:txBody>
      </p:sp>
      <p:sp>
        <p:nvSpPr>
          <p:cNvPr id="15" name="角丸四角形 14"/>
          <p:cNvSpPr/>
          <p:nvPr/>
        </p:nvSpPr>
        <p:spPr>
          <a:xfrm>
            <a:off x="66380" y="30521"/>
            <a:ext cx="10628150" cy="401275"/>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altLang="ja-JP" sz="1291" b="1" dirty="0">
                <a:solidFill>
                  <a:srgbClr val="000066"/>
                </a:solidFill>
                <a:latin typeface="ＭＳ ゴシック" panose="020B0609070205080204" pitchFamily="49" charset="-128"/>
                <a:ea typeface="ＭＳ ゴシック" panose="020B0609070205080204" pitchFamily="49" charset="-128"/>
              </a:rPr>
              <a:t>Ⅲ</a:t>
            </a:r>
            <a:r>
              <a:rPr lang="ja-JP" altLang="en-US" sz="1291" b="1" dirty="0">
                <a:solidFill>
                  <a:srgbClr val="000066"/>
                </a:solidFill>
                <a:latin typeface="ＭＳ ゴシック" panose="020B0609070205080204" pitchFamily="49" charset="-128"/>
                <a:ea typeface="ＭＳ ゴシック" panose="020B0609070205080204" pitchFamily="49" charset="-128"/>
              </a:rPr>
              <a:t>　過去１年間、年金記録管理システムを利用したことがある受託機関に</a:t>
            </a:r>
            <a:r>
              <a:rPr lang="ja-JP" altLang="en-US" sz="1291" b="1" dirty="0" smtClean="0">
                <a:solidFill>
                  <a:srgbClr val="000066"/>
                </a:solidFill>
                <a:latin typeface="ＭＳ ゴシック" panose="020B0609070205080204" pitchFamily="49" charset="-128"/>
                <a:ea typeface="ＭＳ ゴシック" panose="020B0609070205080204" pitchFamily="49" charset="-128"/>
              </a:rPr>
              <a:t>おける、個人</a:t>
            </a:r>
            <a:r>
              <a:rPr lang="ja-JP" altLang="en-US" sz="1291" b="1" dirty="0">
                <a:solidFill>
                  <a:srgbClr val="000066"/>
                </a:solidFill>
                <a:latin typeface="ＭＳ ゴシック" panose="020B0609070205080204" pitchFamily="49" charset="-128"/>
                <a:ea typeface="ＭＳ ゴシック" panose="020B0609070205080204" pitchFamily="49" charset="-128"/>
              </a:rPr>
              <a:t>情報保護対策及び情報セキュリティの確保について</a:t>
            </a:r>
          </a:p>
        </p:txBody>
      </p:sp>
      <p:sp>
        <p:nvSpPr>
          <p:cNvPr id="21" name="角丸四角形 20"/>
          <p:cNvSpPr/>
          <p:nvPr/>
        </p:nvSpPr>
        <p:spPr>
          <a:xfrm>
            <a:off x="66380" y="3914588"/>
            <a:ext cx="4018685" cy="229809"/>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altLang="ja-JP" sz="1184" dirty="0">
                <a:solidFill>
                  <a:srgbClr val="000066"/>
                </a:solidFill>
                <a:latin typeface="ＭＳ ゴシック" panose="020B0609070205080204" pitchFamily="49" charset="-128"/>
                <a:ea typeface="ＭＳ ゴシック" panose="020B0609070205080204" pitchFamily="49" charset="-128"/>
              </a:rPr>
              <a:t>12</a:t>
            </a:r>
            <a:r>
              <a:rPr lang="ja-JP" altLang="en-US" sz="1184" dirty="0">
                <a:solidFill>
                  <a:srgbClr val="000066"/>
                </a:solidFill>
                <a:latin typeface="ＭＳ ゴシック" panose="020B0609070205080204" pitchFamily="49" charset="-128"/>
                <a:ea typeface="ＭＳ ゴシック" panose="020B0609070205080204" pitchFamily="49" charset="-128"/>
              </a:rPr>
              <a:t>　</a:t>
            </a:r>
            <a:r>
              <a:rPr lang="en-US" altLang="ja-JP" sz="1184" dirty="0">
                <a:solidFill>
                  <a:srgbClr val="000066"/>
                </a:solidFill>
                <a:latin typeface="ＭＳ ゴシック" panose="020B0609070205080204" pitchFamily="49" charset="-128"/>
                <a:ea typeface="ＭＳ ゴシック" panose="020B0609070205080204" pitchFamily="49" charset="-128"/>
              </a:rPr>
              <a:t>10</a:t>
            </a:r>
            <a:r>
              <a:rPr lang="ja-JP" altLang="en-US" sz="1184" dirty="0">
                <a:solidFill>
                  <a:srgbClr val="000066"/>
                </a:solidFill>
                <a:latin typeface="ＭＳ ゴシック" panose="020B0609070205080204" pitchFamily="49" charset="-128"/>
                <a:ea typeface="ＭＳ ゴシック" panose="020B0609070205080204" pitchFamily="49" charset="-128"/>
              </a:rPr>
              <a:t>で④と回答した機関</a:t>
            </a:r>
            <a:r>
              <a:rPr lang="en-US" altLang="ja-JP" sz="1184" dirty="0">
                <a:solidFill>
                  <a:srgbClr val="000066"/>
                </a:solidFill>
                <a:latin typeface="ＭＳ ゴシック" panose="020B0609070205080204" pitchFamily="49" charset="-128"/>
                <a:ea typeface="ＭＳ ゴシック" panose="020B0609070205080204" pitchFamily="49" charset="-128"/>
              </a:rPr>
              <a:t>(</a:t>
            </a:r>
            <a:r>
              <a:rPr lang="ja-JP" altLang="en-US" sz="1184" dirty="0">
                <a:solidFill>
                  <a:srgbClr val="000066"/>
                </a:solidFill>
                <a:latin typeface="ＭＳ ゴシック" panose="020B0609070205080204" pitchFamily="49" charset="-128"/>
                <a:ea typeface="ＭＳ ゴシック" panose="020B0609070205080204" pitchFamily="49" charset="-128"/>
              </a:rPr>
              <a:t>複数回答</a:t>
            </a:r>
            <a:r>
              <a:rPr lang="en-US" altLang="ja-JP" sz="1184" dirty="0">
                <a:solidFill>
                  <a:srgbClr val="000066"/>
                </a:solidFill>
                <a:latin typeface="ＭＳ ゴシック" panose="020B0609070205080204" pitchFamily="49" charset="-128"/>
                <a:ea typeface="ＭＳ ゴシック" panose="020B0609070205080204" pitchFamily="49" charset="-128"/>
              </a:rPr>
              <a:t>)</a:t>
            </a:r>
            <a:endParaRPr lang="ja-JP" altLang="en-US" sz="1184" dirty="0">
              <a:solidFill>
                <a:srgbClr val="000066"/>
              </a:solidFill>
              <a:latin typeface="ＭＳ ゴシック" panose="020B0609070205080204" pitchFamily="49" charset="-128"/>
              <a:ea typeface="ＭＳ ゴシック" panose="020B0609070205080204" pitchFamily="49" charset="-128"/>
            </a:endParaRPr>
          </a:p>
        </p:txBody>
      </p:sp>
      <p:sp>
        <p:nvSpPr>
          <p:cNvPr id="22" name="角丸四角形 21"/>
          <p:cNvSpPr/>
          <p:nvPr/>
        </p:nvSpPr>
        <p:spPr>
          <a:xfrm>
            <a:off x="134571" y="2585612"/>
            <a:ext cx="4763955" cy="1032524"/>
          </a:xfrm>
          <a:prstGeom prst="roundRect">
            <a:avLst>
              <a:gd name="adj" fmla="val 8343"/>
            </a:avLst>
          </a:prstGeom>
          <a:noFill/>
          <a:ln w="19050">
            <a:solidFill>
              <a:srgbClr val="FF33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2897" tIns="42897" rIns="42897" bIns="42897" numCol="1" spcCol="0" rtlCol="0" fromWordArt="0" anchor="ctr" anchorCtr="0" forceAA="0" compatLnSpc="1">
            <a:prstTxWarp prst="textNoShape">
              <a:avLst/>
            </a:prstTxWarp>
            <a:noAutofit/>
          </a:bodyPr>
          <a:lstStyle/>
          <a:p>
            <a:r>
              <a:rPr lang="ja-JP" altLang="en-US" sz="1200" dirty="0">
                <a:solidFill>
                  <a:schemeClr val="tx1"/>
                </a:solidFill>
                <a:latin typeface="ＭＳ Ｐ明朝" panose="02020600040205080304" pitchFamily="18" charset="-128"/>
                <a:ea typeface="ＭＳ Ｐ明朝" panose="02020600040205080304" pitchFamily="18" charset="-128"/>
              </a:rPr>
              <a:t>　過去</a:t>
            </a:r>
            <a:r>
              <a:rPr lang="en-US" altLang="ja-JP" sz="1200" dirty="0">
                <a:solidFill>
                  <a:schemeClr val="tx1"/>
                </a:solidFill>
                <a:latin typeface="ＭＳ Ｐ明朝" panose="02020600040205080304" pitchFamily="18" charset="-128"/>
                <a:ea typeface="ＭＳ Ｐ明朝" panose="02020600040205080304" pitchFamily="18" charset="-128"/>
              </a:rPr>
              <a:t>1</a:t>
            </a:r>
            <a:r>
              <a:rPr lang="ja-JP" altLang="en-US" sz="1200" dirty="0">
                <a:solidFill>
                  <a:schemeClr val="tx1"/>
                </a:solidFill>
                <a:latin typeface="ＭＳ Ｐ明朝" panose="02020600040205080304" pitchFamily="18" charset="-128"/>
                <a:ea typeface="ＭＳ Ｐ明朝" panose="02020600040205080304" pitchFamily="18" charset="-128"/>
              </a:rPr>
              <a:t>年間、年金記録管理システムを利用したことがある受託機関における、年金記録管理システム用パソコン及びサーバ等機器のセキュリテイ対策について、「①ウイルス対策</a:t>
            </a:r>
            <a:r>
              <a:rPr lang="ja-JP" altLang="en-US" sz="1200" dirty="0" smtClean="0">
                <a:solidFill>
                  <a:schemeClr val="tx1"/>
                </a:solidFill>
                <a:latin typeface="ＭＳ Ｐ明朝" panose="02020600040205080304" pitchFamily="18" charset="-128"/>
                <a:ea typeface="ＭＳ Ｐ明朝" panose="02020600040205080304" pitchFamily="18" charset="-128"/>
              </a:rPr>
              <a:t>ソフトの導入</a:t>
            </a:r>
            <a:r>
              <a:rPr lang="ja-JP" altLang="en-US" sz="1200" dirty="0">
                <a:solidFill>
                  <a:schemeClr val="tx1"/>
                </a:solidFill>
                <a:latin typeface="ＭＳ Ｐ明朝" panose="02020600040205080304" pitchFamily="18" charset="-128"/>
                <a:ea typeface="ＭＳ Ｐ明朝" panose="02020600040205080304" pitchFamily="18" charset="-128"/>
              </a:rPr>
              <a:t>」が最も多く</a:t>
            </a:r>
            <a:r>
              <a:rPr lang="en-US" altLang="ja-JP" sz="1200" dirty="0">
                <a:solidFill>
                  <a:schemeClr val="tx1"/>
                </a:solidFill>
                <a:latin typeface="ＭＳ Ｐ明朝" panose="02020600040205080304" pitchFamily="18" charset="-128"/>
                <a:ea typeface="ＭＳ Ｐ明朝" panose="02020600040205080304" pitchFamily="18" charset="-128"/>
              </a:rPr>
              <a:t>89.8%</a:t>
            </a:r>
            <a:r>
              <a:rPr lang="ja-JP" altLang="en-US" sz="1200" dirty="0" err="1">
                <a:solidFill>
                  <a:schemeClr val="tx1"/>
                </a:solidFill>
                <a:latin typeface="ＭＳ Ｐ明朝" panose="02020600040205080304" pitchFamily="18" charset="-128"/>
                <a:ea typeface="ＭＳ Ｐ明朝" panose="02020600040205080304" pitchFamily="18" charset="-128"/>
              </a:rPr>
              <a:t>、</a:t>
            </a:r>
            <a:r>
              <a:rPr lang="ja-JP" altLang="en-US" sz="1200" dirty="0">
                <a:solidFill>
                  <a:schemeClr val="tx1"/>
                </a:solidFill>
                <a:latin typeface="ＭＳ Ｐ明朝" panose="02020600040205080304" pitchFamily="18" charset="-128"/>
                <a:ea typeface="ＭＳ Ｐ明朝" panose="02020600040205080304" pitchFamily="18" charset="-128"/>
              </a:rPr>
              <a:t>次いで</a:t>
            </a:r>
            <a:r>
              <a:rPr lang="ja-JP" altLang="en-US" sz="1200" dirty="0" smtClean="0">
                <a:solidFill>
                  <a:schemeClr val="tx1"/>
                </a:solidFill>
                <a:latin typeface="ＭＳ Ｐ明朝" panose="02020600040205080304" pitchFamily="18" charset="-128"/>
                <a:ea typeface="ＭＳ Ｐ明朝" panose="02020600040205080304" pitchFamily="18" charset="-128"/>
              </a:rPr>
              <a:t>「②ファイアウォール</a:t>
            </a:r>
            <a:r>
              <a:rPr lang="ja-JP" altLang="en-US" sz="1200" dirty="0">
                <a:solidFill>
                  <a:schemeClr val="tx1"/>
                </a:solidFill>
                <a:latin typeface="ＭＳ Ｐ明朝" panose="02020600040205080304" pitchFamily="18" charset="-128"/>
                <a:ea typeface="ＭＳ Ｐ明朝" panose="02020600040205080304" pitchFamily="18" charset="-128"/>
              </a:rPr>
              <a:t>の設置」が</a:t>
            </a:r>
            <a:r>
              <a:rPr lang="en-US" altLang="ja-JP" sz="1200" dirty="0">
                <a:solidFill>
                  <a:schemeClr val="tx1"/>
                </a:solidFill>
                <a:latin typeface="ＭＳ Ｐ明朝" panose="02020600040205080304" pitchFamily="18" charset="-128"/>
                <a:ea typeface="ＭＳ Ｐ明朝" panose="02020600040205080304" pitchFamily="18" charset="-128"/>
              </a:rPr>
              <a:t>59.4%</a:t>
            </a:r>
            <a:r>
              <a:rPr lang="ja-JP" altLang="en-US" sz="1200" dirty="0">
                <a:solidFill>
                  <a:schemeClr val="tx1"/>
                </a:solidFill>
                <a:latin typeface="ＭＳ Ｐ明朝" panose="02020600040205080304" pitchFamily="18" charset="-128"/>
                <a:ea typeface="ＭＳ Ｐ明朝" panose="02020600040205080304" pitchFamily="18" charset="-128"/>
              </a:rPr>
              <a:t>でした。</a:t>
            </a:r>
          </a:p>
          <a:p>
            <a:r>
              <a:rPr lang="ja-JP" altLang="en-US" sz="1200" dirty="0">
                <a:solidFill>
                  <a:schemeClr val="tx1"/>
                </a:solidFill>
                <a:latin typeface="ＭＳ Ｐ明朝" panose="02020600040205080304" pitchFamily="18" charset="-128"/>
                <a:ea typeface="ＭＳ Ｐ明朝" panose="02020600040205080304" pitchFamily="18" charset="-128"/>
              </a:rPr>
              <a:t>　一方、「④特に対策をしていない」が</a:t>
            </a:r>
            <a:r>
              <a:rPr lang="en-US" altLang="ja-JP" sz="1200" dirty="0">
                <a:solidFill>
                  <a:schemeClr val="tx1"/>
                </a:solidFill>
                <a:latin typeface="ＭＳ Ｐ明朝" panose="02020600040205080304" pitchFamily="18" charset="-128"/>
                <a:ea typeface="ＭＳ Ｐ明朝" panose="02020600040205080304" pitchFamily="18" charset="-128"/>
              </a:rPr>
              <a:t>1%</a:t>
            </a:r>
            <a:r>
              <a:rPr lang="ja-JP" altLang="en-US" sz="1200" dirty="0">
                <a:solidFill>
                  <a:schemeClr val="tx1"/>
                </a:solidFill>
                <a:latin typeface="ＭＳ Ｐ明朝" panose="02020600040205080304" pitchFamily="18" charset="-128"/>
                <a:ea typeface="ＭＳ Ｐ明朝" panose="02020600040205080304" pitchFamily="18" charset="-128"/>
              </a:rPr>
              <a:t>ありました。</a:t>
            </a:r>
          </a:p>
        </p:txBody>
      </p:sp>
      <p:sp>
        <p:nvSpPr>
          <p:cNvPr id="24" name="角丸四角形 23"/>
          <p:cNvSpPr/>
          <p:nvPr/>
        </p:nvSpPr>
        <p:spPr>
          <a:xfrm>
            <a:off x="134572" y="6042167"/>
            <a:ext cx="3990786" cy="1152128"/>
          </a:xfrm>
          <a:prstGeom prst="roundRect">
            <a:avLst>
              <a:gd name="adj" fmla="val 8343"/>
            </a:avLst>
          </a:prstGeom>
          <a:noFill/>
          <a:ln w="19050">
            <a:solidFill>
              <a:srgbClr val="FF33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2897" tIns="42897" rIns="42897" bIns="42897" numCol="1" spcCol="0" rtlCol="0" fromWordArt="0" anchor="ctr" anchorCtr="0" forceAA="0" compatLnSpc="1">
            <a:prstTxWarp prst="textNoShape">
              <a:avLst/>
            </a:prstTxWarp>
            <a:noAutofit/>
          </a:bodyPr>
          <a:lstStyle/>
          <a:p>
            <a:r>
              <a:rPr lang="ja-JP" altLang="en-US" sz="1200" dirty="0">
                <a:solidFill>
                  <a:schemeClr val="tx1"/>
                </a:solidFill>
                <a:latin typeface="ＭＳ Ｐ明朝" panose="02020600040205080304" pitchFamily="18" charset="-128"/>
                <a:ea typeface="ＭＳ Ｐ明朝" panose="02020600040205080304" pitchFamily="18" charset="-128"/>
              </a:rPr>
              <a:t>　</a:t>
            </a:r>
            <a:r>
              <a:rPr lang="en-US" altLang="ja-JP" sz="1200" dirty="0">
                <a:solidFill>
                  <a:schemeClr val="tx1"/>
                </a:solidFill>
                <a:latin typeface="ＭＳ Ｐ明朝" panose="02020600040205080304" pitchFamily="18" charset="-128"/>
                <a:ea typeface="ＭＳ Ｐ明朝" panose="02020600040205080304" pitchFamily="18" charset="-128"/>
              </a:rPr>
              <a:t>10</a:t>
            </a:r>
            <a:r>
              <a:rPr lang="ja-JP" altLang="en-US" sz="1200" dirty="0">
                <a:solidFill>
                  <a:schemeClr val="tx1"/>
                </a:solidFill>
                <a:latin typeface="ＭＳ Ｐ明朝" panose="02020600040205080304" pitchFamily="18" charset="-128"/>
                <a:ea typeface="ＭＳ Ｐ明朝" panose="02020600040205080304" pitchFamily="18" charset="-128"/>
              </a:rPr>
              <a:t>で「④特に対策をして</a:t>
            </a:r>
            <a:r>
              <a:rPr lang="ja-JP" altLang="en-US" sz="1200" dirty="0" smtClean="0">
                <a:solidFill>
                  <a:schemeClr val="tx1"/>
                </a:solidFill>
                <a:latin typeface="ＭＳ Ｐ明朝" panose="02020600040205080304" pitchFamily="18" charset="-128"/>
                <a:ea typeface="ＭＳ Ｐ明朝" panose="02020600040205080304" pitchFamily="18" charset="-128"/>
              </a:rPr>
              <a:t>いない」と</a:t>
            </a:r>
            <a:r>
              <a:rPr lang="ja-JP" altLang="en-US" sz="1200" dirty="0">
                <a:solidFill>
                  <a:schemeClr val="tx1"/>
                </a:solidFill>
                <a:latin typeface="ＭＳ Ｐ明朝" panose="02020600040205080304" pitchFamily="18" charset="-128"/>
                <a:ea typeface="ＭＳ Ｐ明朝" panose="02020600040205080304" pitchFamily="18" charset="-128"/>
              </a:rPr>
              <a:t>回答した受託機関におけるセキュリテイ対策をしていない理由について、「①経費がないため</a:t>
            </a:r>
            <a:r>
              <a:rPr lang="ja-JP" altLang="en-US" sz="1200" dirty="0" smtClean="0">
                <a:solidFill>
                  <a:schemeClr val="tx1"/>
                </a:solidFill>
                <a:latin typeface="ＭＳ Ｐ明朝" panose="02020600040205080304" pitchFamily="18" charset="-128"/>
                <a:ea typeface="ＭＳ Ｐ明朝" panose="02020600040205080304" pitchFamily="18" charset="-128"/>
              </a:rPr>
              <a:t>」及び「</a:t>
            </a:r>
            <a:r>
              <a:rPr lang="ja-JP" altLang="en-US" sz="1200" dirty="0">
                <a:solidFill>
                  <a:schemeClr val="tx1"/>
                </a:solidFill>
                <a:latin typeface="ＭＳ Ｐ明朝" panose="02020600040205080304" pitchFamily="18" charset="-128"/>
                <a:ea typeface="ＭＳ Ｐ明朝" panose="02020600040205080304" pitchFamily="18" charset="-128"/>
              </a:rPr>
              <a:t>③担当部署からの指示がないため」がそれぞれ</a:t>
            </a:r>
            <a:r>
              <a:rPr lang="en-US" altLang="ja-JP" sz="1200" dirty="0">
                <a:solidFill>
                  <a:schemeClr val="tx1"/>
                </a:solidFill>
                <a:latin typeface="ＭＳ Ｐ明朝" panose="02020600040205080304" pitchFamily="18" charset="-128"/>
                <a:ea typeface="ＭＳ Ｐ明朝" panose="02020600040205080304" pitchFamily="18" charset="-128"/>
              </a:rPr>
              <a:t>35.7</a:t>
            </a:r>
            <a:r>
              <a:rPr lang="en-US" altLang="ja-JP" sz="1200" dirty="0" smtClean="0">
                <a:solidFill>
                  <a:schemeClr val="tx1"/>
                </a:solidFill>
                <a:latin typeface="ＭＳ Ｐ明朝" panose="02020600040205080304" pitchFamily="18" charset="-128"/>
                <a:ea typeface="ＭＳ Ｐ明朝" panose="02020600040205080304" pitchFamily="18" charset="-128"/>
              </a:rPr>
              <a:t>%</a:t>
            </a:r>
            <a:r>
              <a:rPr lang="ja-JP" altLang="en-US" sz="1200" dirty="0" err="1" smtClean="0">
                <a:solidFill>
                  <a:schemeClr val="tx1"/>
                </a:solidFill>
                <a:latin typeface="ＭＳ Ｐ明朝" panose="02020600040205080304" pitchFamily="18" charset="-128"/>
                <a:ea typeface="ＭＳ Ｐ明朝" panose="02020600040205080304" pitchFamily="18" charset="-128"/>
              </a:rPr>
              <a:t>、</a:t>
            </a:r>
            <a:r>
              <a:rPr lang="ja-JP" altLang="en-US" sz="1200" dirty="0" smtClean="0">
                <a:solidFill>
                  <a:schemeClr val="tx1"/>
                </a:solidFill>
                <a:latin typeface="ＭＳ Ｐ明朝" panose="02020600040205080304" pitchFamily="18" charset="-128"/>
                <a:ea typeface="ＭＳ Ｐ明朝" panose="02020600040205080304" pitchFamily="18" charset="-128"/>
              </a:rPr>
              <a:t>次いで「</a:t>
            </a:r>
            <a:r>
              <a:rPr lang="ja-JP" altLang="en-US" sz="1200" dirty="0">
                <a:solidFill>
                  <a:schemeClr val="tx1"/>
                </a:solidFill>
                <a:latin typeface="ＭＳ Ｐ明朝" panose="02020600040205080304" pitchFamily="18" charset="-128"/>
                <a:ea typeface="ＭＳ Ｐ明朝" panose="02020600040205080304" pitchFamily="18" charset="-128"/>
              </a:rPr>
              <a:t>②セキュリテイのノウハウがないため」が</a:t>
            </a:r>
            <a:r>
              <a:rPr lang="en-US" altLang="ja-JP" sz="1200" dirty="0">
                <a:solidFill>
                  <a:schemeClr val="tx1"/>
                </a:solidFill>
                <a:latin typeface="ＭＳ Ｐ明朝" panose="02020600040205080304" pitchFamily="18" charset="-128"/>
                <a:ea typeface="ＭＳ Ｐ明朝" panose="02020600040205080304" pitchFamily="18" charset="-128"/>
              </a:rPr>
              <a:t>28.6%</a:t>
            </a:r>
            <a:r>
              <a:rPr lang="ja-JP" altLang="en-US" sz="1200" dirty="0">
                <a:solidFill>
                  <a:schemeClr val="tx1"/>
                </a:solidFill>
                <a:latin typeface="ＭＳ Ｐ明朝" panose="02020600040205080304" pitchFamily="18" charset="-128"/>
                <a:ea typeface="ＭＳ Ｐ明朝" panose="02020600040205080304" pitchFamily="18" charset="-128"/>
              </a:rPr>
              <a:t>でした。</a:t>
            </a:r>
          </a:p>
        </p:txBody>
      </p:sp>
      <p:pic>
        <p:nvPicPr>
          <p:cNvPr id="25" name="図 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9186" y="4160397"/>
            <a:ext cx="3976171" cy="1792181"/>
          </a:xfrm>
          <a:prstGeom prst="rect">
            <a:avLst/>
          </a:prstGeom>
          <a:noFill/>
          <a:extLst>
            <a:ext uri="{909E8E84-426E-40DD-AFC4-6F175D3DCCD1}">
              <a14:hiddenFill xmlns:a14="http://schemas.microsoft.com/office/drawing/2010/main">
                <a:solidFill>
                  <a:srgbClr val="FFFFFF"/>
                </a:solidFill>
              </a14:hiddenFill>
            </a:ext>
          </a:extLst>
        </p:spPr>
      </p:pic>
      <p:sp>
        <p:nvSpPr>
          <p:cNvPr id="16" name="角丸四角形 15"/>
          <p:cNvSpPr/>
          <p:nvPr/>
        </p:nvSpPr>
        <p:spPr>
          <a:xfrm>
            <a:off x="5733002" y="445643"/>
            <a:ext cx="4887620" cy="229809"/>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altLang="ja-JP" sz="1184" dirty="0">
                <a:solidFill>
                  <a:srgbClr val="000066"/>
                </a:solidFill>
                <a:latin typeface="ＭＳ ゴシック" panose="020B0609070205080204" pitchFamily="49" charset="-128"/>
                <a:ea typeface="ＭＳ ゴシック" panose="020B0609070205080204" pitchFamily="49" charset="-128"/>
              </a:rPr>
              <a:t>11</a:t>
            </a:r>
            <a:r>
              <a:rPr lang="ja-JP" altLang="en-US" sz="1184" dirty="0">
                <a:solidFill>
                  <a:srgbClr val="000066"/>
                </a:solidFill>
                <a:latin typeface="ＭＳ ゴシック" panose="020B0609070205080204" pitchFamily="49" charset="-128"/>
                <a:ea typeface="ＭＳ ゴシック" panose="020B0609070205080204" pitchFamily="49" charset="-128"/>
              </a:rPr>
              <a:t>　年金記録システム利用者の</a:t>
            </a:r>
            <a:r>
              <a:rPr lang="en-US" altLang="ja-JP" sz="1184" dirty="0">
                <a:solidFill>
                  <a:srgbClr val="000066"/>
                </a:solidFill>
                <a:latin typeface="ＭＳ ゴシック" panose="020B0609070205080204" pitchFamily="49" charset="-128"/>
                <a:ea typeface="ＭＳ ゴシック" panose="020B0609070205080204" pitchFamily="49" charset="-128"/>
              </a:rPr>
              <a:t>ID</a:t>
            </a:r>
            <a:r>
              <a:rPr lang="ja-JP" altLang="en-US" sz="1184" dirty="0">
                <a:solidFill>
                  <a:srgbClr val="000066"/>
                </a:solidFill>
                <a:latin typeface="ＭＳ ゴシック" panose="020B0609070205080204" pitchFamily="49" charset="-128"/>
                <a:ea typeface="ＭＳ ゴシック" panose="020B0609070205080204" pitchFamily="49" charset="-128"/>
              </a:rPr>
              <a:t>・パスワードの管理</a:t>
            </a:r>
            <a:r>
              <a:rPr lang="en-US" altLang="ja-JP" sz="1184" dirty="0">
                <a:solidFill>
                  <a:srgbClr val="000066"/>
                </a:solidFill>
                <a:latin typeface="ＭＳ ゴシック" panose="020B0609070205080204" pitchFamily="49" charset="-128"/>
                <a:ea typeface="ＭＳ ゴシック" panose="020B0609070205080204" pitchFamily="49" charset="-128"/>
              </a:rPr>
              <a:t>(</a:t>
            </a:r>
            <a:r>
              <a:rPr lang="ja-JP" altLang="en-US" sz="1184" dirty="0">
                <a:solidFill>
                  <a:srgbClr val="000066"/>
                </a:solidFill>
                <a:latin typeface="ＭＳ ゴシック" panose="020B0609070205080204" pitchFamily="49" charset="-128"/>
                <a:ea typeface="ＭＳ ゴシック" panose="020B0609070205080204" pitchFamily="49" charset="-128"/>
              </a:rPr>
              <a:t>複数回答</a:t>
            </a:r>
            <a:r>
              <a:rPr lang="en-US" altLang="ja-JP" sz="1184" dirty="0">
                <a:solidFill>
                  <a:srgbClr val="000066"/>
                </a:solidFill>
                <a:latin typeface="ＭＳ ゴシック" panose="020B0609070205080204" pitchFamily="49" charset="-128"/>
                <a:ea typeface="ＭＳ ゴシック" panose="020B0609070205080204" pitchFamily="49" charset="-128"/>
              </a:rPr>
              <a:t>)</a:t>
            </a:r>
            <a:endParaRPr lang="ja-JP" altLang="en-US" sz="1184" dirty="0">
              <a:solidFill>
                <a:srgbClr val="000066"/>
              </a:solidFill>
              <a:latin typeface="ＭＳ ゴシック" panose="020B0609070205080204" pitchFamily="49" charset="-128"/>
              <a:ea typeface="ＭＳ ゴシック" panose="020B0609070205080204" pitchFamily="49" charset="-128"/>
            </a:endParaRPr>
          </a:p>
        </p:txBody>
      </p:sp>
      <p:sp>
        <p:nvSpPr>
          <p:cNvPr id="19" name="角丸四角形 18"/>
          <p:cNvSpPr/>
          <p:nvPr/>
        </p:nvSpPr>
        <p:spPr>
          <a:xfrm>
            <a:off x="5919964" y="2627592"/>
            <a:ext cx="5076788" cy="990544"/>
          </a:xfrm>
          <a:prstGeom prst="roundRect">
            <a:avLst>
              <a:gd name="adj" fmla="val 8343"/>
            </a:avLst>
          </a:prstGeom>
          <a:noFill/>
          <a:ln w="19050">
            <a:solidFill>
              <a:srgbClr val="FF33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2897" tIns="42897" rIns="42897" bIns="42897" numCol="1" spcCol="0" rtlCol="0" fromWordArt="0" anchor="ctr" anchorCtr="0" forceAA="0" compatLnSpc="1">
            <a:prstTxWarp prst="textNoShape">
              <a:avLst/>
            </a:prstTxWarp>
            <a:noAutofit/>
          </a:bodyPr>
          <a:lstStyle/>
          <a:p>
            <a:r>
              <a:rPr lang="ja-JP" altLang="en-US" sz="1130" dirty="0">
                <a:solidFill>
                  <a:schemeClr val="tx1"/>
                </a:solidFill>
                <a:latin typeface="ＭＳ Ｐ明朝" panose="02020600040205080304" pitchFamily="18" charset="-128"/>
                <a:ea typeface="ＭＳ Ｐ明朝" panose="02020600040205080304" pitchFamily="18" charset="-128"/>
              </a:rPr>
              <a:t>　過去</a:t>
            </a:r>
            <a:r>
              <a:rPr lang="en-US" altLang="ja-JP" sz="1130" dirty="0">
                <a:solidFill>
                  <a:schemeClr val="tx1"/>
                </a:solidFill>
                <a:latin typeface="ＭＳ Ｐ明朝" panose="02020600040205080304" pitchFamily="18" charset="-128"/>
                <a:ea typeface="ＭＳ Ｐ明朝" panose="02020600040205080304" pitchFamily="18" charset="-128"/>
              </a:rPr>
              <a:t>1</a:t>
            </a:r>
            <a:r>
              <a:rPr lang="ja-JP" altLang="en-US" sz="1130" dirty="0">
                <a:solidFill>
                  <a:schemeClr val="tx1"/>
                </a:solidFill>
                <a:latin typeface="ＭＳ Ｐ明朝" panose="02020600040205080304" pitchFamily="18" charset="-128"/>
                <a:ea typeface="ＭＳ Ｐ明朝" panose="02020600040205080304" pitchFamily="18" charset="-128"/>
              </a:rPr>
              <a:t>年間、年金記録管理システムを利用したことがある受託機関における、年金記録管理システム利用者の</a:t>
            </a:r>
            <a:r>
              <a:rPr lang="en-US" altLang="ja-JP" sz="1130" dirty="0">
                <a:solidFill>
                  <a:schemeClr val="tx1"/>
                </a:solidFill>
                <a:latin typeface="ＭＳ Ｐ明朝" panose="02020600040205080304" pitchFamily="18" charset="-128"/>
                <a:ea typeface="ＭＳ Ｐ明朝" panose="02020600040205080304" pitchFamily="18" charset="-128"/>
              </a:rPr>
              <a:t>ID</a:t>
            </a:r>
            <a:r>
              <a:rPr lang="ja-JP" altLang="en-US" sz="1130" dirty="0">
                <a:solidFill>
                  <a:schemeClr val="tx1"/>
                </a:solidFill>
                <a:latin typeface="ＭＳ Ｐ明朝" panose="02020600040205080304" pitchFamily="18" charset="-128"/>
                <a:ea typeface="ＭＳ Ｐ明朝" panose="02020600040205080304" pitchFamily="18" charset="-128"/>
              </a:rPr>
              <a:t>及び</a:t>
            </a:r>
            <a:r>
              <a:rPr lang="ja-JP" altLang="en-US" sz="1130" dirty="0" smtClean="0">
                <a:solidFill>
                  <a:schemeClr val="tx1"/>
                </a:solidFill>
                <a:latin typeface="ＭＳ Ｐ明朝" panose="02020600040205080304" pitchFamily="18" charset="-128"/>
                <a:ea typeface="ＭＳ Ｐ明朝" panose="02020600040205080304" pitchFamily="18" charset="-128"/>
              </a:rPr>
              <a:t>パスワードの管理</a:t>
            </a:r>
            <a:r>
              <a:rPr lang="ja-JP" altLang="en-US" sz="1130" dirty="0">
                <a:solidFill>
                  <a:schemeClr val="tx1"/>
                </a:solidFill>
                <a:latin typeface="ＭＳ Ｐ明朝" panose="02020600040205080304" pitchFamily="18" charset="-128"/>
                <a:ea typeface="ＭＳ Ｐ明朝" panose="02020600040205080304" pitchFamily="18" charset="-128"/>
              </a:rPr>
              <a:t>状況について</a:t>
            </a:r>
            <a:r>
              <a:rPr lang="ja-JP" altLang="en-US" sz="1130" dirty="0" smtClean="0">
                <a:solidFill>
                  <a:schemeClr val="tx1"/>
                </a:solidFill>
                <a:latin typeface="ＭＳ Ｐ明朝" panose="02020600040205080304" pitchFamily="18" charset="-128"/>
                <a:ea typeface="ＭＳ Ｐ明朝" panose="02020600040205080304" pitchFamily="18" charset="-128"/>
              </a:rPr>
              <a:t>、「</a:t>
            </a:r>
            <a:r>
              <a:rPr lang="ja-JP" altLang="en-US" sz="1130" dirty="0">
                <a:solidFill>
                  <a:schemeClr val="tx1"/>
                </a:solidFill>
                <a:latin typeface="ＭＳ Ｐ明朝" panose="02020600040205080304" pitchFamily="18" charset="-128"/>
                <a:ea typeface="ＭＳ Ｐ明朝" panose="02020600040205080304" pitchFamily="18" charset="-128"/>
              </a:rPr>
              <a:t>①各自が適切に管理</a:t>
            </a:r>
            <a:r>
              <a:rPr lang="ja-JP" altLang="en-US" sz="1130" dirty="0" smtClean="0">
                <a:solidFill>
                  <a:schemeClr val="tx1"/>
                </a:solidFill>
                <a:latin typeface="ＭＳ Ｐ明朝" panose="02020600040205080304" pitchFamily="18" charset="-128"/>
                <a:ea typeface="ＭＳ Ｐ明朝" panose="02020600040205080304" pitchFamily="18" charset="-128"/>
              </a:rPr>
              <a:t>」が</a:t>
            </a:r>
            <a:r>
              <a:rPr lang="en-US" altLang="ja-JP" sz="1130" dirty="0" smtClean="0">
                <a:solidFill>
                  <a:schemeClr val="tx1"/>
                </a:solidFill>
                <a:latin typeface="ＭＳ Ｐ明朝" panose="02020600040205080304" pitchFamily="18" charset="-128"/>
                <a:ea typeface="ＭＳ Ｐ明朝" panose="02020600040205080304" pitchFamily="18" charset="-128"/>
              </a:rPr>
              <a:t>97.1%</a:t>
            </a:r>
            <a:r>
              <a:rPr lang="ja-JP" altLang="en-US" sz="1130" dirty="0" err="1" smtClean="0">
                <a:solidFill>
                  <a:schemeClr val="tx1"/>
                </a:solidFill>
                <a:latin typeface="ＭＳ Ｐ明朝" panose="02020600040205080304" pitchFamily="18" charset="-128"/>
                <a:ea typeface="ＭＳ Ｐ明朝" panose="02020600040205080304" pitchFamily="18" charset="-128"/>
              </a:rPr>
              <a:t>、</a:t>
            </a:r>
            <a:r>
              <a:rPr lang="ja-JP" altLang="en-US" sz="1130" dirty="0" smtClean="0">
                <a:solidFill>
                  <a:schemeClr val="tx1"/>
                </a:solidFill>
                <a:latin typeface="ＭＳ Ｐ明朝" panose="02020600040205080304" pitchFamily="18" charset="-128"/>
                <a:ea typeface="ＭＳ Ｐ明朝" panose="02020600040205080304" pitchFamily="18" charset="-128"/>
              </a:rPr>
              <a:t>一方</a:t>
            </a:r>
            <a:r>
              <a:rPr lang="ja-JP" altLang="en-US" sz="1130" dirty="0">
                <a:solidFill>
                  <a:schemeClr val="tx1"/>
                </a:solidFill>
                <a:latin typeface="ＭＳ Ｐ明朝" panose="02020600040205080304" pitchFamily="18" charset="-128"/>
                <a:ea typeface="ＭＳ Ｐ明朝" panose="02020600040205080304" pitchFamily="18" charset="-128"/>
              </a:rPr>
              <a:t>、「②見やすいところに添付」が</a:t>
            </a:r>
            <a:r>
              <a:rPr lang="en-US" altLang="ja-JP" sz="1130" dirty="0">
                <a:solidFill>
                  <a:schemeClr val="tx1"/>
                </a:solidFill>
                <a:latin typeface="ＭＳ Ｐ明朝" panose="02020600040205080304" pitchFamily="18" charset="-128"/>
                <a:ea typeface="ＭＳ Ｐ明朝" panose="02020600040205080304" pitchFamily="18" charset="-128"/>
              </a:rPr>
              <a:t>3%</a:t>
            </a:r>
            <a:r>
              <a:rPr lang="ja-JP" altLang="en-US" sz="1130" dirty="0" err="1">
                <a:solidFill>
                  <a:schemeClr val="tx1"/>
                </a:solidFill>
                <a:latin typeface="ＭＳ Ｐ明朝" panose="02020600040205080304" pitchFamily="18" charset="-128"/>
                <a:ea typeface="ＭＳ Ｐ明朝" panose="02020600040205080304" pitchFamily="18" charset="-128"/>
              </a:rPr>
              <a:t>、</a:t>
            </a:r>
            <a:r>
              <a:rPr lang="ja-JP" altLang="en-US" sz="1130" dirty="0">
                <a:solidFill>
                  <a:schemeClr val="tx1"/>
                </a:solidFill>
                <a:latin typeface="ＭＳ Ｐ明朝" panose="02020600040205080304" pitchFamily="18" charset="-128"/>
                <a:ea typeface="ＭＳ Ｐ明朝" panose="02020600040205080304" pitchFamily="18" charset="-128"/>
              </a:rPr>
              <a:t>「③部署内で共有」が</a:t>
            </a:r>
            <a:r>
              <a:rPr lang="en-US" altLang="ja-JP" sz="1130" dirty="0">
                <a:solidFill>
                  <a:schemeClr val="tx1"/>
                </a:solidFill>
                <a:latin typeface="ＭＳ Ｐ明朝" panose="02020600040205080304" pitchFamily="18" charset="-128"/>
                <a:ea typeface="ＭＳ Ｐ明朝" panose="02020600040205080304" pitchFamily="18" charset="-128"/>
              </a:rPr>
              <a:t>2.6%</a:t>
            </a:r>
            <a:r>
              <a:rPr lang="ja-JP" altLang="en-US" sz="1130" dirty="0">
                <a:solidFill>
                  <a:schemeClr val="tx1"/>
                </a:solidFill>
                <a:latin typeface="ＭＳ Ｐ明朝" panose="02020600040205080304" pitchFamily="18" charset="-128"/>
                <a:ea typeface="ＭＳ Ｐ明朝" panose="02020600040205080304" pitchFamily="18" charset="-128"/>
              </a:rPr>
              <a:t>ありました。</a:t>
            </a:r>
          </a:p>
        </p:txBody>
      </p:sp>
      <p:sp>
        <p:nvSpPr>
          <p:cNvPr id="13" name="額縁 12"/>
          <p:cNvSpPr/>
          <p:nvPr/>
        </p:nvSpPr>
        <p:spPr>
          <a:xfrm>
            <a:off x="4283918" y="3978176"/>
            <a:ext cx="6696744" cy="3255193"/>
          </a:xfrm>
          <a:prstGeom prst="bevel">
            <a:avLst>
              <a:gd name="adj" fmla="val 3450"/>
            </a:avLst>
          </a:prstGeom>
          <a:no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lIns="77483" tIns="77483" rIns="77483" bIns="77483" rtlCol="0" anchor="ctr" anchorCtr="0"/>
          <a:lstStyle/>
          <a:p>
            <a:r>
              <a:rPr lang="ja-JP" altLang="en-US" sz="1400" dirty="0">
                <a:solidFill>
                  <a:schemeClr val="tx1"/>
                </a:solidFill>
                <a:latin typeface="ＭＳ Ｐ明朝" panose="02020600040205080304" pitchFamily="18" charset="-128"/>
                <a:ea typeface="ＭＳ Ｐ明朝" panose="02020600040205080304" pitchFamily="18" charset="-128"/>
              </a:rPr>
              <a:t>☞</a:t>
            </a:r>
            <a:r>
              <a:rPr lang="ja-JP" altLang="en-US" sz="1291" dirty="0">
                <a:solidFill>
                  <a:schemeClr val="tx1"/>
                </a:solidFill>
                <a:latin typeface="ＭＳ Ｐ明朝" panose="02020600040205080304" pitchFamily="18" charset="-128"/>
                <a:ea typeface="ＭＳ Ｐ明朝" panose="02020600040205080304" pitchFamily="18" charset="-128"/>
              </a:rPr>
              <a:t>　年金記録管理システムを利用する受託機関は、「農業者年金記録管理システム利用規約」</a:t>
            </a:r>
            <a:r>
              <a:rPr lang="en-US" altLang="ja-JP" sz="1291" dirty="0">
                <a:solidFill>
                  <a:schemeClr val="tx1"/>
                </a:solidFill>
                <a:latin typeface="ＭＳ Ｐ明朝" panose="02020600040205080304" pitchFamily="18" charset="-128"/>
                <a:ea typeface="ＭＳ Ｐ明朝" panose="02020600040205080304" pitchFamily="18" charset="-128"/>
              </a:rPr>
              <a:t>(</a:t>
            </a:r>
            <a:r>
              <a:rPr lang="ja-JP" altLang="en-US" sz="1291" dirty="0">
                <a:solidFill>
                  <a:schemeClr val="tx1"/>
                </a:solidFill>
                <a:latin typeface="ＭＳ Ｐ明朝" panose="02020600040205080304" pitchFamily="18" charset="-128"/>
                <a:ea typeface="ＭＳ Ｐ明朝" panose="02020600040205080304" pitchFamily="18" charset="-128"/>
              </a:rPr>
              <a:t>以下「利用規約」という。</a:t>
            </a:r>
            <a:r>
              <a:rPr lang="en-US" altLang="ja-JP" sz="1291" dirty="0">
                <a:solidFill>
                  <a:schemeClr val="tx1"/>
                </a:solidFill>
                <a:latin typeface="ＭＳ Ｐ明朝" panose="02020600040205080304" pitchFamily="18" charset="-128"/>
                <a:ea typeface="ＭＳ Ｐ明朝" panose="02020600040205080304" pitchFamily="18" charset="-128"/>
              </a:rPr>
              <a:t>)</a:t>
            </a:r>
            <a:r>
              <a:rPr lang="ja-JP" altLang="en-US" sz="1291" dirty="0" err="1">
                <a:solidFill>
                  <a:schemeClr val="tx1"/>
                </a:solidFill>
                <a:latin typeface="ＭＳ Ｐ明朝" panose="02020600040205080304" pitchFamily="18" charset="-128"/>
                <a:ea typeface="ＭＳ Ｐ明朝" panose="02020600040205080304" pitchFamily="18" charset="-128"/>
              </a:rPr>
              <a:t>を承</a:t>
            </a:r>
            <a:r>
              <a:rPr lang="ja-JP" altLang="en-US" sz="1291" dirty="0" smtClean="0">
                <a:solidFill>
                  <a:schemeClr val="tx1"/>
                </a:solidFill>
                <a:latin typeface="ＭＳ Ｐ明朝" panose="02020600040205080304" pitchFamily="18" charset="-128"/>
                <a:ea typeface="ＭＳ Ｐ明朝" panose="02020600040205080304" pitchFamily="18" charset="-128"/>
              </a:rPr>
              <a:t>諾された上</a:t>
            </a:r>
            <a:r>
              <a:rPr lang="ja-JP" altLang="en-US" sz="1291" dirty="0">
                <a:solidFill>
                  <a:schemeClr val="tx1"/>
                </a:solidFill>
                <a:latin typeface="ＭＳ Ｐ明朝" panose="02020600040205080304" pitchFamily="18" charset="-128"/>
                <a:ea typeface="ＭＳ Ｐ明朝" panose="02020600040205080304" pitchFamily="18" charset="-128"/>
              </a:rPr>
              <a:t>で、</a:t>
            </a:r>
            <a:r>
              <a:rPr lang="ja-JP" altLang="en-US" sz="1291" dirty="0" smtClean="0">
                <a:solidFill>
                  <a:schemeClr val="tx1"/>
                </a:solidFill>
                <a:latin typeface="ＭＳ Ｐ明朝" panose="02020600040205080304" pitchFamily="18" charset="-128"/>
                <a:ea typeface="ＭＳ Ｐ明朝" panose="02020600040205080304" pitchFamily="18" charset="-128"/>
              </a:rPr>
              <a:t>利用していただいています。</a:t>
            </a:r>
            <a:endParaRPr lang="ja-JP" altLang="en-US" sz="800" dirty="0">
              <a:solidFill>
                <a:schemeClr val="tx1"/>
              </a:solidFill>
              <a:latin typeface="ＭＳ Ｐ明朝" panose="02020600040205080304" pitchFamily="18" charset="-128"/>
              <a:ea typeface="ＭＳ Ｐ明朝" panose="02020600040205080304" pitchFamily="18" charset="-128"/>
            </a:endParaRPr>
          </a:p>
          <a:p>
            <a:r>
              <a:rPr lang="ja-JP" altLang="en-US" sz="800" dirty="0">
                <a:solidFill>
                  <a:schemeClr val="tx1"/>
                </a:solidFill>
                <a:latin typeface="ＭＳ Ｐ明朝" panose="02020600040205080304" pitchFamily="18" charset="-128"/>
                <a:ea typeface="ＭＳ Ｐ明朝" panose="02020600040205080304" pitchFamily="18" charset="-128"/>
              </a:rPr>
              <a:t/>
            </a:r>
            <a:br>
              <a:rPr lang="ja-JP" altLang="en-US" sz="800" dirty="0">
                <a:solidFill>
                  <a:schemeClr val="tx1"/>
                </a:solidFill>
                <a:latin typeface="ＭＳ Ｐ明朝" panose="02020600040205080304" pitchFamily="18" charset="-128"/>
                <a:ea typeface="ＭＳ Ｐ明朝" panose="02020600040205080304" pitchFamily="18" charset="-128"/>
              </a:rPr>
            </a:br>
            <a:r>
              <a:rPr lang="ja-JP" altLang="en-US" sz="1291" dirty="0">
                <a:solidFill>
                  <a:schemeClr val="tx1"/>
                </a:solidFill>
                <a:latin typeface="ＭＳ Ｐ明朝" panose="02020600040205080304" pitchFamily="18" charset="-128"/>
                <a:ea typeface="ＭＳ Ｐ明朝" panose="02020600040205080304" pitchFamily="18" charset="-128"/>
              </a:rPr>
              <a:t>・利用規約の第６条３の</a:t>
            </a:r>
            <a:r>
              <a:rPr lang="en-US" altLang="ja-JP" sz="1291" dirty="0">
                <a:solidFill>
                  <a:schemeClr val="tx1"/>
                </a:solidFill>
                <a:latin typeface="ＭＳ Ｐ明朝" panose="02020600040205080304" pitchFamily="18" charset="-128"/>
                <a:ea typeface="ＭＳ Ｐ明朝" panose="02020600040205080304" pitchFamily="18" charset="-128"/>
              </a:rPr>
              <a:t>(</a:t>
            </a:r>
            <a:r>
              <a:rPr lang="ja-JP" altLang="en-US" sz="1291" dirty="0">
                <a:solidFill>
                  <a:schemeClr val="tx1"/>
                </a:solidFill>
                <a:latin typeface="ＭＳ Ｐ明朝" panose="02020600040205080304" pitchFamily="18" charset="-128"/>
                <a:ea typeface="ＭＳ Ｐ明朝" panose="02020600040205080304" pitchFamily="18" charset="-128"/>
              </a:rPr>
              <a:t>２</a:t>
            </a:r>
            <a:r>
              <a:rPr lang="en-US" altLang="ja-JP" sz="1291" dirty="0">
                <a:solidFill>
                  <a:schemeClr val="tx1"/>
                </a:solidFill>
                <a:latin typeface="ＭＳ Ｐ明朝" panose="02020600040205080304" pitchFamily="18" charset="-128"/>
                <a:ea typeface="ＭＳ Ｐ明朝" panose="02020600040205080304" pitchFamily="18" charset="-128"/>
              </a:rPr>
              <a:t>)</a:t>
            </a:r>
            <a:r>
              <a:rPr lang="ja-JP" altLang="en-US" sz="1291" dirty="0">
                <a:solidFill>
                  <a:schemeClr val="tx1"/>
                </a:solidFill>
                <a:latin typeface="ＭＳ Ｐ明朝" panose="02020600040205080304" pitchFamily="18" charset="-128"/>
                <a:ea typeface="ＭＳ Ｐ明朝" panose="02020600040205080304" pitchFamily="18" charset="-128"/>
              </a:rPr>
              <a:t>において、「ユーザー</a:t>
            </a:r>
            <a:r>
              <a:rPr lang="en-US" altLang="ja-JP" sz="1291" dirty="0">
                <a:solidFill>
                  <a:schemeClr val="tx1"/>
                </a:solidFill>
                <a:latin typeface="ＭＳ Ｐ明朝" panose="02020600040205080304" pitchFamily="18" charset="-128"/>
                <a:ea typeface="ＭＳ Ｐ明朝" panose="02020600040205080304" pitchFamily="18" charset="-128"/>
              </a:rPr>
              <a:t>ID</a:t>
            </a:r>
            <a:r>
              <a:rPr lang="ja-JP" altLang="en-US" sz="1291" dirty="0" err="1">
                <a:solidFill>
                  <a:schemeClr val="tx1"/>
                </a:solidFill>
                <a:latin typeface="ＭＳ Ｐ明朝" panose="02020600040205080304" pitchFamily="18" charset="-128"/>
                <a:ea typeface="ＭＳ Ｐ明朝" panose="02020600040205080304" pitchFamily="18" charset="-128"/>
              </a:rPr>
              <a:t>、</a:t>
            </a:r>
            <a:r>
              <a:rPr lang="ja-JP" altLang="en-US" sz="1291" dirty="0">
                <a:solidFill>
                  <a:schemeClr val="tx1"/>
                </a:solidFill>
                <a:latin typeface="ＭＳ Ｐ明朝" panose="02020600040205080304" pitchFamily="18" charset="-128"/>
                <a:ea typeface="ＭＳ Ｐ明朝" panose="02020600040205080304" pitchFamily="18" charset="-128"/>
              </a:rPr>
              <a:t>パスワード、電子証明書及び秘密鍵に</a:t>
            </a:r>
            <a:r>
              <a:rPr lang="ja-JP" altLang="en-US" sz="1291" dirty="0" err="1" smtClean="0">
                <a:solidFill>
                  <a:schemeClr val="tx1"/>
                </a:solidFill>
                <a:latin typeface="ＭＳ Ｐ明朝" panose="02020600040205080304" pitchFamily="18" charset="-128"/>
                <a:ea typeface="ＭＳ Ｐ明朝" panose="02020600040205080304" pitchFamily="18" charset="-128"/>
              </a:rPr>
              <a:t>つ</a:t>
            </a:r>
            <a:endParaRPr lang="ja-JP" altLang="en-US" sz="1291" dirty="0" smtClean="0">
              <a:solidFill>
                <a:schemeClr val="tx1"/>
              </a:solidFill>
              <a:latin typeface="ＭＳ Ｐ明朝" panose="02020600040205080304" pitchFamily="18" charset="-128"/>
              <a:ea typeface="ＭＳ Ｐ明朝" panose="02020600040205080304" pitchFamily="18" charset="-128"/>
            </a:endParaRPr>
          </a:p>
          <a:p>
            <a:r>
              <a:rPr lang="ja-JP" altLang="en-US" sz="1291" dirty="0">
                <a:solidFill>
                  <a:schemeClr val="tx1"/>
                </a:solidFill>
                <a:latin typeface="ＭＳ Ｐ明朝" panose="02020600040205080304" pitchFamily="18" charset="-128"/>
                <a:ea typeface="ＭＳ Ｐ明朝" panose="02020600040205080304" pitchFamily="18" charset="-128"/>
              </a:rPr>
              <a:t>　</a:t>
            </a:r>
            <a:r>
              <a:rPr lang="ja-JP" altLang="en-US" sz="1291" dirty="0" smtClean="0">
                <a:solidFill>
                  <a:schemeClr val="tx1"/>
                </a:solidFill>
                <a:latin typeface="ＭＳ Ｐ明朝" panose="02020600040205080304" pitchFamily="18" charset="-128"/>
                <a:ea typeface="ＭＳ Ｐ明朝" panose="02020600040205080304" pitchFamily="18" charset="-128"/>
              </a:rPr>
              <a:t>いて</a:t>
            </a:r>
            <a:r>
              <a:rPr lang="ja-JP" altLang="en-US" sz="1291" dirty="0">
                <a:solidFill>
                  <a:schemeClr val="tx1"/>
                </a:solidFill>
                <a:latin typeface="ＭＳ Ｐ明朝" panose="02020600040205080304" pitchFamily="18" charset="-128"/>
                <a:ea typeface="ＭＳ Ｐ明朝" panose="02020600040205080304" pitchFamily="18" charset="-128"/>
              </a:rPr>
              <a:t>は、利用者ごとに付与されるものであり、付与された利用者以外には開示しないものと</a:t>
            </a:r>
            <a:r>
              <a:rPr lang="ja-JP" altLang="en-US" sz="1291" dirty="0" smtClean="0">
                <a:solidFill>
                  <a:schemeClr val="tx1"/>
                </a:solidFill>
                <a:latin typeface="ＭＳ Ｐ明朝" panose="02020600040205080304" pitchFamily="18" charset="-128"/>
                <a:ea typeface="ＭＳ Ｐ明朝" panose="02020600040205080304" pitchFamily="18" charset="-128"/>
              </a:rPr>
              <a:t>し</a:t>
            </a:r>
            <a:br>
              <a:rPr lang="ja-JP" altLang="en-US" sz="1291" dirty="0" smtClean="0">
                <a:solidFill>
                  <a:schemeClr val="tx1"/>
                </a:solidFill>
                <a:latin typeface="ＭＳ Ｐ明朝" panose="02020600040205080304" pitchFamily="18" charset="-128"/>
                <a:ea typeface="ＭＳ Ｐ明朝" panose="02020600040205080304" pitchFamily="18" charset="-128"/>
              </a:rPr>
            </a:br>
            <a:r>
              <a:rPr lang="ja-JP" altLang="en-US" sz="1291" dirty="0" smtClean="0">
                <a:solidFill>
                  <a:schemeClr val="tx1"/>
                </a:solidFill>
                <a:latin typeface="ＭＳ Ｐ明朝" panose="02020600040205080304" pitchFamily="18" charset="-128"/>
                <a:ea typeface="ＭＳ Ｐ明朝" panose="02020600040205080304" pitchFamily="18" charset="-128"/>
              </a:rPr>
              <a:t>　ます</a:t>
            </a:r>
            <a:r>
              <a:rPr lang="ja-JP" altLang="en-US" sz="1291" dirty="0">
                <a:solidFill>
                  <a:schemeClr val="tx1"/>
                </a:solidFill>
                <a:latin typeface="ＭＳ Ｐ明朝" panose="02020600040205080304" pitchFamily="18" charset="-128"/>
                <a:ea typeface="ＭＳ Ｐ明朝" panose="02020600040205080304" pitchFamily="18" charset="-128"/>
              </a:rPr>
              <a:t>。」としています。</a:t>
            </a:r>
          </a:p>
          <a:p>
            <a:r>
              <a:rPr lang="ja-JP" altLang="en-US" sz="1291" dirty="0" smtClean="0">
                <a:solidFill>
                  <a:schemeClr val="tx1"/>
                </a:solidFill>
                <a:latin typeface="ＭＳ Ｐ明朝" panose="02020600040205080304" pitchFamily="18" charset="-128"/>
                <a:ea typeface="ＭＳ Ｐ明朝" panose="02020600040205080304" pitchFamily="18" charset="-128"/>
              </a:rPr>
              <a:t>　</a:t>
            </a:r>
            <a:r>
              <a:rPr lang="ja-JP" altLang="en-US" sz="1291" dirty="0">
                <a:solidFill>
                  <a:schemeClr val="tx1"/>
                </a:solidFill>
                <a:latin typeface="ＭＳ Ｐ明朝" panose="02020600040205080304" pitchFamily="18" charset="-128"/>
                <a:ea typeface="ＭＳ Ｐ明朝" panose="02020600040205080304" pitchFamily="18" charset="-128"/>
              </a:rPr>
              <a:t>　</a:t>
            </a:r>
            <a:r>
              <a:rPr lang="en-US" altLang="ja-JP" sz="1291" dirty="0">
                <a:solidFill>
                  <a:schemeClr val="tx1"/>
                </a:solidFill>
                <a:latin typeface="ＭＳ Ｐ明朝" panose="02020600040205080304" pitchFamily="18" charset="-128"/>
                <a:ea typeface="ＭＳ Ｐ明朝" panose="02020600040205080304" pitchFamily="18" charset="-128"/>
              </a:rPr>
              <a:t>ID</a:t>
            </a:r>
            <a:r>
              <a:rPr lang="ja-JP" altLang="en-US" sz="1291" dirty="0">
                <a:solidFill>
                  <a:schemeClr val="tx1"/>
                </a:solidFill>
                <a:latin typeface="ＭＳ Ｐ明朝" panose="02020600040205080304" pitchFamily="18" charset="-128"/>
                <a:ea typeface="ＭＳ Ｐ明朝" panose="02020600040205080304" pitchFamily="18" charset="-128"/>
              </a:rPr>
              <a:t>及びパスワードを見やすい箇所に添付したり部署内で共有することは、年金業務</a:t>
            </a:r>
            <a:r>
              <a:rPr lang="ja-JP" altLang="en-US" sz="1291" dirty="0" smtClean="0">
                <a:solidFill>
                  <a:schemeClr val="tx1"/>
                </a:solidFill>
                <a:latin typeface="ＭＳ Ｐ明朝" panose="02020600040205080304" pitchFamily="18" charset="-128"/>
                <a:ea typeface="ＭＳ Ｐ明朝" panose="02020600040205080304" pitchFamily="18" charset="-128"/>
              </a:rPr>
              <a:t>担当</a:t>
            </a:r>
            <a:br>
              <a:rPr lang="ja-JP" altLang="en-US" sz="1291" dirty="0" smtClean="0">
                <a:solidFill>
                  <a:schemeClr val="tx1"/>
                </a:solidFill>
                <a:latin typeface="ＭＳ Ｐ明朝" panose="02020600040205080304" pitchFamily="18" charset="-128"/>
                <a:ea typeface="ＭＳ Ｐ明朝" panose="02020600040205080304" pitchFamily="18" charset="-128"/>
              </a:rPr>
            </a:br>
            <a:r>
              <a:rPr lang="ja-JP" altLang="en-US" sz="1291" dirty="0" smtClean="0">
                <a:solidFill>
                  <a:schemeClr val="tx1"/>
                </a:solidFill>
                <a:latin typeface="ＭＳ Ｐ明朝" panose="02020600040205080304" pitchFamily="18" charset="-128"/>
                <a:ea typeface="ＭＳ Ｐ明朝" panose="02020600040205080304" pitchFamily="18" charset="-128"/>
              </a:rPr>
              <a:t>　者</a:t>
            </a:r>
            <a:r>
              <a:rPr lang="ja-JP" altLang="en-US" sz="1291" dirty="0">
                <a:solidFill>
                  <a:schemeClr val="tx1"/>
                </a:solidFill>
                <a:latin typeface="ＭＳ Ｐ明朝" panose="02020600040205080304" pitchFamily="18" charset="-128"/>
                <a:ea typeface="ＭＳ Ｐ明朝" panose="02020600040205080304" pitchFamily="18" charset="-128"/>
              </a:rPr>
              <a:t>以外が不正に端末を操作して、中の情報を盗み見たり、情報を窃取するリスクが高く</a:t>
            </a:r>
            <a:r>
              <a:rPr lang="ja-JP" altLang="en-US" sz="1291" dirty="0" smtClean="0">
                <a:solidFill>
                  <a:schemeClr val="tx1"/>
                </a:solidFill>
                <a:latin typeface="ＭＳ Ｐ明朝" panose="02020600040205080304" pitchFamily="18" charset="-128"/>
                <a:ea typeface="ＭＳ Ｐ明朝" panose="02020600040205080304" pitchFamily="18" charset="-128"/>
              </a:rPr>
              <a:t>なる</a:t>
            </a:r>
          </a:p>
          <a:p>
            <a:r>
              <a:rPr lang="ja-JP" altLang="en-US" sz="1291" dirty="0">
                <a:solidFill>
                  <a:schemeClr val="tx1"/>
                </a:solidFill>
                <a:latin typeface="ＭＳ Ｐ明朝" panose="02020600040205080304" pitchFamily="18" charset="-128"/>
                <a:ea typeface="ＭＳ Ｐ明朝" panose="02020600040205080304" pitchFamily="18" charset="-128"/>
              </a:rPr>
              <a:t>　</a:t>
            </a:r>
            <a:r>
              <a:rPr lang="ja-JP" altLang="en-US" sz="1291" dirty="0" smtClean="0">
                <a:solidFill>
                  <a:schemeClr val="tx1"/>
                </a:solidFill>
                <a:latin typeface="ＭＳ Ｐ明朝" panose="02020600040205080304" pitchFamily="18" charset="-128"/>
                <a:ea typeface="ＭＳ Ｐ明朝" panose="02020600040205080304" pitchFamily="18" charset="-128"/>
              </a:rPr>
              <a:t>こと</a:t>
            </a:r>
            <a:r>
              <a:rPr lang="ja-JP" altLang="en-US" sz="1291" dirty="0">
                <a:solidFill>
                  <a:schemeClr val="tx1"/>
                </a:solidFill>
                <a:latin typeface="ＭＳ Ｐ明朝" panose="02020600040205080304" pitchFamily="18" charset="-128"/>
                <a:ea typeface="ＭＳ Ｐ明朝" panose="02020600040205080304" pitchFamily="18" charset="-128"/>
              </a:rPr>
              <a:t>から、絶対にしないでください。</a:t>
            </a:r>
            <a:r>
              <a:rPr lang="ja-JP" altLang="en-US" sz="800" dirty="0">
                <a:solidFill>
                  <a:schemeClr val="tx1"/>
                </a:solidFill>
                <a:latin typeface="ＭＳ Ｐ明朝" panose="02020600040205080304" pitchFamily="18" charset="-128"/>
                <a:ea typeface="ＭＳ Ｐ明朝" panose="02020600040205080304" pitchFamily="18" charset="-128"/>
              </a:rPr>
              <a:t/>
            </a:r>
            <a:br>
              <a:rPr lang="ja-JP" altLang="en-US" sz="800" dirty="0">
                <a:solidFill>
                  <a:schemeClr val="tx1"/>
                </a:solidFill>
                <a:latin typeface="ＭＳ Ｐ明朝" panose="02020600040205080304" pitchFamily="18" charset="-128"/>
                <a:ea typeface="ＭＳ Ｐ明朝" panose="02020600040205080304" pitchFamily="18" charset="-128"/>
              </a:rPr>
            </a:br>
            <a:endParaRPr lang="ja-JP" altLang="en-US" sz="800" dirty="0">
              <a:solidFill>
                <a:schemeClr val="tx1"/>
              </a:solidFill>
              <a:latin typeface="ＭＳ Ｐ明朝" panose="02020600040205080304" pitchFamily="18" charset="-128"/>
              <a:ea typeface="ＭＳ Ｐ明朝" panose="02020600040205080304" pitchFamily="18" charset="-128"/>
            </a:endParaRPr>
          </a:p>
          <a:p>
            <a:r>
              <a:rPr lang="ja-JP" altLang="en-US" sz="1291" dirty="0">
                <a:solidFill>
                  <a:schemeClr val="tx1"/>
                </a:solidFill>
                <a:latin typeface="ＭＳ Ｐ明朝" panose="02020600040205080304" pitchFamily="18" charset="-128"/>
                <a:ea typeface="ＭＳ Ｐ明朝" panose="02020600040205080304" pitchFamily="18" charset="-128"/>
              </a:rPr>
              <a:t>・利用規約の第６条３の</a:t>
            </a:r>
            <a:r>
              <a:rPr lang="en-US" altLang="ja-JP" sz="1291" dirty="0">
                <a:solidFill>
                  <a:schemeClr val="tx1"/>
                </a:solidFill>
                <a:latin typeface="ＭＳ Ｐ明朝" panose="02020600040205080304" pitchFamily="18" charset="-128"/>
                <a:ea typeface="ＭＳ Ｐ明朝" panose="02020600040205080304" pitchFamily="18" charset="-128"/>
              </a:rPr>
              <a:t>(</a:t>
            </a:r>
            <a:r>
              <a:rPr lang="ja-JP" altLang="en-US" sz="1291" dirty="0">
                <a:solidFill>
                  <a:schemeClr val="tx1"/>
                </a:solidFill>
                <a:latin typeface="ＭＳ Ｐ明朝" panose="02020600040205080304" pitchFamily="18" charset="-128"/>
                <a:ea typeface="ＭＳ Ｐ明朝" panose="02020600040205080304" pitchFamily="18" charset="-128"/>
              </a:rPr>
              <a:t>３</a:t>
            </a:r>
            <a:r>
              <a:rPr lang="en-US" altLang="ja-JP" sz="1291" dirty="0">
                <a:solidFill>
                  <a:schemeClr val="tx1"/>
                </a:solidFill>
                <a:latin typeface="ＭＳ Ｐ明朝" panose="02020600040205080304" pitchFamily="18" charset="-128"/>
                <a:ea typeface="ＭＳ Ｐ明朝" panose="02020600040205080304" pitchFamily="18" charset="-128"/>
              </a:rPr>
              <a:t>)</a:t>
            </a:r>
            <a:r>
              <a:rPr lang="ja-JP" altLang="en-US" sz="1291" dirty="0">
                <a:solidFill>
                  <a:schemeClr val="tx1"/>
                </a:solidFill>
                <a:latin typeface="ＭＳ Ｐ明朝" panose="02020600040205080304" pitchFamily="18" charset="-128"/>
                <a:ea typeface="ＭＳ Ｐ明朝" panose="02020600040205080304" pitchFamily="18" charset="-128"/>
              </a:rPr>
              <a:t>において、「農業者年金記録管理システムを利用する端末には、</a:t>
            </a:r>
            <a:r>
              <a:rPr lang="ja-JP" altLang="en-US" sz="1291" dirty="0" smtClean="0">
                <a:solidFill>
                  <a:schemeClr val="tx1"/>
                </a:solidFill>
                <a:latin typeface="ＭＳ Ｐ明朝" panose="02020600040205080304" pitchFamily="18" charset="-128"/>
                <a:ea typeface="ＭＳ Ｐ明朝" panose="02020600040205080304" pitchFamily="18" charset="-128"/>
              </a:rPr>
              <a:t>ウ</a:t>
            </a:r>
            <a:br>
              <a:rPr lang="ja-JP" altLang="en-US" sz="1291" dirty="0" smtClean="0">
                <a:solidFill>
                  <a:schemeClr val="tx1"/>
                </a:solidFill>
                <a:latin typeface="ＭＳ Ｐ明朝" panose="02020600040205080304" pitchFamily="18" charset="-128"/>
                <a:ea typeface="ＭＳ Ｐ明朝" panose="02020600040205080304" pitchFamily="18" charset="-128"/>
              </a:rPr>
            </a:br>
            <a:r>
              <a:rPr lang="ja-JP" altLang="en-US" sz="1291" dirty="0" smtClean="0">
                <a:solidFill>
                  <a:schemeClr val="tx1"/>
                </a:solidFill>
                <a:latin typeface="ＭＳ Ｐ明朝" panose="02020600040205080304" pitchFamily="18" charset="-128"/>
                <a:ea typeface="ＭＳ Ｐ明朝" panose="02020600040205080304" pitchFamily="18" charset="-128"/>
              </a:rPr>
              <a:t>　イルス</a:t>
            </a:r>
            <a:r>
              <a:rPr lang="ja-JP" altLang="en-US" sz="1291" dirty="0">
                <a:solidFill>
                  <a:schemeClr val="tx1"/>
                </a:solidFill>
                <a:latin typeface="ＭＳ Ｐ明朝" panose="02020600040205080304" pitchFamily="18" charset="-128"/>
                <a:ea typeface="ＭＳ Ｐ明朝" panose="02020600040205080304" pitchFamily="18" charset="-128"/>
              </a:rPr>
              <a:t>対策ソフト等のセキュリテイ対策を講じるとともに、ウィニー等のファイル交換ソフトは</a:t>
            </a:r>
            <a:r>
              <a:rPr lang="ja-JP" altLang="en-US" sz="1291" dirty="0" smtClean="0">
                <a:solidFill>
                  <a:schemeClr val="tx1"/>
                </a:solidFill>
                <a:latin typeface="ＭＳ Ｐ明朝" panose="02020600040205080304" pitchFamily="18" charset="-128"/>
                <a:ea typeface="ＭＳ Ｐ明朝" panose="02020600040205080304" pitchFamily="18" charset="-128"/>
              </a:rPr>
              <a:t>イ</a:t>
            </a:r>
          </a:p>
          <a:p>
            <a:r>
              <a:rPr lang="ja-JP" altLang="en-US" sz="1291" dirty="0">
                <a:solidFill>
                  <a:schemeClr val="tx1"/>
                </a:solidFill>
                <a:latin typeface="ＭＳ Ｐ明朝" panose="02020600040205080304" pitchFamily="18" charset="-128"/>
                <a:ea typeface="ＭＳ Ｐ明朝" panose="02020600040205080304" pitchFamily="18" charset="-128"/>
              </a:rPr>
              <a:t>　</a:t>
            </a:r>
            <a:r>
              <a:rPr lang="ja-JP" altLang="en-US" sz="1291" dirty="0" smtClean="0">
                <a:solidFill>
                  <a:schemeClr val="tx1"/>
                </a:solidFill>
                <a:latin typeface="ＭＳ Ｐ明朝" panose="02020600040205080304" pitchFamily="18" charset="-128"/>
                <a:ea typeface="ＭＳ Ｐ明朝" panose="02020600040205080304" pitchFamily="18" charset="-128"/>
              </a:rPr>
              <a:t>ンストール</a:t>
            </a:r>
            <a:r>
              <a:rPr lang="ja-JP" altLang="en-US" sz="1291" dirty="0">
                <a:solidFill>
                  <a:schemeClr val="tx1"/>
                </a:solidFill>
                <a:latin typeface="ＭＳ Ｐ明朝" panose="02020600040205080304" pitchFamily="18" charset="-128"/>
                <a:ea typeface="ＭＳ Ｐ明朝" panose="02020600040205080304" pitchFamily="18" charset="-128"/>
              </a:rPr>
              <a:t>しないものとします。」としています。</a:t>
            </a:r>
          </a:p>
          <a:p>
            <a:r>
              <a:rPr lang="ja-JP" altLang="en-US" sz="1291" dirty="0">
                <a:solidFill>
                  <a:schemeClr val="tx1"/>
                </a:solidFill>
                <a:latin typeface="ＭＳ Ｐ明朝" panose="02020600040205080304" pitchFamily="18" charset="-128"/>
                <a:ea typeface="ＭＳ Ｐ明朝" panose="02020600040205080304" pitchFamily="18" charset="-128"/>
              </a:rPr>
              <a:t>　</a:t>
            </a:r>
            <a:r>
              <a:rPr lang="ja-JP" altLang="en-US" sz="1291" dirty="0" smtClean="0">
                <a:solidFill>
                  <a:schemeClr val="tx1"/>
                </a:solidFill>
                <a:latin typeface="ＭＳ Ｐ明朝" panose="02020600040205080304" pitchFamily="18" charset="-128"/>
                <a:ea typeface="ＭＳ Ｐ明朝" panose="02020600040205080304" pitchFamily="18" charset="-128"/>
              </a:rPr>
              <a:t>　年金</a:t>
            </a:r>
            <a:r>
              <a:rPr lang="ja-JP" altLang="en-US" sz="1291" dirty="0">
                <a:solidFill>
                  <a:schemeClr val="tx1"/>
                </a:solidFill>
                <a:latin typeface="ＭＳ Ｐ明朝" panose="02020600040205080304" pitchFamily="18" charset="-128"/>
                <a:ea typeface="ＭＳ Ｐ明朝" panose="02020600040205080304" pitchFamily="18" charset="-128"/>
              </a:rPr>
              <a:t>記録管理システムを利用する端末については、必ずウイルス対策ソフトを導入する</a:t>
            </a:r>
            <a:r>
              <a:rPr lang="ja-JP" altLang="en-US" sz="1291" dirty="0" smtClean="0">
                <a:solidFill>
                  <a:schemeClr val="tx1"/>
                </a:solidFill>
                <a:latin typeface="ＭＳ Ｐ明朝" panose="02020600040205080304" pitchFamily="18" charset="-128"/>
                <a:ea typeface="ＭＳ Ｐ明朝" panose="02020600040205080304" pitchFamily="18" charset="-128"/>
              </a:rPr>
              <a:t>な</a:t>
            </a:r>
            <a:br>
              <a:rPr lang="ja-JP" altLang="en-US" sz="1291" dirty="0" smtClean="0">
                <a:solidFill>
                  <a:schemeClr val="tx1"/>
                </a:solidFill>
                <a:latin typeface="ＭＳ Ｐ明朝" panose="02020600040205080304" pitchFamily="18" charset="-128"/>
                <a:ea typeface="ＭＳ Ｐ明朝" panose="02020600040205080304" pitchFamily="18" charset="-128"/>
              </a:rPr>
            </a:br>
            <a:r>
              <a:rPr lang="ja-JP" altLang="en-US" sz="1291" dirty="0" smtClean="0">
                <a:solidFill>
                  <a:schemeClr val="tx1"/>
                </a:solidFill>
                <a:latin typeface="ＭＳ Ｐ明朝" panose="02020600040205080304" pitchFamily="18" charset="-128"/>
                <a:ea typeface="ＭＳ Ｐ明朝" panose="02020600040205080304" pitchFamily="18" charset="-128"/>
              </a:rPr>
              <a:t>　どの</a:t>
            </a:r>
            <a:r>
              <a:rPr lang="ja-JP" altLang="en-US" sz="1291" dirty="0">
                <a:solidFill>
                  <a:schemeClr val="tx1"/>
                </a:solidFill>
                <a:latin typeface="ＭＳ Ｐ明朝" panose="02020600040205080304" pitchFamily="18" charset="-128"/>
                <a:ea typeface="ＭＳ Ｐ明朝" panose="02020600040205080304" pitchFamily="18" charset="-128"/>
              </a:rPr>
              <a:t>セキュリテイ対策を講じてください。</a:t>
            </a:r>
          </a:p>
        </p:txBody>
      </p:sp>
      <p:pic>
        <p:nvPicPr>
          <p:cNvPr id="18" name="図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919" y="713622"/>
            <a:ext cx="4806069" cy="1799709"/>
          </a:xfrm>
          <a:prstGeom prst="rect">
            <a:avLst/>
          </a:prstGeom>
          <a:noFill/>
          <a:extLst>
            <a:ext uri="{909E8E84-426E-40DD-AFC4-6F175D3DCCD1}">
              <a14:hiddenFill xmlns:a14="http://schemas.microsoft.com/office/drawing/2010/main">
                <a:solidFill>
                  <a:srgbClr val="FFFFFF"/>
                </a:solidFill>
              </a14:hiddenFill>
            </a:ext>
          </a:extLst>
        </p:spPr>
      </p:pic>
      <p:pic>
        <p:nvPicPr>
          <p:cNvPr id="20" name="図 1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19964" y="725351"/>
            <a:ext cx="4105238" cy="18389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59903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0A733B4-637B-4A33-AE48-1932963ED9D0}" type="slidenum">
              <a:rPr kumimoji="1" lang="ja-JP" altLang="en-US" smtClean="0"/>
              <a:pPr/>
              <a:t>8</a:t>
            </a:fld>
            <a:endParaRPr kumimoji="1" lang="ja-JP" altLang="en-US"/>
          </a:p>
        </p:txBody>
      </p:sp>
      <p:sp>
        <p:nvSpPr>
          <p:cNvPr id="13" name="角丸四角形 12"/>
          <p:cNvSpPr/>
          <p:nvPr/>
        </p:nvSpPr>
        <p:spPr>
          <a:xfrm>
            <a:off x="19922" y="107757"/>
            <a:ext cx="4768052" cy="229809"/>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altLang="ja-JP" sz="1184" dirty="0">
                <a:solidFill>
                  <a:srgbClr val="000066"/>
                </a:solidFill>
                <a:latin typeface="ＭＳ ゴシック" panose="020B0609070205080204" pitchFamily="49" charset="-128"/>
                <a:ea typeface="ＭＳ ゴシック" panose="020B0609070205080204" pitchFamily="49" charset="-128"/>
              </a:rPr>
              <a:t>13</a:t>
            </a:r>
            <a:r>
              <a:rPr lang="ja-JP" altLang="en-US" sz="1184" dirty="0">
                <a:solidFill>
                  <a:srgbClr val="000066"/>
                </a:solidFill>
                <a:latin typeface="ＭＳ ゴシック" panose="020B0609070205080204" pitchFamily="49" charset="-128"/>
                <a:ea typeface="ＭＳ ゴシック" panose="020B0609070205080204" pitchFamily="49" charset="-128"/>
              </a:rPr>
              <a:t>　過去１年間の記録管理システムの利用</a:t>
            </a:r>
            <a:r>
              <a:rPr lang="ja-JP" altLang="en-US" sz="1184" dirty="0" smtClean="0">
                <a:solidFill>
                  <a:srgbClr val="000066"/>
                </a:solidFill>
                <a:latin typeface="ＭＳ ゴシック" panose="020B0609070205080204" pitchFamily="49" charset="-128"/>
                <a:ea typeface="ＭＳ ゴシック" panose="020B0609070205080204" pitchFamily="49" charset="-128"/>
              </a:rPr>
              <a:t>状況</a:t>
            </a:r>
            <a:r>
              <a:rPr lang="en-US" altLang="ja-JP" sz="1000" dirty="0" smtClean="0">
                <a:solidFill>
                  <a:srgbClr val="000066"/>
                </a:solidFill>
                <a:latin typeface="ＭＳ ゴシック" panose="020B0609070205080204" pitchFamily="49" charset="-128"/>
                <a:ea typeface="ＭＳ ゴシック" panose="020B0609070205080204" pitchFamily="49" charset="-128"/>
              </a:rPr>
              <a:t>(</a:t>
            </a:r>
            <a:r>
              <a:rPr lang="ja-JP" altLang="en-US" sz="1000" dirty="0" smtClean="0">
                <a:solidFill>
                  <a:srgbClr val="000066"/>
                </a:solidFill>
                <a:latin typeface="ＭＳ ゴシック" panose="020B0609070205080204" pitchFamily="49" charset="-128"/>
                <a:ea typeface="ＭＳ ゴシック" panose="020B0609070205080204" pitchFamily="49" charset="-128"/>
              </a:rPr>
              <a:t>利用頻度が最も多い職員</a:t>
            </a:r>
            <a:r>
              <a:rPr lang="en-US" altLang="ja-JP" sz="1000" dirty="0" smtClean="0">
                <a:solidFill>
                  <a:srgbClr val="000066"/>
                </a:solidFill>
                <a:latin typeface="ＭＳ ゴシック" panose="020B0609070205080204" pitchFamily="49" charset="-128"/>
                <a:ea typeface="ＭＳ ゴシック" panose="020B0609070205080204" pitchFamily="49" charset="-128"/>
              </a:rPr>
              <a:t>)</a:t>
            </a:r>
            <a:endParaRPr lang="ja-JP" altLang="en-US" sz="1000" dirty="0">
              <a:solidFill>
                <a:srgbClr val="000066"/>
              </a:solidFill>
              <a:latin typeface="ＭＳ ゴシック" panose="020B0609070205080204" pitchFamily="49" charset="-128"/>
              <a:ea typeface="ＭＳ ゴシック" panose="020B0609070205080204" pitchFamily="49" charset="-128"/>
            </a:endParaRPr>
          </a:p>
        </p:txBody>
      </p:sp>
      <p:sp>
        <p:nvSpPr>
          <p:cNvPr id="22" name="角丸四角形 21"/>
          <p:cNvSpPr/>
          <p:nvPr/>
        </p:nvSpPr>
        <p:spPr>
          <a:xfrm>
            <a:off x="57656" y="2085247"/>
            <a:ext cx="4469929" cy="1274100"/>
          </a:xfrm>
          <a:prstGeom prst="roundRect">
            <a:avLst>
              <a:gd name="adj" fmla="val 8343"/>
            </a:avLst>
          </a:prstGeom>
          <a:noFill/>
          <a:ln w="19050">
            <a:solidFill>
              <a:srgbClr val="FF33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2897" tIns="42897" rIns="42897" bIns="42897" numCol="1" spcCol="0" rtlCol="0" fromWordArt="0" anchor="ctr" anchorCtr="0" forceAA="0" compatLnSpc="1">
            <a:prstTxWarp prst="textNoShape">
              <a:avLst/>
            </a:prstTxWarp>
            <a:noAutofit/>
          </a:bodyPr>
          <a:lstStyle/>
          <a:p>
            <a:r>
              <a:rPr lang="ja-JP" altLang="en-US" sz="1200" dirty="0">
                <a:solidFill>
                  <a:schemeClr val="tx1"/>
                </a:solidFill>
                <a:latin typeface="ＭＳ Ｐ明朝" panose="02020600040205080304" pitchFamily="18" charset="-128"/>
                <a:ea typeface="ＭＳ Ｐ明朝" panose="02020600040205080304" pitchFamily="18" charset="-128"/>
              </a:rPr>
              <a:t>　過去</a:t>
            </a:r>
            <a:r>
              <a:rPr lang="en-US" altLang="ja-JP" sz="1200" dirty="0">
                <a:solidFill>
                  <a:schemeClr val="tx1"/>
                </a:solidFill>
                <a:latin typeface="ＭＳ Ｐ明朝" panose="02020600040205080304" pitchFamily="18" charset="-128"/>
                <a:ea typeface="ＭＳ Ｐ明朝" panose="02020600040205080304" pitchFamily="18" charset="-128"/>
              </a:rPr>
              <a:t>1</a:t>
            </a:r>
            <a:r>
              <a:rPr lang="ja-JP" altLang="en-US" sz="1200" dirty="0">
                <a:solidFill>
                  <a:schemeClr val="tx1"/>
                </a:solidFill>
                <a:latin typeface="ＭＳ Ｐ明朝" panose="02020600040205080304" pitchFamily="18" charset="-128"/>
                <a:ea typeface="ＭＳ Ｐ明朝" panose="02020600040205080304" pitchFamily="18" charset="-128"/>
              </a:rPr>
              <a:t>年間、年金記録管理システムを利用したことがある受託機関における、年金記録管理システムの利用頻度が最も多い職員の年間の利用状況について、「①ほぼ毎日利用」</a:t>
            </a:r>
            <a:r>
              <a:rPr lang="ja-JP" altLang="en-US" sz="1200" dirty="0" smtClean="0">
                <a:solidFill>
                  <a:schemeClr val="tx1"/>
                </a:solidFill>
                <a:latin typeface="ＭＳ Ｐ明朝" panose="02020600040205080304" pitchFamily="18" charset="-128"/>
                <a:ea typeface="ＭＳ Ｐ明朝" panose="02020600040205080304" pitchFamily="18" charset="-128"/>
              </a:rPr>
              <a:t>が</a:t>
            </a:r>
            <a:r>
              <a:rPr lang="en-US" altLang="ja-JP" sz="1200" dirty="0" smtClean="0">
                <a:solidFill>
                  <a:schemeClr val="tx1"/>
                </a:solidFill>
                <a:latin typeface="ＭＳ Ｐ明朝" panose="02020600040205080304" pitchFamily="18" charset="-128"/>
                <a:ea typeface="ＭＳ Ｐ明朝" panose="02020600040205080304" pitchFamily="18" charset="-128"/>
              </a:rPr>
              <a:t>11</a:t>
            </a:r>
            <a:r>
              <a:rPr lang="en-US" altLang="ja-JP" sz="1200" dirty="0">
                <a:solidFill>
                  <a:schemeClr val="tx1"/>
                </a:solidFill>
                <a:latin typeface="ＭＳ Ｐ明朝" panose="02020600040205080304" pitchFamily="18" charset="-128"/>
                <a:ea typeface="ＭＳ Ｐ明朝" panose="02020600040205080304" pitchFamily="18" charset="-128"/>
              </a:rPr>
              <a:t>%</a:t>
            </a:r>
            <a:r>
              <a:rPr lang="ja-JP" altLang="en-US" sz="1200" dirty="0" err="1" smtClean="0">
                <a:solidFill>
                  <a:schemeClr val="tx1"/>
                </a:solidFill>
                <a:latin typeface="ＭＳ Ｐ明朝" panose="02020600040205080304" pitchFamily="18" charset="-128"/>
                <a:ea typeface="ＭＳ Ｐ明朝" panose="02020600040205080304" pitchFamily="18" charset="-128"/>
              </a:rPr>
              <a:t>、</a:t>
            </a:r>
            <a:r>
              <a:rPr lang="ja-JP" altLang="en-US" sz="1200" dirty="0" smtClean="0">
                <a:solidFill>
                  <a:schemeClr val="tx1"/>
                </a:solidFill>
                <a:latin typeface="ＭＳ Ｐ明朝" panose="02020600040205080304" pitchFamily="18" charset="-128"/>
                <a:ea typeface="ＭＳ Ｐ明朝" panose="02020600040205080304" pitchFamily="18" charset="-128"/>
              </a:rPr>
              <a:t>「</a:t>
            </a:r>
            <a:r>
              <a:rPr lang="ja-JP" altLang="en-US" sz="1200" dirty="0">
                <a:solidFill>
                  <a:schemeClr val="tx1"/>
                </a:solidFill>
                <a:latin typeface="ＭＳ Ｐ明朝" panose="02020600040205080304" pitchFamily="18" charset="-128"/>
                <a:ea typeface="ＭＳ Ｐ明朝" panose="02020600040205080304" pitchFamily="18" charset="-128"/>
              </a:rPr>
              <a:t>②月の半数程度利用」が</a:t>
            </a:r>
            <a:r>
              <a:rPr lang="en-US" altLang="ja-JP" sz="1200" dirty="0" smtClean="0">
                <a:solidFill>
                  <a:schemeClr val="tx1"/>
                </a:solidFill>
                <a:latin typeface="ＭＳ Ｐ明朝" panose="02020600040205080304" pitchFamily="18" charset="-128"/>
                <a:ea typeface="ＭＳ Ｐ明朝" panose="02020600040205080304" pitchFamily="18" charset="-128"/>
              </a:rPr>
              <a:t>17.5%</a:t>
            </a:r>
            <a:r>
              <a:rPr lang="ja-JP" altLang="en-US" sz="1200" dirty="0" err="1">
                <a:solidFill>
                  <a:schemeClr val="tx1"/>
                </a:solidFill>
                <a:latin typeface="ＭＳ Ｐ明朝" panose="02020600040205080304" pitchFamily="18" charset="-128"/>
                <a:ea typeface="ＭＳ Ｐ明朝" panose="02020600040205080304" pitchFamily="18" charset="-128"/>
              </a:rPr>
              <a:t>、</a:t>
            </a:r>
            <a:r>
              <a:rPr lang="ja-JP" altLang="en-US" sz="1200" dirty="0">
                <a:solidFill>
                  <a:schemeClr val="tx1"/>
                </a:solidFill>
                <a:latin typeface="ＭＳ Ｐ明朝" panose="02020600040205080304" pitchFamily="18" charset="-128"/>
                <a:ea typeface="ＭＳ Ｐ明朝" panose="02020600040205080304" pitchFamily="18" charset="-128"/>
              </a:rPr>
              <a:t>「月平均で数日利用」が</a:t>
            </a:r>
            <a:r>
              <a:rPr lang="en-US" altLang="ja-JP" sz="1200" dirty="0" smtClean="0">
                <a:solidFill>
                  <a:schemeClr val="tx1"/>
                </a:solidFill>
                <a:latin typeface="ＭＳ Ｐ明朝" panose="02020600040205080304" pitchFamily="18" charset="-128"/>
                <a:ea typeface="ＭＳ Ｐ明朝" panose="02020600040205080304" pitchFamily="18" charset="-128"/>
              </a:rPr>
              <a:t>48.8%</a:t>
            </a:r>
            <a:r>
              <a:rPr lang="ja-JP" altLang="en-US" sz="1200" dirty="0">
                <a:solidFill>
                  <a:schemeClr val="tx1"/>
                </a:solidFill>
                <a:latin typeface="ＭＳ Ｐ明朝" panose="02020600040205080304" pitchFamily="18" charset="-128"/>
                <a:ea typeface="ＭＳ Ｐ明朝" panose="02020600040205080304" pitchFamily="18" charset="-128"/>
              </a:rPr>
              <a:t>で、</a:t>
            </a:r>
            <a:r>
              <a:rPr lang="en-US" altLang="ja-JP" sz="1200" dirty="0">
                <a:solidFill>
                  <a:schemeClr val="tx1"/>
                </a:solidFill>
                <a:latin typeface="ＭＳ Ｐ明朝" panose="02020600040205080304" pitchFamily="18" charset="-128"/>
                <a:ea typeface="ＭＳ Ｐ明朝" panose="02020600040205080304" pitchFamily="18" charset="-128"/>
              </a:rPr>
              <a:t>8</a:t>
            </a:r>
            <a:r>
              <a:rPr lang="ja-JP" altLang="en-US" sz="1200" dirty="0">
                <a:solidFill>
                  <a:schemeClr val="tx1"/>
                </a:solidFill>
                <a:latin typeface="ＭＳ Ｐ明朝" panose="02020600040205080304" pitchFamily="18" charset="-128"/>
                <a:ea typeface="ＭＳ Ｐ明朝" panose="02020600040205080304" pitchFamily="18" charset="-128"/>
              </a:rPr>
              <a:t>割弱の受託機関が月数日以上利用していました。</a:t>
            </a:r>
          </a:p>
          <a:p>
            <a:r>
              <a:rPr lang="ja-JP" altLang="en-US" sz="1200" dirty="0">
                <a:solidFill>
                  <a:schemeClr val="tx1"/>
                </a:solidFill>
                <a:latin typeface="ＭＳ Ｐ明朝" panose="02020600040205080304" pitchFamily="18" charset="-128"/>
                <a:ea typeface="ＭＳ Ｐ明朝" panose="02020600040205080304" pitchFamily="18" charset="-128"/>
              </a:rPr>
              <a:t>　一方、「④年間数日程度利用」は</a:t>
            </a:r>
            <a:r>
              <a:rPr lang="en-US" altLang="ja-JP" sz="1200" dirty="0" smtClean="0">
                <a:solidFill>
                  <a:schemeClr val="tx1"/>
                </a:solidFill>
                <a:latin typeface="ＭＳ Ｐ明朝" panose="02020600040205080304" pitchFamily="18" charset="-128"/>
                <a:ea typeface="ＭＳ Ｐ明朝" panose="02020600040205080304" pitchFamily="18" charset="-128"/>
              </a:rPr>
              <a:t>22.7%</a:t>
            </a:r>
            <a:r>
              <a:rPr lang="ja-JP" altLang="en-US" sz="1200" dirty="0">
                <a:solidFill>
                  <a:schemeClr val="tx1"/>
                </a:solidFill>
                <a:latin typeface="ＭＳ Ｐ明朝" panose="02020600040205080304" pitchFamily="18" charset="-128"/>
                <a:ea typeface="ＭＳ Ｐ明朝" panose="02020600040205080304" pitchFamily="18" charset="-128"/>
              </a:rPr>
              <a:t>でした。</a:t>
            </a:r>
          </a:p>
        </p:txBody>
      </p:sp>
      <p:sp>
        <p:nvSpPr>
          <p:cNvPr id="25" name="角丸四角形 24"/>
          <p:cNvSpPr/>
          <p:nvPr/>
        </p:nvSpPr>
        <p:spPr>
          <a:xfrm>
            <a:off x="57657" y="3664439"/>
            <a:ext cx="4945636" cy="509459"/>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altLang="ja-JP" sz="1184" dirty="0">
                <a:solidFill>
                  <a:srgbClr val="000066"/>
                </a:solidFill>
                <a:latin typeface="ＭＳ ゴシック" panose="020B0609070205080204" pitchFamily="49" charset="-128"/>
                <a:ea typeface="ＭＳ ゴシック" panose="020B0609070205080204" pitchFamily="49" charset="-128"/>
              </a:rPr>
              <a:t>14</a:t>
            </a:r>
            <a:r>
              <a:rPr lang="ja-JP" altLang="en-US" sz="1184" dirty="0">
                <a:solidFill>
                  <a:srgbClr val="000066"/>
                </a:solidFill>
                <a:latin typeface="ＭＳ ゴシック" panose="020B0609070205080204" pitchFamily="49" charset="-128"/>
                <a:ea typeface="ＭＳ ゴシック" panose="020B0609070205080204" pitchFamily="49" charset="-128"/>
              </a:rPr>
              <a:t>　処理状況照会機能の「</a:t>
            </a:r>
            <a:r>
              <a:rPr lang="en-US" altLang="ja-JP" sz="1184" dirty="0">
                <a:solidFill>
                  <a:srgbClr val="000066"/>
                </a:solidFill>
                <a:latin typeface="ＭＳ ゴシック" panose="020B0609070205080204" pitchFamily="49" charset="-128"/>
                <a:ea typeface="ＭＳ ゴシック" panose="020B0609070205080204" pitchFamily="49" charset="-128"/>
              </a:rPr>
              <a:t>30</a:t>
            </a:r>
            <a:r>
              <a:rPr lang="ja-JP" altLang="en-US" sz="1184" dirty="0">
                <a:solidFill>
                  <a:srgbClr val="000066"/>
                </a:solidFill>
                <a:latin typeface="ＭＳ ゴシック" panose="020B0609070205080204" pitchFamily="49" charset="-128"/>
                <a:ea typeface="ＭＳ ゴシック" panose="020B0609070205080204" pitchFamily="49" charset="-128"/>
              </a:rPr>
              <a:t>日以上更新されていない届出書の</a:t>
            </a:r>
            <a:r>
              <a:rPr lang="ja-JP" altLang="en-US" sz="1184" dirty="0" smtClean="0">
                <a:solidFill>
                  <a:srgbClr val="000066"/>
                </a:solidFill>
                <a:latin typeface="ＭＳ ゴシック" panose="020B0609070205080204" pitchFamily="49" charset="-128"/>
                <a:ea typeface="ＭＳ ゴシック" panose="020B0609070205080204" pitchFamily="49" charset="-128"/>
              </a:rPr>
              <a:t>確認機</a:t>
            </a:r>
            <a:br>
              <a:rPr lang="ja-JP" altLang="en-US" sz="1184" dirty="0" smtClean="0">
                <a:solidFill>
                  <a:srgbClr val="000066"/>
                </a:solidFill>
                <a:latin typeface="ＭＳ ゴシック" panose="020B0609070205080204" pitchFamily="49" charset="-128"/>
                <a:ea typeface="ＭＳ ゴシック" panose="020B0609070205080204" pitchFamily="49" charset="-128"/>
              </a:rPr>
            </a:br>
            <a:r>
              <a:rPr lang="ja-JP" altLang="en-US" sz="1184" dirty="0" smtClean="0">
                <a:solidFill>
                  <a:srgbClr val="000066"/>
                </a:solidFill>
                <a:latin typeface="ＭＳ ゴシック" panose="020B0609070205080204" pitchFamily="49" charset="-128"/>
                <a:ea typeface="ＭＳ ゴシック" panose="020B0609070205080204" pitchFamily="49" charset="-128"/>
              </a:rPr>
              <a:t>　能」の</a:t>
            </a:r>
            <a:r>
              <a:rPr lang="ja-JP" altLang="en-US" sz="1184" dirty="0">
                <a:solidFill>
                  <a:srgbClr val="000066"/>
                </a:solidFill>
                <a:latin typeface="ＭＳ ゴシック" panose="020B0609070205080204" pitchFamily="49" charset="-128"/>
                <a:ea typeface="ＭＳ ゴシック" panose="020B0609070205080204" pitchFamily="49" charset="-128"/>
              </a:rPr>
              <a:t>認知度</a:t>
            </a:r>
          </a:p>
        </p:txBody>
      </p:sp>
      <p:sp>
        <p:nvSpPr>
          <p:cNvPr id="27" name="角丸四角形 26"/>
          <p:cNvSpPr/>
          <p:nvPr/>
        </p:nvSpPr>
        <p:spPr>
          <a:xfrm>
            <a:off x="44551" y="5994400"/>
            <a:ext cx="4832265" cy="1258429"/>
          </a:xfrm>
          <a:prstGeom prst="roundRect">
            <a:avLst>
              <a:gd name="adj" fmla="val 8343"/>
            </a:avLst>
          </a:prstGeom>
          <a:noFill/>
          <a:ln w="19050">
            <a:solidFill>
              <a:srgbClr val="FF33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2897" tIns="42897" rIns="42897" bIns="42897" numCol="1" spcCol="0" rtlCol="0" fromWordArt="0" anchor="ctr" anchorCtr="0" forceAA="0" compatLnSpc="1">
            <a:prstTxWarp prst="textNoShape">
              <a:avLst/>
            </a:prstTxWarp>
            <a:noAutofit/>
          </a:bodyPr>
          <a:lstStyle/>
          <a:p>
            <a:r>
              <a:rPr lang="ja-JP" altLang="en-US" sz="1200" dirty="0">
                <a:solidFill>
                  <a:schemeClr val="tx1"/>
                </a:solidFill>
                <a:latin typeface="ＭＳ Ｐ明朝" panose="02020600040205080304" pitchFamily="18" charset="-128"/>
                <a:ea typeface="ＭＳ Ｐ明朝" panose="02020600040205080304" pitchFamily="18" charset="-128"/>
              </a:rPr>
              <a:t>　事務処理遅延の防止等のため、「処理状況照会」の「届出の処理状況を確認したい場合」を選択して検索することで、</a:t>
            </a:r>
            <a:r>
              <a:rPr lang="en-US" altLang="ja-JP" sz="1200" dirty="0">
                <a:solidFill>
                  <a:schemeClr val="tx1"/>
                </a:solidFill>
                <a:latin typeface="ＭＳ Ｐ明朝" panose="02020600040205080304" pitchFamily="18" charset="-128"/>
                <a:ea typeface="ＭＳ Ｐ明朝" panose="02020600040205080304" pitchFamily="18" charset="-128"/>
              </a:rPr>
              <a:t>『</a:t>
            </a:r>
            <a:r>
              <a:rPr lang="ja-JP" altLang="en-US" sz="1200" dirty="0">
                <a:solidFill>
                  <a:schemeClr val="tx1"/>
                </a:solidFill>
                <a:latin typeface="ＭＳ Ｐ明朝" panose="02020600040205080304" pitchFamily="18" charset="-128"/>
                <a:ea typeface="ＭＳ Ｐ明朝" panose="02020600040205080304" pitchFamily="18" charset="-128"/>
              </a:rPr>
              <a:t>最終更新日から</a:t>
            </a:r>
            <a:r>
              <a:rPr lang="en-US" altLang="ja-JP" sz="1200" dirty="0">
                <a:solidFill>
                  <a:schemeClr val="tx1"/>
                </a:solidFill>
                <a:latin typeface="ＭＳ Ｐ明朝" panose="02020600040205080304" pitchFamily="18" charset="-128"/>
                <a:ea typeface="ＭＳ Ｐ明朝" panose="02020600040205080304" pitchFamily="18" charset="-128"/>
              </a:rPr>
              <a:t>30</a:t>
            </a:r>
            <a:r>
              <a:rPr lang="ja-JP" altLang="en-US" sz="1200" dirty="0">
                <a:solidFill>
                  <a:schemeClr val="tx1"/>
                </a:solidFill>
                <a:latin typeface="ＭＳ Ｐ明朝" panose="02020600040205080304" pitchFamily="18" charset="-128"/>
                <a:ea typeface="ＭＳ Ｐ明朝" panose="02020600040205080304" pitchFamily="18" charset="-128"/>
              </a:rPr>
              <a:t>日以上更新されていない届出書</a:t>
            </a:r>
            <a:r>
              <a:rPr lang="en-US" altLang="ja-JP" sz="1200" dirty="0">
                <a:solidFill>
                  <a:schemeClr val="tx1"/>
                </a:solidFill>
                <a:latin typeface="ＭＳ Ｐ明朝" panose="02020600040205080304" pitchFamily="18" charset="-128"/>
                <a:ea typeface="ＭＳ Ｐ明朝" panose="02020600040205080304" pitchFamily="18" charset="-128"/>
              </a:rPr>
              <a:t>』</a:t>
            </a:r>
            <a:r>
              <a:rPr lang="ja-JP" altLang="en-US" sz="1200" dirty="0" smtClean="0">
                <a:solidFill>
                  <a:schemeClr val="tx1"/>
                </a:solidFill>
                <a:latin typeface="ＭＳ Ｐ明朝" panose="02020600040205080304" pitchFamily="18" charset="-128"/>
                <a:ea typeface="ＭＳ Ｐ明朝" panose="02020600040205080304" pitchFamily="18" charset="-128"/>
              </a:rPr>
              <a:t>が表示</a:t>
            </a:r>
            <a:r>
              <a:rPr lang="ja-JP" altLang="en-US" sz="1200" dirty="0">
                <a:solidFill>
                  <a:schemeClr val="tx1"/>
                </a:solidFill>
                <a:latin typeface="ＭＳ Ｐ明朝" panose="02020600040205080304" pitchFamily="18" charset="-128"/>
                <a:ea typeface="ＭＳ Ｐ明朝" panose="02020600040205080304" pitchFamily="18" charset="-128"/>
              </a:rPr>
              <a:t>されます</a:t>
            </a:r>
            <a:r>
              <a:rPr lang="ja-JP" altLang="en-US" sz="1200" dirty="0" smtClean="0">
                <a:solidFill>
                  <a:schemeClr val="tx1"/>
                </a:solidFill>
                <a:latin typeface="ＭＳ Ｐ明朝" panose="02020600040205080304" pitchFamily="18" charset="-128"/>
                <a:ea typeface="ＭＳ Ｐ明朝" panose="02020600040205080304" pitchFamily="18" charset="-128"/>
              </a:rPr>
              <a:t>。</a:t>
            </a:r>
            <a:br>
              <a:rPr lang="ja-JP" altLang="en-US" sz="1200" dirty="0" smtClean="0">
                <a:solidFill>
                  <a:schemeClr val="tx1"/>
                </a:solidFill>
                <a:latin typeface="ＭＳ Ｐ明朝" panose="02020600040205080304" pitchFamily="18" charset="-128"/>
                <a:ea typeface="ＭＳ Ｐ明朝" panose="02020600040205080304" pitchFamily="18" charset="-128"/>
              </a:rPr>
            </a:br>
            <a:r>
              <a:rPr lang="ja-JP" altLang="en-US" sz="1200" dirty="0" smtClean="0">
                <a:solidFill>
                  <a:schemeClr val="tx1"/>
                </a:solidFill>
                <a:latin typeface="ＭＳ Ｐ明朝" panose="02020600040205080304" pitchFamily="18" charset="-128"/>
                <a:ea typeface="ＭＳ Ｐ明朝" panose="02020600040205080304" pitchFamily="18" charset="-128"/>
              </a:rPr>
              <a:t>　この</a:t>
            </a:r>
            <a:r>
              <a:rPr lang="ja-JP" altLang="en-US" sz="1200" dirty="0">
                <a:solidFill>
                  <a:schemeClr val="tx1"/>
                </a:solidFill>
                <a:latin typeface="ＭＳ Ｐ明朝" panose="02020600040205080304" pitchFamily="18" charset="-128"/>
                <a:ea typeface="ＭＳ Ｐ明朝" panose="02020600040205080304" pitchFamily="18" charset="-128"/>
              </a:rPr>
              <a:t>機能の認知度について</a:t>
            </a:r>
            <a:r>
              <a:rPr lang="ja-JP" altLang="en-US" sz="1200" dirty="0" smtClean="0">
                <a:solidFill>
                  <a:schemeClr val="tx1"/>
                </a:solidFill>
                <a:latin typeface="ＭＳ Ｐ明朝" panose="02020600040205080304" pitchFamily="18" charset="-128"/>
                <a:ea typeface="ＭＳ Ｐ明朝" panose="02020600040205080304" pitchFamily="18" charset="-128"/>
              </a:rPr>
              <a:t>、「①この</a:t>
            </a:r>
            <a:r>
              <a:rPr lang="ja-JP" altLang="en-US" sz="1200" dirty="0">
                <a:solidFill>
                  <a:schemeClr val="tx1"/>
                </a:solidFill>
                <a:latin typeface="ＭＳ Ｐ明朝" panose="02020600040205080304" pitchFamily="18" charset="-128"/>
                <a:ea typeface="ＭＳ Ｐ明朝" panose="02020600040205080304" pitchFamily="18" charset="-128"/>
              </a:rPr>
              <a:t>機能を活用</a:t>
            </a:r>
            <a:r>
              <a:rPr lang="ja-JP" altLang="en-US" sz="1200" dirty="0" smtClean="0">
                <a:solidFill>
                  <a:schemeClr val="tx1"/>
                </a:solidFill>
                <a:latin typeface="ＭＳ Ｐ明朝" panose="02020600040205080304" pitchFamily="18" charset="-128"/>
                <a:ea typeface="ＭＳ Ｐ明朝" panose="02020600040205080304" pitchFamily="18" charset="-128"/>
              </a:rPr>
              <a:t>して届出書</a:t>
            </a:r>
            <a:r>
              <a:rPr lang="ja-JP" altLang="en-US" sz="1200" dirty="0">
                <a:solidFill>
                  <a:schemeClr val="tx1"/>
                </a:solidFill>
                <a:latin typeface="ＭＳ Ｐ明朝" panose="02020600040205080304" pitchFamily="18" charset="-128"/>
                <a:ea typeface="ＭＳ Ｐ明朝" panose="02020600040205080304" pitchFamily="18" charset="-128"/>
              </a:rPr>
              <a:t>を処理した」が</a:t>
            </a:r>
            <a:r>
              <a:rPr lang="en-US" altLang="ja-JP" sz="1200" dirty="0">
                <a:solidFill>
                  <a:schemeClr val="tx1"/>
                </a:solidFill>
                <a:latin typeface="ＭＳ Ｐ明朝" panose="02020600040205080304" pitchFamily="18" charset="-128"/>
                <a:ea typeface="ＭＳ Ｐ明朝" panose="02020600040205080304" pitchFamily="18" charset="-128"/>
              </a:rPr>
              <a:t>2.6%</a:t>
            </a:r>
            <a:r>
              <a:rPr lang="ja-JP" altLang="en-US" sz="1200" dirty="0" err="1">
                <a:solidFill>
                  <a:schemeClr val="tx1"/>
                </a:solidFill>
                <a:latin typeface="ＭＳ Ｐ明朝" panose="02020600040205080304" pitchFamily="18" charset="-128"/>
                <a:ea typeface="ＭＳ Ｐ明朝" panose="02020600040205080304" pitchFamily="18" charset="-128"/>
              </a:rPr>
              <a:t>、</a:t>
            </a:r>
            <a:r>
              <a:rPr lang="ja-JP" altLang="en-US" sz="1200" dirty="0">
                <a:solidFill>
                  <a:schemeClr val="tx1"/>
                </a:solidFill>
                <a:latin typeface="ＭＳ Ｐ明朝" panose="02020600040205080304" pitchFamily="18" charset="-128"/>
                <a:ea typeface="ＭＳ Ｐ明朝" panose="02020600040205080304" pitchFamily="18" charset="-128"/>
              </a:rPr>
              <a:t>「②処理状況を確認した」が</a:t>
            </a:r>
            <a:r>
              <a:rPr lang="en-US" altLang="ja-JP" sz="1200" dirty="0" smtClean="0">
                <a:solidFill>
                  <a:schemeClr val="tx1"/>
                </a:solidFill>
                <a:latin typeface="ＭＳ Ｐ明朝" panose="02020600040205080304" pitchFamily="18" charset="-128"/>
                <a:ea typeface="ＭＳ Ｐ明朝" panose="02020600040205080304" pitchFamily="18" charset="-128"/>
              </a:rPr>
              <a:t>25.9%</a:t>
            </a:r>
            <a:r>
              <a:rPr lang="ja-JP" altLang="en-US" sz="1200" dirty="0">
                <a:solidFill>
                  <a:schemeClr val="tx1"/>
                </a:solidFill>
                <a:latin typeface="ＭＳ Ｐ明朝" panose="02020600040205080304" pitchFamily="18" charset="-128"/>
                <a:ea typeface="ＭＳ Ｐ明朝" panose="02020600040205080304" pitchFamily="18" charset="-128"/>
              </a:rPr>
              <a:t>ありました</a:t>
            </a:r>
            <a:r>
              <a:rPr lang="ja-JP" altLang="en-US" sz="1200" dirty="0" smtClean="0">
                <a:solidFill>
                  <a:schemeClr val="tx1"/>
                </a:solidFill>
                <a:latin typeface="ＭＳ Ｐ明朝" panose="02020600040205080304" pitchFamily="18" charset="-128"/>
                <a:ea typeface="ＭＳ Ｐ明朝" panose="02020600040205080304" pitchFamily="18" charset="-128"/>
              </a:rPr>
              <a:t>。</a:t>
            </a:r>
            <a:endParaRPr lang="ja-JP" altLang="en-US" sz="1200" dirty="0">
              <a:solidFill>
                <a:schemeClr val="tx1"/>
              </a:solidFill>
              <a:latin typeface="ＭＳ Ｐ明朝" panose="02020600040205080304" pitchFamily="18" charset="-128"/>
              <a:ea typeface="ＭＳ Ｐ明朝" panose="02020600040205080304" pitchFamily="18" charset="-128"/>
            </a:endParaRPr>
          </a:p>
        </p:txBody>
      </p:sp>
      <p:grpSp>
        <p:nvGrpSpPr>
          <p:cNvPr id="21" name="グループ化 20"/>
          <p:cNvGrpSpPr/>
          <p:nvPr/>
        </p:nvGrpSpPr>
        <p:grpSpPr>
          <a:xfrm>
            <a:off x="5008191" y="107757"/>
            <a:ext cx="6120680" cy="7145072"/>
            <a:chOff x="5663952" y="188640"/>
            <a:chExt cx="6264696" cy="6480720"/>
          </a:xfrm>
        </p:grpSpPr>
        <p:sp>
          <p:nvSpPr>
            <p:cNvPr id="9" name="額縁 8"/>
            <p:cNvSpPr/>
            <p:nvPr/>
          </p:nvSpPr>
          <p:spPr>
            <a:xfrm>
              <a:off x="5663952" y="188640"/>
              <a:ext cx="6264696" cy="6480720"/>
            </a:xfrm>
            <a:prstGeom prst="bevel">
              <a:avLst>
                <a:gd name="adj" fmla="val 1165"/>
              </a:avLst>
            </a:prstGeom>
            <a:no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lIns="77483" tIns="77483" rIns="77483" bIns="77483" rtlCol="0" anchor="t" anchorCtr="0"/>
            <a:lstStyle/>
            <a:p>
              <a:r>
                <a:rPr lang="ja-JP" altLang="en-US" sz="1291" dirty="0">
                  <a:solidFill>
                    <a:schemeClr val="tx1"/>
                  </a:solidFill>
                  <a:latin typeface="ＭＳ Ｐ明朝" panose="02020600040205080304" pitchFamily="18" charset="-128"/>
                  <a:ea typeface="ＭＳ Ｐ明朝" panose="02020600040205080304" pitchFamily="18" charset="-128"/>
                </a:rPr>
                <a:t>☞　</a:t>
              </a:r>
              <a:r>
                <a:rPr lang="en-US" altLang="ja-JP" sz="1291" dirty="0">
                  <a:solidFill>
                    <a:schemeClr val="tx1"/>
                  </a:solidFill>
                  <a:latin typeface="ＭＳ Ｐ明朝" panose="02020600040205080304" pitchFamily="18" charset="-128"/>
                  <a:ea typeface="ＭＳ Ｐ明朝" panose="02020600040205080304" pitchFamily="18" charset="-128"/>
                </a:rPr>
                <a:t>30</a:t>
              </a:r>
              <a:r>
                <a:rPr lang="ja-JP" altLang="en-US" sz="1291" dirty="0">
                  <a:solidFill>
                    <a:schemeClr val="tx1"/>
                  </a:solidFill>
                  <a:latin typeface="ＭＳ Ｐ明朝" panose="02020600040205080304" pitchFamily="18" charset="-128"/>
                  <a:ea typeface="ＭＳ Ｐ明朝" panose="02020600040205080304" pitchFamily="18" charset="-128"/>
                </a:rPr>
                <a:t>日以上更新されていない届出書の確認方法は、次のとおりです。</a:t>
              </a:r>
              <a:br>
                <a:rPr lang="ja-JP" altLang="en-US" sz="1291" dirty="0">
                  <a:solidFill>
                    <a:schemeClr val="tx1"/>
                  </a:solidFill>
                  <a:latin typeface="ＭＳ Ｐ明朝" panose="02020600040205080304" pitchFamily="18" charset="-128"/>
                  <a:ea typeface="ＭＳ Ｐ明朝" panose="02020600040205080304" pitchFamily="18" charset="-128"/>
                </a:rPr>
              </a:br>
              <a:r>
                <a:rPr lang="ja-JP" altLang="en-US" sz="1291" dirty="0">
                  <a:solidFill>
                    <a:schemeClr val="tx1"/>
                  </a:solidFill>
                  <a:latin typeface="ＭＳ Ｐ明朝" panose="02020600040205080304" pitchFamily="18" charset="-128"/>
                  <a:ea typeface="ＭＳ Ｐ明朝" panose="02020600040205080304" pitchFamily="18" charset="-128"/>
                </a:rPr>
                <a:t>　　 この機能を活用して、事務処理遅延の防止に役立ててください。</a:t>
              </a:r>
            </a:p>
          </p:txBody>
        </p:sp>
        <p:pic>
          <p:nvPicPr>
            <p:cNvPr id="17" name="図 16"/>
            <p:cNvPicPr>
              <a:picLocks noChangeAspect="1"/>
            </p:cNvPicPr>
            <p:nvPr/>
          </p:nvPicPr>
          <p:blipFill>
            <a:blip r:embed="rId3"/>
            <a:stretch>
              <a:fillRect/>
            </a:stretch>
          </p:blipFill>
          <p:spPr>
            <a:xfrm>
              <a:off x="5983256" y="989430"/>
              <a:ext cx="2187750" cy="1350790"/>
            </a:xfrm>
            <a:prstGeom prst="rect">
              <a:avLst/>
            </a:prstGeom>
            <a:ln w="6350">
              <a:solidFill>
                <a:schemeClr val="bg1">
                  <a:lumMod val="50000"/>
                </a:schemeClr>
              </a:solidFill>
            </a:ln>
          </p:spPr>
        </p:pic>
        <p:pic>
          <p:nvPicPr>
            <p:cNvPr id="19" name="図 18"/>
            <p:cNvPicPr>
              <a:picLocks noChangeAspect="1"/>
            </p:cNvPicPr>
            <p:nvPr/>
          </p:nvPicPr>
          <p:blipFill>
            <a:blip r:embed="rId4"/>
            <a:stretch>
              <a:fillRect/>
            </a:stretch>
          </p:blipFill>
          <p:spPr>
            <a:xfrm>
              <a:off x="5830378" y="4641590"/>
              <a:ext cx="5972615" cy="1574079"/>
            </a:xfrm>
            <a:prstGeom prst="rect">
              <a:avLst/>
            </a:prstGeom>
            <a:ln w="6350">
              <a:solidFill>
                <a:schemeClr val="bg1">
                  <a:lumMod val="50000"/>
                </a:schemeClr>
              </a:solidFill>
            </a:ln>
          </p:spPr>
        </p:pic>
        <p:pic>
          <p:nvPicPr>
            <p:cNvPr id="18" name="図 17"/>
            <p:cNvPicPr>
              <a:picLocks noChangeAspect="1"/>
            </p:cNvPicPr>
            <p:nvPr/>
          </p:nvPicPr>
          <p:blipFill>
            <a:blip r:embed="rId5"/>
            <a:stretch>
              <a:fillRect/>
            </a:stretch>
          </p:blipFill>
          <p:spPr>
            <a:xfrm>
              <a:off x="8532175" y="1724894"/>
              <a:ext cx="3035304" cy="2627418"/>
            </a:xfrm>
            <a:prstGeom prst="rect">
              <a:avLst/>
            </a:prstGeom>
            <a:ln w="6350">
              <a:solidFill>
                <a:schemeClr val="bg1">
                  <a:lumMod val="50000"/>
                </a:schemeClr>
              </a:solidFill>
            </a:ln>
          </p:spPr>
        </p:pic>
        <p:pic>
          <p:nvPicPr>
            <p:cNvPr id="20" name="図 19"/>
            <p:cNvPicPr>
              <a:picLocks noChangeAspect="1"/>
            </p:cNvPicPr>
            <p:nvPr/>
          </p:nvPicPr>
          <p:blipFill>
            <a:blip r:embed="rId6"/>
            <a:stretch>
              <a:fillRect/>
            </a:stretch>
          </p:blipFill>
          <p:spPr>
            <a:xfrm>
              <a:off x="6456040" y="6278135"/>
              <a:ext cx="3567961" cy="267434"/>
            </a:xfrm>
            <a:prstGeom prst="rect">
              <a:avLst/>
            </a:prstGeom>
          </p:spPr>
        </p:pic>
        <p:sp>
          <p:nvSpPr>
            <p:cNvPr id="11" name="屈折矢印 10"/>
            <p:cNvSpPr/>
            <p:nvPr/>
          </p:nvSpPr>
          <p:spPr>
            <a:xfrm rot="5400000">
              <a:off x="7918979" y="2417248"/>
              <a:ext cx="504056" cy="453667"/>
            </a:xfrm>
            <a:prstGeom prst="bentUpArrow">
              <a:avLst/>
            </a:prstGeom>
            <a:solidFill>
              <a:srgbClr val="00FFFF"/>
            </a:solidFill>
            <a:ln>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937"/>
            </a:p>
          </p:txBody>
        </p:sp>
        <p:sp>
          <p:nvSpPr>
            <p:cNvPr id="15" name="正方形/長方形 14"/>
            <p:cNvSpPr/>
            <p:nvPr/>
          </p:nvSpPr>
          <p:spPr>
            <a:xfrm>
              <a:off x="8160305" y="892587"/>
              <a:ext cx="3469241" cy="5858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sz="1100" dirty="0">
                  <a:solidFill>
                    <a:schemeClr val="tx1"/>
                  </a:solidFill>
                  <a:latin typeface="ＭＳ Ｐゴシック" panose="020B0600070205080204" pitchFamily="50" charset="-128"/>
                  <a:ea typeface="ＭＳ Ｐゴシック" panose="020B0600070205080204" pitchFamily="50" charset="-128"/>
                </a:rPr>
                <a:t>①</a:t>
              </a:r>
              <a:r>
                <a:rPr lang="ja-JP" altLang="en-US" sz="1100" dirty="0">
                  <a:solidFill>
                    <a:schemeClr val="tx1"/>
                  </a:solidFill>
                  <a:latin typeface="ＭＳ Ｐ明朝" panose="02020600040205080304" pitchFamily="18" charset="-128"/>
                  <a:ea typeface="ＭＳ Ｐ明朝" panose="02020600040205080304" pitchFamily="18" charset="-128"/>
                </a:rPr>
                <a:t>　トップページ ⇒ 「処理状況照会」 </a:t>
              </a:r>
              <a:r>
                <a:rPr lang="ja-JP" altLang="en-US" sz="1100" dirty="0" smtClean="0">
                  <a:solidFill>
                    <a:schemeClr val="tx1"/>
                  </a:solidFill>
                  <a:latin typeface="ＭＳ Ｐ明朝" panose="02020600040205080304" pitchFamily="18" charset="-128"/>
                  <a:ea typeface="ＭＳ Ｐ明朝" panose="02020600040205080304" pitchFamily="18" charset="-128"/>
                </a:rPr>
                <a:t/>
              </a:r>
              <a:br>
                <a:rPr lang="ja-JP" altLang="en-US" sz="1100" dirty="0" smtClean="0">
                  <a:solidFill>
                    <a:schemeClr val="tx1"/>
                  </a:solidFill>
                  <a:latin typeface="ＭＳ Ｐ明朝" panose="02020600040205080304" pitchFamily="18" charset="-128"/>
                  <a:ea typeface="ＭＳ Ｐ明朝" panose="02020600040205080304" pitchFamily="18" charset="-128"/>
                </a:rPr>
              </a:br>
              <a:r>
                <a:rPr lang="ja-JP" altLang="en-US" sz="1100" dirty="0" smtClean="0">
                  <a:solidFill>
                    <a:schemeClr val="tx1"/>
                  </a:solidFill>
                  <a:latin typeface="ＭＳ Ｐ明朝" panose="02020600040205080304" pitchFamily="18" charset="-128"/>
                  <a:ea typeface="ＭＳ Ｐ明朝" panose="02020600040205080304" pitchFamily="18" charset="-128"/>
                </a:rPr>
                <a:t>　⇒ 「</a:t>
              </a:r>
              <a:r>
                <a:rPr lang="ja-JP" altLang="en-US" sz="1100" dirty="0">
                  <a:solidFill>
                    <a:schemeClr val="tx1"/>
                  </a:solidFill>
                  <a:latin typeface="ＭＳ Ｐ明朝" panose="02020600040205080304" pitchFamily="18" charset="-128"/>
                  <a:ea typeface="ＭＳ Ｐ明朝" panose="02020600040205080304" pitchFamily="18" charset="-128"/>
                </a:rPr>
                <a:t>届出</a:t>
              </a:r>
              <a:r>
                <a:rPr lang="ja-JP" altLang="en-US" sz="1100" dirty="0" smtClean="0">
                  <a:solidFill>
                    <a:schemeClr val="tx1"/>
                  </a:solidFill>
                  <a:latin typeface="ＭＳ Ｐ明朝" panose="02020600040205080304" pitchFamily="18" charset="-128"/>
                  <a:ea typeface="ＭＳ Ｐ明朝" panose="02020600040205080304" pitchFamily="18" charset="-128"/>
                </a:rPr>
                <a:t>の処理</a:t>
              </a:r>
              <a:r>
                <a:rPr lang="ja-JP" altLang="en-US" sz="1100" dirty="0">
                  <a:solidFill>
                    <a:schemeClr val="tx1"/>
                  </a:solidFill>
                  <a:latin typeface="ＭＳ Ｐ明朝" panose="02020600040205080304" pitchFamily="18" charset="-128"/>
                  <a:ea typeface="ＭＳ Ｐ明朝" panose="02020600040205080304" pitchFamily="18" charset="-128"/>
                </a:rPr>
                <a:t>状況を</a:t>
              </a:r>
              <a:r>
                <a:rPr lang="ja-JP" altLang="en-US" sz="1100" dirty="0" smtClean="0">
                  <a:solidFill>
                    <a:schemeClr val="tx1"/>
                  </a:solidFill>
                  <a:latin typeface="ＭＳ Ｐ明朝" panose="02020600040205080304" pitchFamily="18" charset="-128"/>
                  <a:ea typeface="ＭＳ Ｐ明朝" panose="02020600040205080304" pitchFamily="18" charset="-128"/>
                </a:rPr>
                <a:t>確認したい</a:t>
              </a:r>
              <a:r>
                <a:rPr lang="ja-JP" altLang="en-US" sz="1100" dirty="0">
                  <a:solidFill>
                    <a:schemeClr val="tx1"/>
                  </a:solidFill>
                  <a:latin typeface="ＭＳ Ｐ明朝" panose="02020600040205080304" pitchFamily="18" charset="-128"/>
                  <a:ea typeface="ＭＳ Ｐ明朝" panose="02020600040205080304" pitchFamily="18" charset="-128"/>
                </a:rPr>
                <a:t>場合</a:t>
              </a:r>
              <a:r>
                <a:rPr lang="ja-JP" altLang="en-US" sz="1100" dirty="0" smtClean="0">
                  <a:solidFill>
                    <a:schemeClr val="tx1"/>
                  </a:solidFill>
                  <a:latin typeface="ＭＳ Ｐ明朝" panose="02020600040205080304" pitchFamily="18" charset="-128"/>
                  <a:ea typeface="ＭＳ Ｐ明朝" panose="02020600040205080304" pitchFamily="18" charset="-128"/>
                </a:rPr>
                <a:t>」</a:t>
              </a:r>
              <a:br>
                <a:rPr lang="ja-JP" altLang="en-US" sz="1100" dirty="0" smtClean="0">
                  <a:solidFill>
                    <a:schemeClr val="tx1"/>
                  </a:solidFill>
                  <a:latin typeface="ＭＳ Ｐ明朝" panose="02020600040205080304" pitchFamily="18" charset="-128"/>
                  <a:ea typeface="ＭＳ Ｐ明朝" panose="02020600040205080304" pitchFamily="18" charset="-128"/>
                </a:rPr>
              </a:br>
              <a:r>
                <a:rPr lang="ja-JP" altLang="en-US" sz="1100" dirty="0" smtClean="0">
                  <a:solidFill>
                    <a:schemeClr val="tx1"/>
                  </a:solidFill>
                  <a:latin typeface="ＭＳ Ｐ明朝" panose="02020600040205080304" pitchFamily="18" charset="-128"/>
                  <a:ea typeface="ＭＳ Ｐ明朝" panose="02020600040205080304" pitchFamily="18" charset="-128"/>
                </a:rPr>
                <a:t>　を</a:t>
              </a:r>
              <a:r>
                <a:rPr lang="ja-JP" altLang="en-US" sz="1100" dirty="0">
                  <a:solidFill>
                    <a:schemeClr val="tx1"/>
                  </a:solidFill>
                  <a:latin typeface="ＭＳ Ｐ明朝" panose="02020600040205080304" pitchFamily="18" charset="-128"/>
                  <a:ea typeface="ＭＳ Ｐ明朝" panose="02020600040205080304" pitchFamily="18" charset="-128"/>
                </a:rPr>
                <a:t>選択してください。</a:t>
              </a:r>
            </a:p>
          </p:txBody>
        </p:sp>
        <p:sp>
          <p:nvSpPr>
            <p:cNvPr id="29" name="正方形/長方形 28"/>
            <p:cNvSpPr/>
            <p:nvPr/>
          </p:nvSpPr>
          <p:spPr>
            <a:xfrm>
              <a:off x="5830378" y="2520478"/>
              <a:ext cx="2366606" cy="10174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sz="1100" dirty="0">
                  <a:solidFill>
                    <a:schemeClr val="tx1"/>
                  </a:solidFill>
                  <a:latin typeface="ＭＳ Ｐゴシック" panose="020B0600070205080204" pitchFamily="50" charset="-128"/>
                  <a:ea typeface="ＭＳ Ｐゴシック" panose="020B0600070205080204" pitchFamily="50" charset="-128"/>
                </a:rPr>
                <a:t>②</a:t>
              </a:r>
              <a:r>
                <a:rPr lang="ja-JP" altLang="en-US" sz="1100" dirty="0">
                  <a:solidFill>
                    <a:schemeClr val="tx1"/>
                  </a:solidFill>
                  <a:latin typeface="ＭＳ Ｐ明朝" panose="02020600040205080304" pitchFamily="18" charset="-128"/>
                  <a:ea typeface="ＭＳ Ｐ明朝" panose="02020600040205080304" pitchFamily="18" charset="-128"/>
                </a:rPr>
                <a:t> 処理状況一覧の画面から </a:t>
              </a:r>
              <a:br>
                <a:rPr lang="ja-JP" altLang="en-US" sz="1100" dirty="0">
                  <a:solidFill>
                    <a:schemeClr val="tx1"/>
                  </a:solidFill>
                  <a:latin typeface="ＭＳ Ｐ明朝" panose="02020600040205080304" pitchFamily="18" charset="-128"/>
                  <a:ea typeface="ＭＳ Ｐ明朝" panose="02020600040205080304" pitchFamily="18" charset="-128"/>
                </a:rPr>
              </a:br>
              <a:r>
                <a:rPr lang="ja-JP" altLang="en-US" sz="1100" dirty="0">
                  <a:solidFill>
                    <a:schemeClr val="tx1"/>
                  </a:solidFill>
                  <a:latin typeface="ＭＳ Ｐ明朝" panose="02020600040205080304" pitchFamily="18" charset="-128"/>
                  <a:ea typeface="ＭＳ Ｐ明朝" panose="02020600040205080304" pitchFamily="18" charset="-128"/>
                </a:rPr>
                <a:t>　⇒ 「遅延届出書」を</a:t>
              </a:r>
              <a:r>
                <a:rPr lang="ja-JP" altLang="en-US" sz="1100" dirty="0" smtClean="0">
                  <a:solidFill>
                    <a:schemeClr val="tx1"/>
                  </a:solidFill>
                  <a:latin typeface="ＭＳ Ｐ明朝" panose="02020600040205080304" pitchFamily="18" charset="-128"/>
                  <a:ea typeface="ＭＳ Ｐ明朝" panose="02020600040205080304" pitchFamily="18" charset="-128"/>
                </a:rPr>
                <a:t>選択し</a:t>
              </a:r>
              <a:r>
                <a:rPr lang="ja-JP" altLang="en-US" sz="1100" dirty="0">
                  <a:solidFill>
                    <a:schemeClr val="tx1"/>
                  </a:solidFill>
                  <a:latin typeface="ＭＳ Ｐ明朝" panose="02020600040205080304" pitchFamily="18" charset="-128"/>
                  <a:ea typeface="ＭＳ Ｐ明朝" panose="02020600040205080304" pitchFamily="18" charset="-128"/>
                </a:rPr>
                <a:t>、 </a:t>
              </a:r>
              <a:r>
                <a:rPr lang="ja-JP" altLang="en-US" sz="1100" dirty="0" smtClean="0">
                  <a:solidFill>
                    <a:schemeClr val="tx1"/>
                  </a:solidFill>
                  <a:latin typeface="ＭＳ Ｐ明朝" panose="02020600040205080304" pitchFamily="18" charset="-128"/>
                  <a:ea typeface="ＭＳ Ｐ明朝" panose="02020600040205080304" pitchFamily="18" charset="-128"/>
                </a:rPr>
                <a:t/>
              </a:r>
              <a:br>
                <a:rPr lang="ja-JP" altLang="en-US" sz="1100" dirty="0" smtClean="0">
                  <a:solidFill>
                    <a:schemeClr val="tx1"/>
                  </a:solidFill>
                  <a:latin typeface="ＭＳ Ｐ明朝" panose="02020600040205080304" pitchFamily="18" charset="-128"/>
                  <a:ea typeface="ＭＳ Ｐ明朝" panose="02020600040205080304" pitchFamily="18" charset="-128"/>
                </a:rPr>
              </a:br>
              <a:r>
                <a:rPr lang="ja-JP" altLang="en-US" sz="1100" dirty="0" smtClean="0">
                  <a:solidFill>
                    <a:schemeClr val="tx1"/>
                  </a:solidFill>
                  <a:latin typeface="ＭＳ Ｐ明朝" panose="02020600040205080304" pitchFamily="18" charset="-128"/>
                  <a:ea typeface="ＭＳ Ｐ明朝" panose="02020600040205080304" pitchFamily="18" charset="-128"/>
                </a:rPr>
                <a:t>　⇒ </a:t>
              </a:r>
              <a:r>
                <a:rPr lang="ja-JP" altLang="en-US" sz="1100" dirty="0">
                  <a:solidFill>
                    <a:schemeClr val="tx1"/>
                  </a:solidFill>
                  <a:latin typeface="ＭＳ Ｐ明朝" panose="02020600040205080304" pitchFamily="18" charset="-128"/>
                  <a:ea typeface="ＭＳ Ｐ明朝" panose="02020600040205080304" pitchFamily="18" charset="-128"/>
                </a:rPr>
                <a:t>「遅延が発生</a:t>
              </a:r>
              <a:r>
                <a:rPr lang="ja-JP" altLang="en-US" sz="1100" dirty="0" smtClean="0">
                  <a:solidFill>
                    <a:schemeClr val="tx1"/>
                  </a:solidFill>
                  <a:latin typeface="ＭＳ Ｐ明朝" panose="02020600040205080304" pitchFamily="18" charset="-128"/>
                  <a:ea typeface="ＭＳ Ｐ明朝" panose="02020600040205080304" pitchFamily="18" charset="-128"/>
                </a:rPr>
                <a:t>している届出</a:t>
              </a:r>
            </a:p>
            <a:p>
              <a:r>
                <a:rPr lang="ja-JP" altLang="en-US" sz="1100" dirty="0">
                  <a:solidFill>
                    <a:schemeClr val="tx1"/>
                  </a:solidFill>
                  <a:latin typeface="ＭＳ Ｐ明朝" panose="02020600040205080304" pitchFamily="18" charset="-128"/>
                  <a:ea typeface="ＭＳ Ｐ明朝" panose="02020600040205080304" pitchFamily="18" charset="-128"/>
                </a:rPr>
                <a:t>　</a:t>
              </a:r>
              <a:r>
                <a:rPr lang="ja-JP" altLang="en-US" sz="1100" dirty="0" smtClean="0">
                  <a:solidFill>
                    <a:schemeClr val="tx1"/>
                  </a:solidFill>
                  <a:latin typeface="ＭＳ Ｐ明朝" panose="02020600040205080304" pitchFamily="18" charset="-128"/>
                  <a:ea typeface="ＭＳ Ｐ明朝" panose="02020600040205080304" pitchFamily="18" charset="-128"/>
                </a:rPr>
                <a:t>書</a:t>
              </a:r>
              <a:r>
                <a:rPr lang="ja-JP" altLang="en-US" sz="1100" dirty="0">
                  <a:solidFill>
                    <a:schemeClr val="tx1"/>
                  </a:solidFill>
                  <a:latin typeface="ＭＳ Ｐ明朝" panose="02020600040205080304" pitchFamily="18" charset="-128"/>
                  <a:ea typeface="ＭＳ Ｐ明朝" panose="02020600040205080304" pitchFamily="18" charset="-128"/>
                </a:rPr>
                <a:t>のみ」</a:t>
              </a:r>
              <a:r>
                <a:rPr lang="ja-JP" altLang="en-US" sz="1100" dirty="0" smtClean="0">
                  <a:solidFill>
                    <a:schemeClr val="tx1"/>
                  </a:solidFill>
                  <a:latin typeface="ＭＳ Ｐ明朝" panose="02020600040205080304" pitchFamily="18" charset="-128"/>
                  <a:ea typeface="ＭＳ Ｐ明朝" panose="02020600040205080304" pitchFamily="18" charset="-128"/>
                </a:rPr>
                <a:t>にチェック</a:t>
              </a:r>
              <a:r>
                <a:rPr lang="ja-JP" altLang="en-US" sz="1100" dirty="0">
                  <a:solidFill>
                    <a:schemeClr val="tx1"/>
                  </a:solidFill>
                  <a:latin typeface="ＭＳ Ｐ明朝" panose="02020600040205080304" pitchFamily="18" charset="-128"/>
                  <a:ea typeface="ＭＳ Ｐ明朝" panose="02020600040205080304" pitchFamily="18" charset="-128"/>
                </a:rPr>
                <a:t>を入れ</a:t>
              </a:r>
              <a:r>
                <a:rPr lang="ja-JP" altLang="en-US" sz="1100" dirty="0" smtClean="0">
                  <a:solidFill>
                    <a:schemeClr val="tx1"/>
                  </a:solidFill>
                  <a:latin typeface="ＭＳ Ｐ明朝" panose="02020600040205080304" pitchFamily="18" charset="-128"/>
                  <a:ea typeface="ＭＳ Ｐ明朝" panose="02020600040205080304" pitchFamily="18" charset="-128"/>
                </a:rPr>
                <a:t>、</a:t>
              </a:r>
              <a:br>
                <a:rPr lang="ja-JP" altLang="en-US" sz="1100" dirty="0" smtClean="0">
                  <a:solidFill>
                    <a:schemeClr val="tx1"/>
                  </a:solidFill>
                  <a:latin typeface="ＭＳ Ｐ明朝" panose="02020600040205080304" pitchFamily="18" charset="-128"/>
                  <a:ea typeface="ＭＳ Ｐ明朝" panose="02020600040205080304" pitchFamily="18" charset="-128"/>
                </a:rPr>
              </a:br>
              <a:r>
                <a:rPr lang="ja-JP" altLang="en-US" sz="1100" dirty="0" smtClean="0">
                  <a:solidFill>
                    <a:schemeClr val="tx1"/>
                  </a:solidFill>
                  <a:latin typeface="ＭＳ Ｐ明朝" panose="02020600040205080304" pitchFamily="18" charset="-128"/>
                  <a:ea typeface="ＭＳ Ｐ明朝" panose="02020600040205080304" pitchFamily="18" charset="-128"/>
                </a:rPr>
                <a:t>　⇒ </a:t>
              </a:r>
              <a:r>
                <a:rPr lang="ja-JP" altLang="en-US" sz="1100" dirty="0">
                  <a:solidFill>
                    <a:schemeClr val="tx1"/>
                  </a:solidFill>
                  <a:latin typeface="ＭＳ Ｐ明朝" panose="02020600040205080304" pitchFamily="18" charset="-128"/>
                  <a:ea typeface="ＭＳ Ｐ明朝" panose="02020600040205080304" pitchFamily="18" charset="-128"/>
                </a:rPr>
                <a:t>「</a:t>
              </a:r>
              <a:r>
                <a:rPr lang="ja-JP" altLang="en-US" sz="1100" dirty="0" smtClean="0">
                  <a:solidFill>
                    <a:schemeClr val="tx1"/>
                  </a:solidFill>
                  <a:latin typeface="ＭＳ Ｐ明朝" panose="02020600040205080304" pitchFamily="18" charset="-128"/>
                  <a:ea typeface="ＭＳ Ｐ明朝" panose="02020600040205080304" pitchFamily="18" charset="-128"/>
                </a:rPr>
                <a:t>検索</a:t>
              </a:r>
              <a:r>
                <a:rPr lang="ja-JP" altLang="en-US" sz="1100" dirty="0">
                  <a:solidFill>
                    <a:schemeClr val="tx1"/>
                  </a:solidFill>
                  <a:latin typeface="ＭＳ Ｐ明朝" panose="02020600040205080304" pitchFamily="18" charset="-128"/>
                  <a:ea typeface="ＭＳ Ｐ明朝" panose="02020600040205080304" pitchFamily="18" charset="-128"/>
                </a:rPr>
                <a:t>」をクリック</a:t>
              </a:r>
            </a:p>
          </p:txBody>
        </p:sp>
        <p:sp>
          <p:nvSpPr>
            <p:cNvPr id="31" name="正方形/長方形 30"/>
            <p:cNvSpPr/>
            <p:nvPr/>
          </p:nvSpPr>
          <p:spPr>
            <a:xfrm>
              <a:off x="5801593" y="4054762"/>
              <a:ext cx="2227472" cy="4040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sz="1130" dirty="0">
                  <a:solidFill>
                    <a:schemeClr val="tx1"/>
                  </a:solidFill>
                  <a:latin typeface="ＭＳ Ｐゴシック" panose="020B0600070205080204" pitchFamily="50" charset="-128"/>
                  <a:ea typeface="ＭＳ Ｐゴシック" panose="020B0600070205080204" pitchFamily="50" charset="-128"/>
                </a:rPr>
                <a:t>③</a:t>
              </a:r>
              <a:r>
                <a:rPr lang="ja-JP" altLang="en-US" sz="1130" dirty="0">
                  <a:solidFill>
                    <a:schemeClr val="tx1"/>
                  </a:solidFill>
                  <a:latin typeface="ＭＳ Ｐ明朝" panose="02020600040205080304" pitchFamily="18" charset="-128"/>
                  <a:ea typeface="ＭＳ Ｐ明朝" panose="02020600040205080304" pitchFamily="18" charset="-128"/>
                </a:rPr>
                <a:t> </a:t>
              </a:r>
              <a:r>
                <a:rPr lang="en-US" altLang="ja-JP" sz="1130" dirty="0">
                  <a:solidFill>
                    <a:schemeClr val="tx1"/>
                  </a:solidFill>
                  <a:latin typeface="ＭＳ Ｐ明朝" panose="02020600040205080304" pitchFamily="18" charset="-128"/>
                  <a:ea typeface="ＭＳ Ｐ明朝" panose="02020600040205080304" pitchFamily="18" charset="-128"/>
                </a:rPr>
                <a:t>30</a:t>
              </a:r>
              <a:r>
                <a:rPr lang="ja-JP" altLang="en-US" sz="1130" dirty="0">
                  <a:solidFill>
                    <a:schemeClr val="tx1"/>
                  </a:solidFill>
                  <a:latin typeface="ＭＳ Ｐ明朝" panose="02020600040205080304" pitchFamily="18" charset="-128"/>
                  <a:ea typeface="ＭＳ Ｐ明朝" panose="02020600040205080304" pitchFamily="18" charset="-128"/>
                </a:rPr>
                <a:t>日以上更新されて</a:t>
              </a:r>
              <a:r>
                <a:rPr lang="ja-JP" altLang="en-US" sz="1130" dirty="0" smtClean="0">
                  <a:solidFill>
                    <a:schemeClr val="tx1"/>
                  </a:solidFill>
                  <a:latin typeface="ＭＳ Ｐ明朝" panose="02020600040205080304" pitchFamily="18" charset="-128"/>
                  <a:ea typeface="ＭＳ Ｐ明朝" panose="02020600040205080304" pitchFamily="18" charset="-128"/>
                </a:rPr>
                <a:t>いない</a:t>
              </a:r>
              <a:br>
                <a:rPr lang="ja-JP" altLang="en-US" sz="1130" dirty="0" smtClean="0">
                  <a:solidFill>
                    <a:schemeClr val="tx1"/>
                  </a:solidFill>
                  <a:latin typeface="ＭＳ Ｐ明朝" panose="02020600040205080304" pitchFamily="18" charset="-128"/>
                  <a:ea typeface="ＭＳ Ｐ明朝" panose="02020600040205080304" pitchFamily="18" charset="-128"/>
                </a:rPr>
              </a:br>
              <a:r>
                <a:rPr lang="ja-JP" altLang="en-US" sz="1130" dirty="0" smtClean="0">
                  <a:solidFill>
                    <a:schemeClr val="tx1"/>
                  </a:solidFill>
                  <a:latin typeface="ＭＳ Ｐ明朝" panose="02020600040205080304" pitchFamily="18" charset="-128"/>
                  <a:ea typeface="ＭＳ Ｐ明朝" panose="02020600040205080304" pitchFamily="18" charset="-128"/>
                </a:rPr>
                <a:t>届出書</a:t>
              </a:r>
              <a:r>
                <a:rPr lang="ja-JP" altLang="en-US" sz="1130" dirty="0">
                  <a:solidFill>
                    <a:schemeClr val="tx1"/>
                  </a:solidFill>
                  <a:latin typeface="ＭＳ Ｐ明朝" panose="02020600040205080304" pitchFamily="18" charset="-128"/>
                  <a:ea typeface="ＭＳ Ｐ明朝" panose="02020600040205080304" pitchFamily="18" charset="-128"/>
                </a:rPr>
                <a:t>が表示されます。</a:t>
              </a:r>
            </a:p>
          </p:txBody>
        </p:sp>
      </p:grpSp>
      <p:sp>
        <p:nvSpPr>
          <p:cNvPr id="28" name="屈折矢印 27"/>
          <p:cNvSpPr/>
          <p:nvPr/>
        </p:nvSpPr>
        <p:spPr>
          <a:xfrm rot="10800000">
            <a:off x="7144642" y="4439073"/>
            <a:ext cx="555728" cy="443238"/>
          </a:xfrm>
          <a:prstGeom prst="bentUpArrow">
            <a:avLst/>
          </a:prstGeom>
          <a:solidFill>
            <a:srgbClr val="00FFFF"/>
          </a:solidFill>
          <a:ln>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937"/>
          </a:p>
        </p:txBody>
      </p:sp>
      <p:pic>
        <p:nvPicPr>
          <p:cNvPr id="23" name="図 2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923" y="391697"/>
            <a:ext cx="4941366" cy="1636116"/>
          </a:xfrm>
          <a:prstGeom prst="rect">
            <a:avLst/>
          </a:prstGeom>
          <a:noFill/>
          <a:extLst>
            <a:ext uri="{909E8E84-426E-40DD-AFC4-6F175D3DCCD1}">
              <a14:hiddenFill xmlns:a14="http://schemas.microsoft.com/office/drawing/2010/main">
                <a:solidFill>
                  <a:srgbClr val="FFFFFF"/>
                </a:solidFill>
              </a14:hiddenFill>
            </a:ext>
          </a:extLst>
        </p:spPr>
      </p:pic>
      <p:pic>
        <p:nvPicPr>
          <p:cNvPr id="30" name="図 2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959" y="4150436"/>
            <a:ext cx="4874941" cy="17719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25560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0A733B4-637B-4A33-AE48-1932963ED9D0}" type="slidenum">
              <a:rPr kumimoji="1" lang="ja-JP" altLang="en-US" smtClean="0"/>
              <a:pPr/>
              <a:t>9</a:t>
            </a:fld>
            <a:endParaRPr kumimoji="1" lang="ja-JP" altLang="en-US"/>
          </a:p>
        </p:txBody>
      </p:sp>
      <p:sp>
        <p:nvSpPr>
          <p:cNvPr id="7" name="角丸四角形 6"/>
          <p:cNvSpPr/>
          <p:nvPr/>
        </p:nvSpPr>
        <p:spPr>
          <a:xfrm>
            <a:off x="2143" y="201207"/>
            <a:ext cx="9173686" cy="229809"/>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altLang="ja-JP" sz="1184" dirty="0">
                <a:solidFill>
                  <a:srgbClr val="000066"/>
                </a:solidFill>
                <a:latin typeface="ＭＳ ゴシック" panose="020B0609070205080204" pitchFamily="49" charset="-128"/>
                <a:ea typeface="ＭＳ ゴシック" panose="020B0609070205080204" pitchFamily="49" charset="-128"/>
              </a:rPr>
              <a:t>15</a:t>
            </a:r>
            <a:r>
              <a:rPr lang="ja-JP" altLang="en-US" sz="1184" dirty="0">
                <a:solidFill>
                  <a:srgbClr val="000066"/>
                </a:solidFill>
                <a:latin typeface="ＭＳ ゴシック" panose="020B0609070205080204" pitchFamily="49" charset="-128"/>
                <a:ea typeface="ＭＳ ゴシック" panose="020B0609070205080204" pitchFamily="49" charset="-128"/>
              </a:rPr>
              <a:t>　</a:t>
            </a:r>
            <a:r>
              <a:rPr lang="en-US" altLang="ja-JP" sz="1184" dirty="0">
                <a:solidFill>
                  <a:srgbClr val="000066"/>
                </a:solidFill>
                <a:latin typeface="ＭＳ ゴシック" panose="020B0609070205080204" pitchFamily="49" charset="-128"/>
                <a:ea typeface="ＭＳ ゴシック" panose="020B0609070205080204" pitchFamily="49" charset="-128"/>
              </a:rPr>
              <a:t>13</a:t>
            </a:r>
            <a:r>
              <a:rPr lang="ja-JP" altLang="en-US" sz="1184" dirty="0">
                <a:solidFill>
                  <a:srgbClr val="000066"/>
                </a:solidFill>
                <a:latin typeface="ＭＳ ゴシック" panose="020B0609070205080204" pitchFamily="49" charset="-128"/>
                <a:ea typeface="ＭＳ ゴシック" panose="020B0609070205080204" pitchFamily="49" charset="-128"/>
              </a:rPr>
              <a:t>で記録管理システムを月平均数日以上、利用していると回答した受託機関がよく利用する機能の上位３位</a:t>
            </a:r>
          </a:p>
        </p:txBody>
      </p:sp>
      <p:sp>
        <p:nvSpPr>
          <p:cNvPr id="9" name="角丸四角形 8"/>
          <p:cNvSpPr/>
          <p:nvPr/>
        </p:nvSpPr>
        <p:spPr>
          <a:xfrm>
            <a:off x="107455" y="3526842"/>
            <a:ext cx="10945216" cy="1742846"/>
          </a:xfrm>
          <a:prstGeom prst="roundRect">
            <a:avLst>
              <a:gd name="adj" fmla="val 8343"/>
            </a:avLst>
          </a:prstGeom>
          <a:noFill/>
          <a:ln w="19050">
            <a:solidFill>
              <a:srgbClr val="FF33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2897" tIns="42897" rIns="42897" bIns="42897" numCol="1" spcCol="0" rtlCol="0" fromWordArt="0" anchor="t" anchorCtr="0" forceAA="0" compatLnSpc="1">
            <a:prstTxWarp prst="textNoShape">
              <a:avLst/>
            </a:prstTxWarp>
            <a:noAutofit/>
          </a:bodyPr>
          <a:lstStyle/>
          <a:p>
            <a:r>
              <a:rPr lang="ja-JP" altLang="en-US" sz="1130" dirty="0">
                <a:solidFill>
                  <a:schemeClr val="tx1"/>
                </a:solidFill>
                <a:latin typeface="ＭＳ Ｐ明朝" panose="02020600040205080304" pitchFamily="18" charset="-128"/>
                <a:ea typeface="ＭＳ Ｐ明朝" panose="02020600040205080304" pitchFamily="18" charset="-128"/>
              </a:rPr>
              <a:t>　記録管理システムを月平均数日以上、利用していると回答した受託機関がよく利用している機能の上位３位について、</a:t>
            </a:r>
          </a:p>
          <a:p>
            <a:r>
              <a:rPr lang="ja-JP" altLang="en-US" sz="1130" dirty="0">
                <a:solidFill>
                  <a:schemeClr val="tx1"/>
                </a:solidFill>
                <a:latin typeface="ＭＳ Ｐ明朝" panose="02020600040205080304" pitchFamily="18" charset="-128"/>
                <a:ea typeface="ＭＳ Ｐ明朝" panose="02020600040205080304" pitchFamily="18" charset="-128"/>
              </a:rPr>
              <a:t>１位　　「①加入者・受給権者情報照会」：加入者等から問い合わせや相談があった際、この機能を利用して加入者等の情報を検索する</a:t>
            </a:r>
            <a:r>
              <a:rPr lang="ja-JP" altLang="en-US" sz="1130" dirty="0" smtClean="0">
                <a:solidFill>
                  <a:schemeClr val="tx1"/>
                </a:solidFill>
                <a:latin typeface="ＭＳ Ｐ明朝" panose="02020600040205080304" pitchFamily="18" charset="-128"/>
                <a:ea typeface="ＭＳ Ｐ明朝" panose="02020600040205080304" pitchFamily="18" charset="-128"/>
              </a:rPr>
              <a:t>ことにより、</a:t>
            </a:r>
            <a:r>
              <a:rPr lang="ja-JP" altLang="en-US" sz="1130" dirty="0">
                <a:solidFill>
                  <a:schemeClr val="tx1"/>
                </a:solidFill>
                <a:latin typeface="ＭＳ Ｐ明朝" panose="02020600040205080304" pitchFamily="18" charset="-128"/>
                <a:ea typeface="ＭＳ Ｐ明朝" panose="02020600040205080304" pitchFamily="18" charset="-128"/>
              </a:rPr>
              <a:t>相談対応等</a:t>
            </a:r>
            <a:r>
              <a:rPr lang="ja-JP" altLang="en-US" sz="1130" dirty="0" smtClean="0">
                <a:solidFill>
                  <a:schemeClr val="tx1"/>
                </a:solidFill>
                <a:latin typeface="ＭＳ Ｐ明朝" panose="02020600040205080304" pitchFamily="18" charset="-128"/>
                <a:ea typeface="ＭＳ Ｐ明朝" panose="02020600040205080304" pitchFamily="18" charset="-128"/>
              </a:rPr>
              <a:t>がスムーズにできるため、</a:t>
            </a:r>
            <a:br>
              <a:rPr lang="ja-JP" altLang="en-US" sz="1130" dirty="0" smtClean="0">
                <a:solidFill>
                  <a:schemeClr val="tx1"/>
                </a:solidFill>
                <a:latin typeface="ＭＳ Ｐ明朝" panose="02020600040205080304" pitchFamily="18" charset="-128"/>
                <a:ea typeface="ＭＳ Ｐ明朝" panose="02020600040205080304" pitchFamily="18" charset="-128"/>
              </a:rPr>
            </a:br>
            <a:r>
              <a:rPr lang="ja-JP" altLang="en-US" sz="1130" dirty="0" smtClean="0">
                <a:solidFill>
                  <a:schemeClr val="tx1"/>
                </a:solidFill>
                <a:latin typeface="ＭＳ Ｐ明朝" panose="02020600040205080304" pitchFamily="18" charset="-128"/>
                <a:ea typeface="ＭＳ Ｐ明朝" panose="02020600040205080304" pitchFamily="18" charset="-128"/>
              </a:rPr>
              <a:t>　　　　　全て</a:t>
            </a:r>
            <a:r>
              <a:rPr lang="ja-JP" altLang="en-US" sz="1130" dirty="0">
                <a:solidFill>
                  <a:schemeClr val="tx1"/>
                </a:solidFill>
                <a:latin typeface="ＭＳ Ｐ明朝" panose="02020600040205080304" pitchFamily="18" charset="-128"/>
                <a:ea typeface="ＭＳ Ｐ明朝" panose="02020600040205080304" pitchFamily="18" charset="-128"/>
              </a:rPr>
              <a:t>の組織で１位となっていました</a:t>
            </a:r>
            <a:r>
              <a:rPr lang="ja-JP" altLang="en-US" sz="1130" dirty="0" smtClean="0">
                <a:solidFill>
                  <a:schemeClr val="tx1"/>
                </a:solidFill>
                <a:latin typeface="ＭＳ Ｐ明朝" panose="02020600040205080304" pitchFamily="18" charset="-128"/>
                <a:ea typeface="ＭＳ Ｐ明朝" panose="02020600040205080304" pitchFamily="18" charset="-128"/>
              </a:rPr>
              <a:t>。</a:t>
            </a:r>
            <a:r>
              <a:rPr lang="ja-JP" altLang="en-US" sz="600" dirty="0" smtClean="0">
                <a:solidFill>
                  <a:schemeClr val="tx1"/>
                </a:solidFill>
                <a:latin typeface="ＭＳ Ｐ明朝" panose="02020600040205080304" pitchFamily="18" charset="-128"/>
                <a:ea typeface="ＭＳ Ｐ明朝" panose="02020600040205080304" pitchFamily="18" charset="-128"/>
              </a:rPr>
              <a:t/>
            </a:r>
            <a:br>
              <a:rPr lang="ja-JP" altLang="en-US" sz="600" dirty="0" smtClean="0">
                <a:solidFill>
                  <a:schemeClr val="tx1"/>
                </a:solidFill>
                <a:latin typeface="ＭＳ Ｐ明朝" panose="02020600040205080304" pitchFamily="18" charset="-128"/>
                <a:ea typeface="ＭＳ Ｐ明朝" panose="02020600040205080304" pitchFamily="18" charset="-128"/>
              </a:rPr>
            </a:br>
            <a:endParaRPr lang="ja-JP" altLang="en-US" sz="600" dirty="0">
              <a:solidFill>
                <a:schemeClr val="tx1"/>
              </a:solidFill>
              <a:latin typeface="ＭＳ Ｐ明朝" panose="02020600040205080304" pitchFamily="18" charset="-128"/>
              <a:ea typeface="ＭＳ Ｐ明朝" panose="02020600040205080304" pitchFamily="18" charset="-128"/>
            </a:endParaRPr>
          </a:p>
          <a:p>
            <a:r>
              <a:rPr lang="ja-JP" altLang="en-US" sz="1130" dirty="0">
                <a:solidFill>
                  <a:schemeClr val="tx1"/>
                </a:solidFill>
                <a:latin typeface="ＭＳ Ｐ明朝" panose="02020600040205080304" pitchFamily="18" charset="-128"/>
                <a:ea typeface="ＭＳ Ｐ明朝" panose="02020600040205080304" pitchFamily="18" charset="-128"/>
              </a:rPr>
              <a:t>２位　「②届出書作成」 ：窓口業務を行う農業委員会及びＪＡのみに付与している機能であり、特にＪＡでの使用割合が高い結果となりました。この機能が付与されていない農業会議</a:t>
            </a:r>
            <a:r>
              <a:rPr lang="ja-JP" altLang="en-US" sz="1130" dirty="0" smtClean="0">
                <a:solidFill>
                  <a:schemeClr val="tx1"/>
                </a:solidFill>
                <a:latin typeface="ＭＳ Ｐ明朝" panose="02020600040205080304" pitchFamily="18" charset="-128"/>
                <a:ea typeface="ＭＳ Ｐ明朝" panose="02020600040205080304" pitchFamily="18" charset="-128"/>
              </a:rPr>
              <a:t>は</a:t>
            </a:r>
            <a:br>
              <a:rPr lang="ja-JP" altLang="en-US" sz="1130" dirty="0" smtClean="0">
                <a:solidFill>
                  <a:schemeClr val="tx1"/>
                </a:solidFill>
                <a:latin typeface="ＭＳ Ｐ明朝" panose="02020600040205080304" pitchFamily="18" charset="-128"/>
                <a:ea typeface="ＭＳ Ｐ明朝" panose="02020600040205080304" pitchFamily="18" charset="-128"/>
              </a:rPr>
            </a:br>
            <a:r>
              <a:rPr lang="ja-JP" altLang="en-US" sz="1130" dirty="0" smtClean="0">
                <a:solidFill>
                  <a:schemeClr val="tx1"/>
                </a:solidFill>
                <a:latin typeface="ＭＳ Ｐ明朝" panose="02020600040205080304" pitchFamily="18" charset="-128"/>
                <a:ea typeface="ＭＳ Ｐ明朝" panose="02020600040205080304" pitchFamily="18" charset="-128"/>
              </a:rPr>
              <a:t>　　　「</a:t>
            </a:r>
            <a:r>
              <a:rPr lang="ja-JP" altLang="en-US" sz="1130" dirty="0">
                <a:solidFill>
                  <a:schemeClr val="tx1"/>
                </a:solidFill>
                <a:latin typeface="ＭＳ Ｐ明朝" panose="02020600040205080304" pitchFamily="18" charset="-128"/>
                <a:ea typeface="ＭＳ Ｐ明朝" panose="02020600040205080304" pitchFamily="18" charset="-128"/>
              </a:rPr>
              <a:t>④年金額</a:t>
            </a:r>
            <a:r>
              <a:rPr lang="ja-JP" altLang="en-US" sz="1130" dirty="0" smtClean="0">
                <a:solidFill>
                  <a:schemeClr val="tx1"/>
                </a:solidFill>
                <a:latin typeface="ＭＳ Ｐ明朝" panose="02020600040205080304" pitchFamily="18" charset="-128"/>
                <a:ea typeface="ＭＳ Ｐ明朝" panose="02020600040205080304" pitchFamily="18" charset="-128"/>
              </a:rPr>
              <a:t>試算</a:t>
            </a:r>
            <a:r>
              <a:rPr lang="ja-JP" altLang="en-US" sz="1130" dirty="0">
                <a:solidFill>
                  <a:schemeClr val="tx1"/>
                </a:solidFill>
                <a:latin typeface="ＭＳ Ｐ明朝" panose="02020600040205080304" pitchFamily="18" charset="-128"/>
                <a:ea typeface="ＭＳ Ｐ明朝" panose="02020600040205080304" pitchFamily="18" charset="-128"/>
              </a:rPr>
              <a:t>」</a:t>
            </a:r>
            <a:r>
              <a:rPr lang="ja-JP" altLang="en-US" sz="1130" dirty="0" smtClean="0">
                <a:solidFill>
                  <a:schemeClr val="tx1"/>
                </a:solidFill>
                <a:latin typeface="ＭＳ Ｐ明朝" panose="02020600040205080304" pitchFamily="18" charset="-128"/>
                <a:ea typeface="ＭＳ Ｐ明朝" panose="02020600040205080304" pitchFamily="18" charset="-128"/>
              </a:rPr>
              <a:t>、</a:t>
            </a:r>
            <a:r>
              <a:rPr lang="ja-JP" altLang="en-US" sz="1130" dirty="0">
                <a:solidFill>
                  <a:schemeClr val="tx1"/>
                </a:solidFill>
                <a:latin typeface="ＭＳ Ｐ明朝" panose="02020600040205080304" pitchFamily="18" charset="-128"/>
                <a:ea typeface="ＭＳ Ｐ明朝" panose="02020600040205080304" pitchFamily="18" charset="-128"/>
              </a:rPr>
              <a:t>農協中央会は「⑤処理状況照会」</a:t>
            </a:r>
            <a:r>
              <a:rPr lang="ja-JP" altLang="en-US" sz="1130" dirty="0" smtClean="0">
                <a:solidFill>
                  <a:schemeClr val="tx1"/>
                </a:solidFill>
                <a:latin typeface="ＭＳ Ｐ明朝" panose="02020600040205080304" pitchFamily="18" charset="-128"/>
                <a:ea typeface="ＭＳ Ｐ明朝" panose="02020600040205080304" pitchFamily="18" charset="-128"/>
              </a:rPr>
              <a:t>がそれぞれ２位</a:t>
            </a:r>
            <a:r>
              <a:rPr lang="ja-JP" altLang="en-US" sz="1130" dirty="0">
                <a:solidFill>
                  <a:schemeClr val="tx1"/>
                </a:solidFill>
                <a:latin typeface="ＭＳ Ｐ明朝" panose="02020600040205080304" pitchFamily="18" charset="-128"/>
                <a:ea typeface="ＭＳ Ｐ明朝" panose="02020600040205080304" pitchFamily="18" charset="-128"/>
              </a:rPr>
              <a:t>でした</a:t>
            </a:r>
            <a:r>
              <a:rPr lang="ja-JP" altLang="en-US" sz="1130" dirty="0" smtClean="0">
                <a:solidFill>
                  <a:schemeClr val="tx1"/>
                </a:solidFill>
                <a:latin typeface="ＭＳ Ｐ明朝" panose="02020600040205080304" pitchFamily="18" charset="-128"/>
                <a:ea typeface="ＭＳ Ｐ明朝" panose="02020600040205080304" pitchFamily="18" charset="-128"/>
              </a:rPr>
              <a:t>。</a:t>
            </a:r>
            <a:endParaRPr lang="ja-JP" altLang="en-US" sz="600" dirty="0" smtClean="0">
              <a:solidFill>
                <a:schemeClr val="tx1"/>
              </a:solidFill>
              <a:latin typeface="ＭＳ Ｐ明朝" panose="02020600040205080304" pitchFamily="18" charset="-128"/>
              <a:ea typeface="ＭＳ Ｐ明朝" panose="02020600040205080304" pitchFamily="18" charset="-128"/>
            </a:endParaRPr>
          </a:p>
          <a:p>
            <a:endParaRPr lang="ja-JP" altLang="en-US" sz="600" dirty="0">
              <a:solidFill>
                <a:schemeClr val="tx1"/>
              </a:solidFill>
              <a:latin typeface="ＭＳ Ｐ明朝" panose="02020600040205080304" pitchFamily="18" charset="-128"/>
              <a:ea typeface="ＭＳ Ｐ明朝" panose="02020600040205080304" pitchFamily="18" charset="-128"/>
            </a:endParaRPr>
          </a:p>
          <a:p>
            <a:r>
              <a:rPr lang="ja-JP" altLang="en-US" sz="1130" dirty="0">
                <a:solidFill>
                  <a:schemeClr val="tx1"/>
                </a:solidFill>
                <a:latin typeface="ＭＳ Ｐ明朝" panose="02020600040205080304" pitchFamily="18" charset="-128"/>
                <a:ea typeface="ＭＳ Ｐ明朝" panose="02020600040205080304" pitchFamily="18" charset="-128"/>
              </a:rPr>
              <a:t>３位　「④年金額試算」 ：待機者等からの年金額の問い合わせがあった際、この機能を利用</a:t>
            </a:r>
            <a:r>
              <a:rPr lang="ja-JP" altLang="en-US" sz="1130" dirty="0" smtClean="0">
                <a:solidFill>
                  <a:schemeClr val="tx1"/>
                </a:solidFill>
                <a:latin typeface="ＭＳ Ｐ明朝" panose="02020600040205080304" pitchFamily="18" charset="-128"/>
                <a:ea typeface="ＭＳ Ｐ明朝" panose="02020600040205080304" pitchFamily="18" charset="-128"/>
              </a:rPr>
              <a:t>して試算をするもので、</a:t>
            </a:r>
            <a:r>
              <a:rPr lang="ja-JP" altLang="en-US" sz="1130" dirty="0">
                <a:solidFill>
                  <a:schemeClr val="tx1"/>
                </a:solidFill>
                <a:latin typeface="ＭＳ Ｐ明朝" panose="02020600040205080304" pitchFamily="18" charset="-128"/>
                <a:ea typeface="ＭＳ Ｐ明朝" panose="02020600040205080304" pitchFamily="18" charset="-128"/>
              </a:rPr>
              <a:t>農業委員会での利用が多くなっていました。ＪＡでは、届出書の</a:t>
            </a:r>
            <a:r>
              <a:rPr lang="ja-JP" altLang="en-US" sz="1130" dirty="0" smtClean="0">
                <a:solidFill>
                  <a:schemeClr val="tx1"/>
                </a:solidFill>
                <a:latin typeface="ＭＳ Ｐ明朝" panose="02020600040205080304" pitchFamily="18" charset="-128"/>
                <a:ea typeface="ＭＳ Ｐ明朝" panose="02020600040205080304" pitchFamily="18" charset="-128"/>
              </a:rPr>
              <a:t>受付</a:t>
            </a:r>
            <a:br>
              <a:rPr lang="ja-JP" altLang="en-US" sz="1130" dirty="0" smtClean="0">
                <a:solidFill>
                  <a:schemeClr val="tx1"/>
                </a:solidFill>
                <a:latin typeface="ＭＳ Ｐ明朝" panose="02020600040205080304" pitchFamily="18" charset="-128"/>
                <a:ea typeface="ＭＳ Ｐ明朝" panose="02020600040205080304" pitchFamily="18" charset="-128"/>
              </a:rPr>
            </a:br>
            <a:r>
              <a:rPr lang="ja-JP" altLang="en-US" sz="1130" dirty="0" smtClean="0">
                <a:solidFill>
                  <a:schemeClr val="tx1"/>
                </a:solidFill>
                <a:latin typeface="ＭＳ Ｐ明朝" panose="02020600040205080304" pitchFamily="18" charset="-128"/>
                <a:ea typeface="ＭＳ Ｐ明朝" panose="02020600040205080304" pitchFamily="18" charset="-128"/>
              </a:rPr>
              <a:t>　　　や</a:t>
            </a:r>
            <a:r>
              <a:rPr lang="ja-JP" altLang="en-US" sz="1130" dirty="0">
                <a:solidFill>
                  <a:schemeClr val="tx1"/>
                </a:solidFill>
                <a:latin typeface="ＭＳ Ｐ明朝" panose="02020600040205080304" pitchFamily="18" charset="-128"/>
                <a:ea typeface="ＭＳ Ｐ明朝" panose="02020600040205080304" pitchFamily="18" charset="-128"/>
              </a:rPr>
              <a:t>送付が多いことから「③受付・進達」が３位でした。</a:t>
            </a:r>
          </a:p>
        </p:txBody>
      </p:sp>
      <p:sp>
        <p:nvSpPr>
          <p:cNvPr id="2" name="正方形/長方形 1"/>
          <p:cNvSpPr/>
          <p:nvPr/>
        </p:nvSpPr>
        <p:spPr>
          <a:xfrm>
            <a:off x="113067" y="2963349"/>
            <a:ext cx="11085727" cy="397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r>
              <a:rPr lang="en-US" altLang="ja-JP" sz="1130" dirty="0" smtClean="0">
                <a:solidFill>
                  <a:schemeClr val="tx1"/>
                </a:solidFill>
                <a:latin typeface="ＭＳ Ｐ明朝" panose="02020600040205080304" pitchFamily="18" charset="-128"/>
                <a:ea typeface="ＭＳ Ｐ明朝" panose="02020600040205080304" pitchFamily="18" charset="-128"/>
              </a:rPr>
              <a:t>※</a:t>
            </a:r>
            <a:r>
              <a:rPr lang="ja-JP" altLang="en-US" sz="1130" dirty="0" smtClean="0">
                <a:solidFill>
                  <a:schemeClr val="tx1"/>
                </a:solidFill>
                <a:latin typeface="ＭＳ Ｐ明朝" panose="02020600040205080304" pitchFamily="18" charset="-128"/>
                <a:ea typeface="ＭＳ Ｐ明朝" panose="02020600040205080304" pitchFamily="18" charset="-128"/>
              </a:rPr>
              <a:t>表は</a:t>
            </a:r>
            <a:r>
              <a:rPr lang="ja-JP" altLang="en-US" sz="1130" dirty="0">
                <a:solidFill>
                  <a:schemeClr val="tx1"/>
                </a:solidFill>
                <a:latin typeface="ＭＳ Ｐ明朝" panose="02020600040205080304" pitchFamily="18" charset="-128"/>
                <a:ea typeface="ＭＳ Ｐ明朝" panose="02020600040205080304" pitchFamily="18" charset="-128"/>
              </a:rPr>
              <a:t>、過去１年間、記録管理システムを月平均数日以上利用している受託機関を対象として、①から⑦までの記録管理システムの機能のうち、よく利用する機能の上位</a:t>
            </a:r>
            <a:r>
              <a:rPr lang="ja-JP" altLang="en-US" sz="1130" dirty="0" smtClean="0">
                <a:solidFill>
                  <a:schemeClr val="tx1"/>
                </a:solidFill>
                <a:latin typeface="ＭＳ Ｐ明朝" panose="02020600040205080304" pitchFamily="18" charset="-128"/>
                <a:ea typeface="ＭＳ Ｐ明朝" panose="02020600040205080304" pitchFamily="18" charset="-128"/>
              </a:rPr>
              <a:t>３位について、</a:t>
            </a:r>
            <a:br>
              <a:rPr lang="ja-JP" altLang="en-US" sz="1130" dirty="0" smtClean="0">
                <a:solidFill>
                  <a:schemeClr val="tx1"/>
                </a:solidFill>
                <a:latin typeface="ＭＳ Ｐ明朝" panose="02020600040205080304" pitchFamily="18" charset="-128"/>
                <a:ea typeface="ＭＳ Ｐ明朝" panose="02020600040205080304" pitchFamily="18" charset="-128"/>
              </a:rPr>
            </a:br>
            <a:r>
              <a:rPr lang="ja-JP" altLang="en-US" sz="1130" dirty="0">
                <a:solidFill>
                  <a:schemeClr val="tx1"/>
                </a:solidFill>
                <a:latin typeface="ＭＳ Ｐ明朝" panose="02020600040205080304" pitchFamily="18" charset="-128"/>
                <a:ea typeface="ＭＳ Ｐ明朝" panose="02020600040205080304" pitchFamily="18" charset="-128"/>
              </a:rPr>
              <a:t>　</a:t>
            </a:r>
            <a:r>
              <a:rPr lang="ja-JP" altLang="en-US" sz="1130" dirty="0" smtClean="0">
                <a:solidFill>
                  <a:schemeClr val="tx1"/>
                </a:solidFill>
                <a:latin typeface="ＭＳ Ｐ明朝" panose="02020600040205080304" pitchFamily="18" charset="-128"/>
                <a:ea typeface="ＭＳ Ｐ明朝" panose="02020600040205080304" pitchFamily="18" charset="-128"/>
              </a:rPr>
              <a:t>順位付けしてもらった結果を、割合に</a:t>
            </a:r>
            <a:r>
              <a:rPr lang="ja-JP" altLang="en-US" sz="1130" dirty="0">
                <a:solidFill>
                  <a:schemeClr val="tx1"/>
                </a:solidFill>
                <a:latin typeface="ＭＳ Ｐ明朝" panose="02020600040205080304" pitchFamily="18" charset="-128"/>
                <a:ea typeface="ＭＳ Ｐ明朝" panose="02020600040205080304" pitchFamily="18" charset="-128"/>
              </a:rPr>
              <a:t>したもの。</a:t>
            </a:r>
          </a:p>
        </p:txBody>
      </p:sp>
      <p:pic>
        <p:nvPicPr>
          <p:cNvPr id="10" name="図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455" y="483139"/>
            <a:ext cx="10945216" cy="24795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848528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4145</TotalTime>
  <Words>306</Words>
  <PresentationFormat>ユーザー設定</PresentationFormat>
  <Paragraphs>154</Paragraphs>
  <Slides>10</Slides>
  <Notes>3</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10</vt:i4>
      </vt:variant>
    </vt:vector>
  </HeadingPairs>
  <TitlesOfParts>
    <vt:vector size="19" baseType="lpstr">
      <vt:lpstr>HG丸ｺﾞｼｯｸM-PRO</vt:lpstr>
      <vt:lpstr>Meiryo UI</vt:lpstr>
      <vt:lpstr>ＭＳ Ｐゴシック</vt:lpstr>
      <vt:lpstr>ＭＳ Ｐ明朝</vt:lpstr>
      <vt:lpstr>ＭＳ ゴシック</vt:lpstr>
      <vt:lpstr>ＭＳ 明朝</vt:lpstr>
      <vt:lpstr>Arial</vt:lpstr>
      <vt:lpstr>Calibri</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2020-03-19T04:25:37Z</cp:lastPrinted>
  <dcterms:created xsi:type="dcterms:W3CDTF">2009-10-13T09:18:45Z</dcterms:created>
  <dcterms:modified xsi:type="dcterms:W3CDTF">2020-03-26T04:09:05Z</dcterms:modified>
</cp:coreProperties>
</file>